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drawings/drawing4.xml" ContentType="application/vnd.openxmlformats-officedocument.drawingml.chartshapes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66" r:id="rId3"/>
    <p:sldId id="257" r:id="rId4"/>
    <p:sldId id="265" r:id="rId5"/>
    <p:sldId id="263" r:id="rId6"/>
    <p:sldId id="264" r:id="rId7"/>
    <p:sldId id="262" r:id="rId8"/>
    <p:sldId id="267" r:id="rId9"/>
    <p:sldId id="261" r:id="rId10"/>
    <p:sldId id="258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0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Relationship Id="rId2" Type="http://schemas.openxmlformats.org/officeDocument/2006/relationships/chartUserShapes" Target="../drawings/drawing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 w="3810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Sheet1!$A$1:$A$10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  <c:pt idx="0">
                  <c:v>5.0</c:v>
                </c:pt>
                <c:pt idx="1">
                  <c:v>10.0</c:v>
                </c:pt>
                <c:pt idx="2">
                  <c:v>15.0</c:v>
                </c:pt>
                <c:pt idx="3">
                  <c:v>20.0</c:v>
                </c:pt>
                <c:pt idx="4">
                  <c:v>25.0</c:v>
                </c:pt>
                <c:pt idx="5">
                  <c:v>30.0</c:v>
                </c:pt>
                <c:pt idx="6">
                  <c:v>35.0</c:v>
                </c:pt>
                <c:pt idx="7">
                  <c:v>40.0</c:v>
                </c:pt>
                <c:pt idx="8">
                  <c:v>45.0</c:v>
                </c:pt>
                <c:pt idx="9">
                  <c:v>50.0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9050152"/>
        <c:axId val="2079021096"/>
      </c:scatterChart>
      <c:valAx>
        <c:axId val="2079050152"/>
        <c:scaling>
          <c:orientation val="minMax"/>
        </c:scaling>
        <c:delete val="0"/>
        <c:axPos val="b"/>
        <c:majorGridlines/>
        <c:minorGridlines>
          <c:spPr>
            <a:ln>
              <a:solidFill>
                <a:prstClr val="black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9021096"/>
        <c:crosses val="autoZero"/>
        <c:crossBetween val="midCat"/>
      </c:valAx>
      <c:valAx>
        <c:axId val="2079021096"/>
        <c:scaling>
          <c:orientation val="minMax"/>
        </c:scaling>
        <c:delete val="0"/>
        <c:axPos val="l"/>
        <c:majorGridlines/>
        <c:minorGridlines>
          <c:spPr>
            <a:ln>
              <a:solidFill>
                <a:prstClr val="black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Position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905015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trendline>
            <c:spPr>
              <a:ln w="28575"/>
            </c:spPr>
            <c:trendlineType val="linear"/>
            <c:dispRSqr val="0"/>
            <c:dispEq val="0"/>
          </c:trendline>
          <c:trendline>
            <c:spPr>
              <a:ln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Sheet1!$D$1:$D$10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xVal>
          <c:yVal>
            <c:numRef>
              <c:f>Sheet1!$E$1:$E$10</c:f>
              <c:numCache>
                <c:formatCode>General</c:formatCode>
                <c:ptCount val="10"/>
                <c:pt idx="0">
                  <c:v>5.0</c:v>
                </c:pt>
                <c:pt idx="1">
                  <c:v>5.0</c:v>
                </c:pt>
                <c:pt idx="2">
                  <c:v>5.0</c:v>
                </c:pt>
                <c:pt idx="3">
                  <c:v>5.0</c:v>
                </c:pt>
                <c:pt idx="4">
                  <c:v>5.0</c:v>
                </c:pt>
                <c:pt idx="5">
                  <c:v>5.0</c:v>
                </c:pt>
                <c:pt idx="6">
                  <c:v>5.0</c:v>
                </c:pt>
                <c:pt idx="7">
                  <c:v>5.0</c:v>
                </c:pt>
                <c:pt idx="8">
                  <c:v>5.0</c:v>
                </c:pt>
                <c:pt idx="9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0094360"/>
        <c:axId val="2080100104"/>
      </c:scatterChart>
      <c:valAx>
        <c:axId val="2080094360"/>
        <c:scaling>
          <c:orientation val="minMax"/>
        </c:scaling>
        <c:delete val="0"/>
        <c:axPos val="b"/>
        <c:majorGridlines>
          <c:spPr>
            <a:ln w="0"/>
          </c:spPr>
        </c:majorGridlines>
        <c:minorGridlines>
          <c:spPr>
            <a:ln w="0">
              <a:solidFill>
                <a:schemeClr val="bg1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0100104"/>
        <c:crosses val="autoZero"/>
        <c:crossBetween val="midCat"/>
      </c:valAx>
      <c:valAx>
        <c:axId val="2080100104"/>
        <c:scaling>
          <c:orientation val="minMax"/>
          <c:max val="10.0"/>
          <c:min val="-10.0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Velocity</a:t>
                </a:r>
                <a:r>
                  <a:rPr lang="en-US" baseline="0"/>
                  <a:t> (m/s)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0094360"/>
        <c:crosses val="autoZero"/>
        <c:crossBetween val="midCat"/>
        <c:majorUnit val="2.0"/>
        <c:minorUnit val="2.0"/>
      </c:valAx>
      <c:spPr>
        <a:noFill/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trendline>
            <c:spPr>
              <a:ln w="28575"/>
            </c:spPr>
            <c:trendlineType val="linear"/>
            <c:dispRSqr val="0"/>
            <c:dispEq val="0"/>
          </c:trendline>
          <c:trendline>
            <c:spPr>
              <a:ln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Sheet1!$D$1:$D$10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xVal>
          <c:yVal>
            <c:numRef>
              <c:f>Sheet1!$E$1:$E$10</c:f>
              <c:numCache>
                <c:formatCode>General</c:formatCode>
                <c:ptCount val="10"/>
                <c:pt idx="0">
                  <c:v>5.0</c:v>
                </c:pt>
                <c:pt idx="1">
                  <c:v>5.0</c:v>
                </c:pt>
                <c:pt idx="2">
                  <c:v>5.0</c:v>
                </c:pt>
                <c:pt idx="3">
                  <c:v>5.0</c:v>
                </c:pt>
                <c:pt idx="4">
                  <c:v>5.0</c:v>
                </c:pt>
                <c:pt idx="5">
                  <c:v>5.0</c:v>
                </c:pt>
                <c:pt idx="6">
                  <c:v>5.0</c:v>
                </c:pt>
                <c:pt idx="7">
                  <c:v>5.0</c:v>
                </c:pt>
                <c:pt idx="8">
                  <c:v>5.0</c:v>
                </c:pt>
                <c:pt idx="9">
                  <c:v>5.0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0151576"/>
        <c:axId val="2080157448"/>
      </c:scatterChart>
      <c:valAx>
        <c:axId val="2080151576"/>
        <c:scaling>
          <c:orientation val="minMax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0157448"/>
        <c:crosses val="autoZero"/>
        <c:crossBetween val="midCat"/>
      </c:valAx>
      <c:valAx>
        <c:axId val="2080157448"/>
        <c:scaling>
          <c:orientation val="minMax"/>
          <c:max val="10.0"/>
          <c:min val="-10.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Velocity</a:t>
                </a:r>
                <a:r>
                  <a:rPr lang="en-US" baseline="0"/>
                  <a:t> (m/s)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0151576"/>
        <c:crosses val="autoZero"/>
        <c:crossBetween val="midCat"/>
        <c:majorUnit val="2.0"/>
        <c:minorUnit val="2.0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spPr>
              <a:ln w="3810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Sheet1!$A$1:$A$10</c:f>
              <c:numCache>
                <c:formatCode>General</c:formatCode>
                <c:ptCount val="10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</c:numCache>
            </c:numRef>
          </c:xVal>
          <c:yVal>
            <c:numRef>
              <c:f>Sheet1!$B$1:$B$10</c:f>
              <c:numCache>
                <c:formatCode>General</c:formatCode>
                <c:ptCount val="10"/>
                <c:pt idx="0">
                  <c:v>5.0</c:v>
                </c:pt>
                <c:pt idx="1">
                  <c:v>10.0</c:v>
                </c:pt>
                <c:pt idx="2">
                  <c:v>15.0</c:v>
                </c:pt>
                <c:pt idx="3">
                  <c:v>20.0</c:v>
                </c:pt>
                <c:pt idx="4">
                  <c:v>25.0</c:v>
                </c:pt>
                <c:pt idx="5">
                  <c:v>30.0</c:v>
                </c:pt>
                <c:pt idx="6">
                  <c:v>35.0</c:v>
                </c:pt>
                <c:pt idx="7">
                  <c:v>40.0</c:v>
                </c:pt>
                <c:pt idx="8">
                  <c:v>45.0</c:v>
                </c:pt>
                <c:pt idx="9">
                  <c:v>50.0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0191144"/>
        <c:axId val="2080197176"/>
      </c:scatterChart>
      <c:valAx>
        <c:axId val="2080191144"/>
        <c:scaling>
          <c:orientation val="minMax"/>
        </c:scaling>
        <c:delete val="0"/>
        <c:axPos val="b"/>
        <c:majorGridlines>
          <c:spPr>
            <a:ln>
              <a:solidFill>
                <a:schemeClr val="bg1"/>
              </a:solidFill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bg1"/>
            </a:solidFill>
          </a:ln>
        </c:spPr>
        <c:crossAx val="2080197176"/>
        <c:crosses val="autoZero"/>
        <c:crossBetween val="midCat"/>
      </c:valAx>
      <c:valAx>
        <c:axId val="2080197176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Position</a:t>
                </a:r>
                <a:r>
                  <a:rPr lang="en-US" baseline="0"/>
                  <a:t> (m)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0191144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4450">
              <a:solidFill>
                <a:srgbClr val="FF0000"/>
              </a:solidFill>
            </a:ln>
          </c:spPr>
          <c:xVal>
            <c:numRef>
              <c:f>Sheet1!$A$1:$A$9</c:f>
              <c:numCache>
                <c:formatCode>General</c:formatCode>
                <c:ptCount val="9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55.0</c:v>
                </c:pt>
                <c:pt idx="7">
                  <c:v>60.0</c:v>
                </c:pt>
                <c:pt idx="8">
                  <c:v>70.0</c:v>
                </c:pt>
              </c:numCache>
            </c:numRef>
          </c:xVal>
          <c:yVal>
            <c:numRef>
              <c:f>Sheet1!$B$1:$B$9</c:f>
              <c:numCache>
                <c:formatCode>General</c:formatCode>
                <c:ptCount val="9"/>
                <c:pt idx="0">
                  <c:v>0.0</c:v>
                </c:pt>
                <c:pt idx="1">
                  <c:v>20.0</c:v>
                </c:pt>
                <c:pt idx="2">
                  <c:v>20.0</c:v>
                </c:pt>
                <c:pt idx="3">
                  <c:v>20.0</c:v>
                </c:pt>
                <c:pt idx="4">
                  <c:v>20.0</c:v>
                </c:pt>
                <c:pt idx="5">
                  <c:v>54.0</c:v>
                </c:pt>
                <c:pt idx="6">
                  <c:v>70.0</c:v>
                </c:pt>
                <c:pt idx="7">
                  <c:v>70.0</c:v>
                </c:pt>
                <c:pt idx="8">
                  <c:v>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8576456"/>
        <c:axId val="2078570728"/>
      </c:scatterChart>
      <c:valAx>
        <c:axId val="2078576456"/>
        <c:scaling>
          <c:orientation val="minMax"/>
        </c:scaling>
        <c:delete val="0"/>
        <c:axPos val="b"/>
        <c:majorGridlines/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8570728"/>
        <c:crosses val="autoZero"/>
        <c:crossBetween val="midCat"/>
      </c:valAx>
      <c:valAx>
        <c:axId val="2078570728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Displacement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857645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50800">
              <a:solidFill>
                <a:srgbClr val="FF0000"/>
              </a:solidFill>
            </a:ln>
          </c:spPr>
          <c:xVal>
            <c:numRef>
              <c:f>Sheet1!$E$1:$E$13</c:f>
              <c:numCache>
                <c:formatCode>General</c:formatCode>
                <c:ptCount val="13"/>
                <c:pt idx="0">
                  <c:v>0.0</c:v>
                </c:pt>
                <c:pt idx="1">
                  <c:v>9.9999</c:v>
                </c:pt>
                <c:pt idx="2">
                  <c:v>10.0</c:v>
                </c:pt>
                <c:pt idx="3">
                  <c:v>20.0</c:v>
                </c:pt>
                <c:pt idx="4">
                  <c:v>30.0</c:v>
                </c:pt>
                <c:pt idx="5">
                  <c:v>39.99999000000001</c:v>
                </c:pt>
                <c:pt idx="6">
                  <c:v>40.0</c:v>
                </c:pt>
                <c:pt idx="7">
                  <c:v>50.0</c:v>
                </c:pt>
                <c:pt idx="8">
                  <c:v>54.99999000000001</c:v>
                </c:pt>
                <c:pt idx="9">
                  <c:v>55.0</c:v>
                </c:pt>
                <c:pt idx="10">
                  <c:v>59.99999000000001</c:v>
                </c:pt>
                <c:pt idx="11">
                  <c:v>60.0</c:v>
                </c:pt>
                <c:pt idx="12">
                  <c:v>70.0</c:v>
                </c:pt>
              </c:numCache>
            </c:numRef>
          </c:xVal>
          <c:yVal>
            <c:numRef>
              <c:f>Sheet1!$F$1:$F$13</c:f>
              <c:numCache>
                <c:formatCode>General</c:formatCode>
                <c:ptCount val="13"/>
                <c:pt idx="0">
                  <c:v>2.0</c:v>
                </c:pt>
                <c:pt idx="1">
                  <c:v>2.0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3.33333</c:v>
                </c:pt>
                <c:pt idx="7">
                  <c:v>3.33333</c:v>
                </c:pt>
                <c:pt idx="8">
                  <c:v>3.33333</c:v>
                </c:pt>
                <c:pt idx="9">
                  <c:v>0.0</c:v>
                </c:pt>
                <c:pt idx="10">
                  <c:v>0.0</c:v>
                </c:pt>
                <c:pt idx="11">
                  <c:v>-7.0</c:v>
                </c:pt>
                <c:pt idx="12">
                  <c:v>-7.0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6656200"/>
        <c:axId val="2038434456"/>
      </c:scatterChart>
      <c:valAx>
        <c:axId val="2076656200"/>
        <c:scaling>
          <c:orientation val="minMax"/>
        </c:scaling>
        <c:delete val="0"/>
        <c:axPos val="b"/>
        <c:majorGridlines/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38434456"/>
        <c:crosses val="autoZero"/>
        <c:crossBetween val="midCat"/>
      </c:valAx>
      <c:valAx>
        <c:axId val="2038434456"/>
        <c:scaling>
          <c:orientation val="minMax"/>
        </c:scaling>
        <c:delete val="0"/>
        <c:axPos val="l"/>
        <c:majorGridlines/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Velocity (m/s)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6656200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44450"/>
          </c:spPr>
          <c:xVal>
            <c:numRef>
              <c:f>Sheet1!$A$1:$A$9</c:f>
              <c:numCache>
                <c:formatCode>General</c:formatCode>
                <c:ptCount val="9"/>
                <c:pt idx="0">
                  <c:v>0.0</c:v>
                </c:pt>
                <c:pt idx="1">
                  <c:v>10.0</c:v>
                </c:pt>
                <c:pt idx="2">
                  <c:v>20.0</c:v>
                </c:pt>
                <c:pt idx="3">
                  <c:v>30.0</c:v>
                </c:pt>
                <c:pt idx="4">
                  <c:v>40.0</c:v>
                </c:pt>
                <c:pt idx="5">
                  <c:v>50.0</c:v>
                </c:pt>
                <c:pt idx="6">
                  <c:v>55.0</c:v>
                </c:pt>
                <c:pt idx="7">
                  <c:v>60.0</c:v>
                </c:pt>
                <c:pt idx="8">
                  <c:v>70.0</c:v>
                </c:pt>
              </c:numCache>
            </c:numRef>
          </c:xVal>
          <c:yVal>
            <c:numRef>
              <c:f>Sheet1!$B$1:$B$9</c:f>
              <c:numCache>
                <c:formatCode>General</c:formatCode>
                <c:ptCount val="9"/>
                <c:pt idx="0">
                  <c:v>0.0</c:v>
                </c:pt>
                <c:pt idx="1">
                  <c:v>20.0</c:v>
                </c:pt>
                <c:pt idx="2">
                  <c:v>20.0</c:v>
                </c:pt>
                <c:pt idx="3">
                  <c:v>20.0</c:v>
                </c:pt>
                <c:pt idx="4">
                  <c:v>20.0</c:v>
                </c:pt>
                <c:pt idx="5">
                  <c:v>54.0</c:v>
                </c:pt>
                <c:pt idx="6">
                  <c:v>70.0</c:v>
                </c:pt>
                <c:pt idx="7">
                  <c:v>70.0</c:v>
                </c:pt>
                <c:pt idx="8">
                  <c:v>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76755496"/>
        <c:axId val="2080268600"/>
      </c:scatterChart>
      <c:valAx>
        <c:axId val="2076755496"/>
        <c:scaling>
          <c:orientation val="minMax"/>
        </c:scaling>
        <c:delete val="0"/>
        <c:axPos val="b"/>
        <c:majorGridlines/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0268600"/>
        <c:crosses val="autoZero"/>
        <c:crossBetween val="midCat"/>
      </c:valAx>
      <c:valAx>
        <c:axId val="2080268600"/>
        <c:scaling>
          <c:orientation val="minMax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Displacement (m)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76755496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50800"/>
          </c:spPr>
          <c:xVal>
            <c:numRef>
              <c:f>Sheet1!$E$1:$E$13</c:f>
              <c:numCache>
                <c:formatCode>General</c:formatCode>
                <c:ptCount val="13"/>
                <c:pt idx="0">
                  <c:v>0.0</c:v>
                </c:pt>
                <c:pt idx="1">
                  <c:v>9.9999</c:v>
                </c:pt>
                <c:pt idx="2">
                  <c:v>10.0</c:v>
                </c:pt>
                <c:pt idx="3">
                  <c:v>20.0</c:v>
                </c:pt>
                <c:pt idx="4">
                  <c:v>30.0</c:v>
                </c:pt>
                <c:pt idx="5">
                  <c:v>39.99999000000001</c:v>
                </c:pt>
                <c:pt idx="6">
                  <c:v>40.0</c:v>
                </c:pt>
                <c:pt idx="7">
                  <c:v>50.0</c:v>
                </c:pt>
                <c:pt idx="8">
                  <c:v>54.99999000000001</c:v>
                </c:pt>
                <c:pt idx="9">
                  <c:v>55.0</c:v>
                </c:pt>
                <c:pt idx="10">
                  <c:v>59.99999000000001</c:v>
                </c:pt>
                <c:pt idx="11">
                  <c:v>60.0</c:v>
                </c:pt>
                <c:pt idx="12">
                  <c:v>70.0</c:v>
                </c:pt>
              </c:numCache>
            </c:numRef>
          </c:xVal>
          <c:yVal>
            <c:numRef>
              <c:f>Sheet1!$F$1:$F$13</c:f>
              <c:numCache>
                <c:formatCode>General</c:formatCode>
                <c:ptCount val="13"/>
                <c:pt idx="0">
                  <c:v>2.0</c:v>
                </c:pt>
                <c:pt idx="1">
                  <c:v>2.0</c:v>
                </c:pt>
                <c:pt idx="2">
                  <c:v>0.0</c:v>
                </c:pt>
                <c:pt idx="3">
                  <c:v>0.0</c:v>
                </c:pt>
                <c:pt idx="4">
                  <c:v>0.0</c:v>
                </c:pt>
                <c:pt idx="5">
                  <c:v>0.0</c:v>
                </c:pt>
                <c:pt idx="6">
                  <c:v>3.33333</c:v>
                </c:pt>
                <c:pt idx="7">
                  <c:v>3.33333</c:v>
                </c:pt>
                <c:pt idx="8">
                  <c:v>3.33333</c:v>
                </c:pt>
                <c:pt idx="9">
                  <c:v>0.0</c:v>
                </c:pt>
                <c:pt idx="10">
                  <c:v>0.0</c:v>
                </c:pt>
                <c:pt idx="11">
                  <c:v>-7.0</c:v>
                </c:pt>
                <c:pt idx="12">
                  <c:v>-7.0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0304872"/>
        <c:axId val="2080310696"/>
      </c:scatterChart>
      <c:valAx>
        <c:axId val="2080304872"/>
        <c:scaling>
          <c:orientation val="minMax"/>
        </c:scaling>
        <c:delete val="0"/>
        <c:axPos val="b"/>
        <c:majorGridlines/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 (s)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0310696"/>
        <c:crosses val="autoZero"/>
        <c:crossBetween val="midCat"/>
      </c:valAx>
      <c:valAx>
        <c:axId val="2080310696"/>
        <c:scaling>
          <c:orientation val="minMax"/>
        </c:scaling>
        <c:delete val="0"/>
        <c:axPos val="l"/>
        <c:majorGridlines/>
        <c:minorGridlines>
          <c:spPr>
            <a:ln>
              <a:solidFill>
                <a:schemeClr val="bg1"/>
              </a:solidFill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Velocity (m/s)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80304872"/>
        <c:crosses val="autoZero"/>
        <c:crossBetween val="midCat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0.1353</cdr:x>
      <cdr:y>0.07385</cdr:y>
    </cdr:from>
    <cdr:to>
      <cdr:x>0.62675</cdr:x>
      <cdr:y>0.18363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8675" y="352424"/>
          <a:ext cx="3009900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Graph of Position vs Time for a Toy Train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0.1353</cdr:x>
      <cdr:y>0.07385</cdr:y>
    </cdr:from>
    <cdr:to>
      <cdr:x>0.62675</cdr:x>
      <cdr:y>0.18363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8675" y="352424"/>
          <a:ext cx="3009900" cy="5238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Graph of Position </a:t>
          </a:r>
          <a:r>
            <a:rPr lang="en-US" sz="1100" dirty="0" smtClean="0"/>
            <a:t>s </a:t>
          </a:r>
          <a:r>
            <a:rPr lang="en-US" sz="1100" dirty="0"/>
            <a:t>Time for a Toy Train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0.12446</cdr:x>
      <cdr:y>0.0766</cdr:y>
    </cdr:from>
    <cdr:to>
      <cdr:x>0.63821</cdr:x>
      <cdr:y>0.15319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9150" y="342900"/>
          <a:ext cx="33813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/>
            <a:t>Graph of Displacement vs Time for a Car 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0.12446</cdr:x>
      <cdr:y>0.0766</cdr:y>
    </cdr:from>
    <cdr:to>
      <cdr:x>0.63821</cdr:x>
      <cdr:y>0.15319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19150" y="342900"/>
          <a:ext cx="33813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400"/>
            <a:t>Graph of Displacement vs Time for a Car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62A50C-A4B6-40B4-876E-2107207C12F9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24EE1-5AF4-4182-8684-11951CDA15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166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4EE1-5AF4-4182-8684-11951CDA152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4EE1-5AF4-4182-8684-11951CDA152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4EE1-5AF4-4182-8684-11951CDA152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4EE1-5AF4-4182-8684-11951CDA15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4EE1-5AF4-4182-8684-11951CDA152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4EE1-5AF4-4182-8684-11951CDA152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4EE1-5AF4-4182-8684-11951CDA152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4EE1-5AF4-4182-8684-11951CDA152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4EE1-5AF4-4182-8684-11951CDA152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4EE1-5AF4-4182-8684-11951CDA152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224EE1-5AF4-4182-8684-11951CDA152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7FA31-17E4-492B-AB12-DE3BC3A54847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5E89C-7DB0-40C7-9A8D-2F0B0443D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7FA31-17E4-492B-AB12-DE3BC3A54847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5E89C-7DB0-40C7-9A8D-2F0B0443D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7FA31-17E4-492B-AB12-DE3BC3A54847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5E89C-7DB0-40C7-9A8D-2F0B0443D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7FA31-17E4-492B-AB12-DE3BC3A54847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5E89C-7DB0-40C7-9A8D-2F0B0443D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7FA31-17E4-492B-AB12-DE3BC3A54847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5E89C-7DB0-40C7-9A8D-2F0B0443D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7FA31-17E4-492B-AB12-DE3BC3A54847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5E89C-7DB0-40C7-9A8D-2F0B0443D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7FA31-17E4-492B-AB12-DE3BC3A54847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5E89C-7DB0-40C7-9A8D-2F0B0443D9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7FA31-17E4-492B-AB12-DE3BC3A54847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5E89C-7DB0-40C7-9A8D-2F0B0443D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7FA31-17E4-492B-AB12-DE3BC3A54847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5E89C-7DB0-40C7-9A8D-2F0B0443D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37FA31-17E4-492B-AB12-DE3BC3A54847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B5E89C-7DB0-40C7-9A8D-2F0B0443D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837FA31-17E4-492B-AB12-DE3BC3A54847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CB5E89C-7DB0-40C7-9A8D-2F0B0443D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837FA31-17E4-492B-AB12-DE3BC3A54847}" type="datetimeFigureOut">
              <a:rPr lang="en-US" smtClean="0"/>
              <a:pPr/>
              <a:t>12-09-18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CB5E89C-7DB0-40C7-9A8D-2F0B0443D9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Relationships between Position </a:t>
            </a:r>
            <a:r>
              <a:rPr lang="en-US" dirty="0" err="1" smtClean="0"/>
              <a:t>vs</a:t>
            </a:r>
            <a:r>
              <a:rPr lang="en-US" dirty="0" smtClean="0"/>
              <a:t> Time and Velocity </a:t>
            </a:r>
            <a:r>
              <a:rPr lang="en-US" dirty="0" err="1" smtClean="0"/>
              <a:t>vs</a:t>
            </a:r>
            <a:r>
              <a:rPr lang="en-US" dirty="0" smtClean="0"/>
              <a:t> time graphs</a:t>
            </a:r>
            <a:endParaRPr lang="en-US" dirty="0"/>
          </a:p>
        </p:txBody>
      </p:sp>
      <p:pic>
        <p:nvPicPr>
          <p:cNvPr id="4" name="Picture 3" descr="4a3e0c5b-b864-4765-b43b-a01e42ac2ee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52702" y="0"/>
            <a:ext cx="5391298" cy="36433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714356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Now try this: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0" y="1428736"/>
            <a:ext cx="885828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You leave your home and slowly walk at a constant speed towards a mailbox to mail a letter. On the way to the mailbox you stop to talk to your friend. After a short time you run to the mailbox at a higher constant speed to beat the mail truck. You spend a short time at the mailbox mailing your letter. You begin to stroll home slowly when all of a sudden your are knocked down on the ground by your friendly </a:t>
            </a:r>
            <a:r>
              <a:rPr lang="en-US" sz="2400" dirty="0" err="1" smtClean="0"/>
              <a:t>neighbourhood</a:t>
            </a:r>
            <a:r>
              <a:rPr lang="en-US" sz="2400" dirty="0" smtClean="0"/>
              <a:t> St. Bernard dog. After a few seconds of face licking you realize you are late for dinner and you really run all the way home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28596" y="5286388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Sketch a Displacement </a:t>
            </a:r>
            <a:r>
              <a:rPr lang="en-US" sz="2400" dirty="0" err="1" smtClean="0">
                <a:solidFill>
                  <a:srgbClr val="FFFF00"/>
                </a:solidFill>
              </a:rPr>
              <a:t>vs</a:t>
            </a:r>
            <a:r>
              <a:rPr lang="en-US" sz="2400" dirty="0" smtClean="0">
                <a:solidFill>
                  <a:srgbClr val="FFFF00"/>
                </a:solidFill>
              </a:rPr>
              <a:t> Time graph of this motion and then sketch a velocity </a:t>
            </a:r>
            <a:r>
              <a:rPr lang="en-US" sz="2400" dirty="0" err="1" smtClean="0">
                <a:solidFill>
                  <a:srgbClr val="FFFF00"/>
                </a:solidFill>
              </a:rPr>
              <a:t>vs</a:t>
            </a:r>
            <a:r>
              <a:rPr lang="en-US" sz="2400" dirty="0" smtClean="0">
                <a:solidFill>
                  <a:srgbClr val="FFFF00"/>
                </a:solidFill>
              </a:rPr>
              <a:t> Time graph of this motion.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214414" y="3357562"/>
            <a:ext cx="571504" cy="4286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00562" y="385762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500034" y="1643844"/>
            <a:ext cx="4500594" cy="4572032"/>
            <a:chOff x="500034" y="1643844"/>
            <a:chExt cx="4500594" cy="4572032"/>
          </a:xfrm>
        </p:grpSpPr>
        <p:cxnSp>
          <p:nvCxnSpPr>
            <p:cNvPr id="4" name="Straight Connector 3"/>
            <p:cNvCxnSpPr/>
            <p:nvPr/>
          </p:nvCxnSpPr>
          <p:spPr>
            <a:xfrm rot="5400000">
              <a:off x="142844" y="2714620"/>
              <a:ext cx="214314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5400000">
              <a:off x="357158" y="5357826"/>
              <a:ext cx="1714512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214414" y="3786190"/>
              <a:ext cx="35719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28662" y="5357826"/>
              <a:ext cx="4000528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71472" y="1714488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00034" y="4429132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29124" y="5500702"/>
              <a:ext cx="571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</a:t>
              </a:r>
              <a:endParaRPr lang="en-US" dirty="0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1785918" y="3357562"/>
            <a:ext cx="357190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1964513" y="2821777"/>
            <a:ext cx="714380" cy="35719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509316" y="2629728"/>
            <a:ext cx="428628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48113" y="2643182"/>
            <a:ext cx="623755" cy="35719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592286" y="3004457"/>
            <a:ext cx="265334" cy="158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3571868" y="3286124"/>
            <a:ext cx="785818" cy="2143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214414" y="4929198"/>
            <a:ext cx="357190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571604" y="5357826"/>
            <a:ext cx="357190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000232" y="4572008"/>
            <a:ext cx="357190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372132" y="5357826"/>
            <a:ext cx="485356" cy="1100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863191" y="5577046"/>
            <a:ext cx="571504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428992" y="5355771"/>
            <a:ext cx="285752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715538" y="6142850"/>
            <a:ext cx="428628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5400000">
            <a:off x="1357290" y="5143512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1607323" y="4964917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>
            <a:off x="1964513" y="4964917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2751125" y="546418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 flipH="1" flipV="1">
            <a:off x="3322629" y="5464189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322629" y="5749941"/>
            <a:ext cx="78581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1142984"/>
            <a:ext cx="30003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slope of a position  </a:t>
            </a:r>
            <a:r>
              <a:rPr lang="en-US" dirty="0" err="1" smtClean="0"/>
              <a:t>vs</a:t>
            </a:r>
            <a:r>
              <a:rPr lang="en-US" dirty="0" smtClean="0"/>
              <a:t> time graph equal to the objects velocity.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57884" y="2143116"/>
            <a:ext cx="3000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line of this graph is straight which means the velocity of the object must be constant.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28596" y="928670"/>
          <a:ext cx="5214974" cy="4772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857884" y="3500438"/>
            <a:ext cx="27146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Slope =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</a:t>
            </a:r>
            <a:r>
              <a:rPr lang="en-US" sz="2800" dirty="0" smtClean="0">
                <a:solidFill>
                  <a:srgbClr val="FFFF00"/>
                </a:solidFill>
              </a:rPr>
              <a:t>v = </a:t>
            </a:r>
            <a:r>
              <a:rPr lang="el-GR" sz="2800" dirty="0" smtClean="0">
                <a:solidFill>
                  <a:srgbClr val="FFFF00"/>
                </a:solidFill>
              </a:rPr>
              <a:t>Δ</a:t>
            </a:r>
            <a:r>
              <a:rPr lang="en-US" sz="2800" dirty="0" smtClean="0">
                <a:solidFill>
                  <a:srgbClr val="FFFF00"/>
                </a:solidFill>
              </a:rPr>
              <a:t>d/</a:t>
            </a:r>
            <a:r>
              <a:rPr lang="el-GR" sz="2800" dirty="0" smtClean="0">
                <a:solidFill>
                  <a:srgbClr val="FFFF00"/>
                </a:solidFill>
              </a:rPr>
              <a:t>Δ</a:t>
            </a:r>
            <a:r>
              <a:rPr lang="en-US" sz="2800" dirty="0" smtClean="0">
                <a:solidFill>
                  <a:srgbClr val="FFFF00"/>
                </a:solidFill>
              </a:rPr>
              <a:t>t</a:t>
            </a:r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785918" y="1786720"/>
            <a:ext cx="3786214" cy="3104077"/>
            <a:chOff x="1785918" y="1786720"/>
            <a:chExt cx="3786214" cy="3104077"/>
          </a:xfrm>
        </p:grpSpPr>
        <p:grpSp>
          <p:nvGrpSpPr>
            <p:cNvPr id="12" name="Group 11"/>
            <p:cNvGrpSpPr/>
            <p:nvPr/>
          </p:nvGrpSpPr>
          <p:grpSpPr>
            <a:xfrm>
              <a:off x="1785918" y="1786720"/>
              <a:ext cx="2929752" cy="2572562"/>
              <a:chOff x="1785918" y="1786720"/>
              <a:chExt cx="2929752" cy="2572562"/>
            </a:xfrm>
          </p:grpSpPr>
          <p:cxnSp>
            <p:nvCxnSpPr>
              <p:cNvPr id="9" name="Straight Connector 8"/>
              <p:cNvCxnSpPr/>
              <p:nvPr/>
            </p:nvCxnSpPr>
            <p:spPr>
              <a:xfrm rot="5400000">
                <a:off x="3428992" y="3071810"/>
                <a:ext cx="2571768" cy="1588"/>
              </a:xfrm>
              <a:prstGeom prst="line">
                <a:avLst/>
              </a:prstGeom>
              <a:ln w="222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 rot="10800000">
                <a:off x="1785918" y="4357694"/>
                <a:ext cx="2928958" cy="1588"/>
              </a:xfrm>
              <a:prstGeom prst="line">
                <a:avLst/>
              </a:prstGeom>
              <a:ln w="22225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 flipH="1">
              <a:off x="4798184" y="3000372"/>
              <a:ext cx="77394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l-GR" sz="2400" dirty="0" smtClean="0">
                  <a:solidFill>
                    <a:srgbClr val="FFFF00"/>
                  </a:solidFill>
                </a:rPr>
                <a:t>Δ</a:t>
              </a:r>
              <a:r>
                <a:rPr lang="en-US" sz="2400" dirty="0" smtClean="0">
                  <a:solidFill>
                    <a:srgbClr val="FFFF00"/>
                  </a:solidFill>
                </a:rPr>
                <a:t>d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000364" y="4429132"/>
              <a:ext cx="48603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l-GR" sz="2400" dirty="0" smtClean="0">
                  <a:solidFill>
                    <a:srgbClr val="FFFF00"/>
                  </a:solidFill>
                </a:rPr>
                <a:t>Δ</a:t>
              </a:r>
              <a:r>
                <a:rPr lang="en-US" sz="2400" dirty="0" smtClean="0">
                  <a:solidFill>
                    <a:srgbClr val="FFFF00"/>
                  </a:solidFill>
                </a:rPr>
                <a:t>t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500826" y="4500570"/>
            <a:ext cx="2500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v = (40 m)/(8 s)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00826" y="5072074"/>
            <a:ext cx="2000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v = 5.0 m/s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1538" y="5786454"/>
            <a:ext cx="68580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would this constant velocity be shown on a </a:t>
            </a:r>
            <a:r>
              <a:rPr lang="en-US" sz="2400" dirty="0" smtClean="0">
                <a:solidFill>
                  <a:srgbClr val="FFFF00"/>
                </a:solidFill>
              </a:rPr>
              <a:t>Velocity </a:t>
            </a:r>
            <a:r>
              <a:rPr lang="en-US" sz="2400" dirty="0" err="1" smtClean="0">
                <a:solidFill>
                  <a:srgbClr val="FFFF00"/>
                </a:solidFill>
              </a:rPr>
              <a:t>vs</a:t>
            </a:r>
            <a:r>
              <a:rPr lang="en-US" sz="2400" dirty="0" smtClean="0">
                <a:solidFill>
                  <a:srgbClr val="FFFF00"/>
                </a:solidFill>
              </a:rPr>
              <a:t> Time </a:t>
            </a:r>
            <a:r>
              <a:rPr lang="en-US" sz="2400" dirty="0" smtClean="0"/>
              <a:t>graph?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Graphic spid="7" grpId="0">
        <p:bldAsOne/>
      </p:bldGraphic>
      <p:bldP spid="13" grpId="1"/>
      <p:bldP spid="17" grpId="1"/>
      <p:bldP spid="18" grpId="1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0"/>
            <a:ext cx="7772400" cy="914400"/>
          </a:xfrm>
        </p:spPr>
        <p:txBody>
          <a:bodyPr/>
          <a:lstStyle/>
          <a:p>
            <a:r>
              <a:rPr lang="en-US" dirty="0" smtClean="0"/>
              <a:t>Velocity </a:t>
            </a:r>
            <a:r>
              <a:rPr lang="en-US" dirty="0" err="1" smtClean="0"/>
              <a:t>vs</a:t>
            </a:r>
            <a:r>
              <a:rPr lang="en-US" dirty="0" smtClean="0"/>
              <a:t> Time Graph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29322" y="714356"/>
            <a:ext cx="26432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line is horizontal. Why is this?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What does a horizontal line on a velocity </a:t>
            </a:r>
            <a:r>
              <a:rPr lang="en-US" dirty="0" err="1" smtClean="0"/>
              <a:t>vs</a:t>
            </a:r>
            <a:r>
              <a:rPr lang="en-US" dirty="0" smtClean="0"/>
              <a:t> time graph mean?</a:t>
            </a:r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500035" y="642919"/>
          <a:ext cx="5143535" cy="4857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29322" y="3000372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does the slope of a velocity </a:t>
            </a:r>
            <a:r>
              <a:rPr lang="en-US" dirty="0" err="1" smtClean="0"/>
              <a:t>vs</a:t>
            </a:r>
            <a:r>
              <a:rPr lang="en-US" dirty="0" smtClean="0"/>
              <a:t> time represent?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929322" y="407194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Answer: </a:t>
            </a:r>
          </a:p>
          <a:p>
            <a:r>
              <a:rPr lang="en-US" dirty="0" smtClean="0"/>
              <a:t>The objects </a:t>
            </a:r>
            <a:r>
              <a:rPr lang="en-US" dirty="0" smtClean="0">
                <a:solidFill>
                  <a:srgbClr val="FFFF00"/>
                </a:solidFill>
              </a:rPr>
              <a:t>acceleration!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29058" y="5286388"/>
            <a:ext cx="5072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Since the object is travelling at a constant velocity of 5.0 m/s, it’s acceleration would be zero!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28662" y="6143644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slope of this line is also zero! The two ideas both agree with each other!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772400" cy="914400"/>
          </a:xfrm>
        </p:spPr>
        <p:txBody>
          <a:bodyPr/>
          <a:lstStyle/>
          <a:p>
            <a:r>
              <a:rPr lang="en-US" sz="3200" dirty="0" smtClean="0"/>
              <a:t>Position &amp; Velocity </a:t>
            </a:r>
            <a:r>
              <a:rPr lang="en-US" sz="3200" dirty="0" err="1" smtClean="0"/>
              <a:t>vs</a:t>
            </a:r>
            <a:r>
              <a:rPr lang="en-US" sz="3200" dirty="0" smtClean="0"/>
              <a:t> Time Graph</a:t>
            </a:r>
            <a:endParaRPr lang="en-US" sz="32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4643438" y="1000108"/>
          <a:ext cx="3500461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28728" y="4143380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Both of these graph show the </a:t>
            </a:r>
            <a:r>
              <a:rPr lang="en-US" sz="2400" dirty="0" smtClean="0">
                <a:solidFill>
                  <a:srgbClr val="FF0000"/>
                </a:solidFill>
              </a:rPr>
              <a:t>SAME</a:t>
            </a:r>
            <a:r>
              <a:rPr lang="en-US" sz="2400" dirty="0" smtClean="0"/>
              <a:t> motion.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76" y="5715016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They just show it in different ways because the graphs are different!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072198" y="4071942"/>
            <a:ext cx="26432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Constant or Uniform velocity of </a:t>
            </a:r>
            <a:r>
              <a:rPr lang="en-US" sz="2800" dirty="0" smtClean="0">
                <a:solidFill>
                  <a:srgbClr val="FFFF00"/>
                </a:solidFill>
              </a:rPr>
              <a:t>5.0 m/s</a:t>
            </a:r>
            <a:endParaRPr lang="en-US" sz="2800" dirty="0">
              <a:solidFill>
                <a:srgbClr val="FFFF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571472" y="928670"/>
            <a:ext cx="3357586" cy="3143272"/>
            <a:chOff x="571472" y="928670"/>
            <a:chExt cx="3357586" cy="3143272"/>
          </a:xfrm>
        </p:grpSpPr>
        <p:graphicFrame>
          <p:nvGraphicFramePr>
            <p:cNvPr id="3" name="Chart 2"/>
            <p:cNvGraphicFramePr/>
            <p:nvPr/>
          </p:nvGraphicFramePr>
          <p:xfrm>
            <a:off x="571472" y="928670"/>
            <a:ext cx="3357586" cy="314327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cxnSp>
          <p:nvCxnSpPr>
            <p:cNvPr id="9" name="Straight Connector 8"/>
            <p:cNvCxnSpPr/>
            <p:nvPr/>
          </p:nvCxnSpPr>
          <p:spPr>
            <a:xfrm>
              <a:off x="1214414" y="3357562"/>
              <a:ext cx="257176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28662" y="1571612"/>
            <a:ext cx="742955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 car travels at a constant speed while covering a distance of 20 m in 10.0 s. The car stops and waits 30 s for a traffic light to change. The car then travels another 50 m in 15.o s before coming to a stop in front of a stop sign. After 5.0 s the cars turns around and heads back towards its original position at a constant speed, reaching this position in 10.0 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00100" y="5500702"/>
            <a:ext cx="78581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Graph this car’s motion on the Displacement </a:t>
            </a:r>
            <a:r>
              <a:rPr lang="en-US" sz="2800" dirty="0" err="1" smtClean="0">
                <a:solidFill>
                  <a:srgbClr val="FFFF00"/>
                </a:solidFill>
              </a:rPr>
              <a:t>vs</a:t>
            </a:r>
            <a:r>
              <a:rPr lang="en-US" sz="2800" dirty="0" smtClean="0">
                <a:solidFill>
                  <a:srgbClr val="FFFF00"/>
                </a:solidFill>
              </a:rPr>
              <a:t> Time graph given.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214414" y="1643050"/>
          <a:ext cx="642942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000100" y="2357430"/>
          <a:ext cx="6429420" cy="4071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42910" y="135729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Draw a Velocity </a:t>
            </a:r>
            <a:r>
              <a:rPr lang="en-US" sz="2400" dirty="0" err="1" smtClean="0"/>
              <a:t>vs</a:t>
            </a:r>
            <a:r>
              <a:rPr lang="en-US" sz="2400" dirty="0" smtClean="0"/>
              <a:t> Time graph for the described earlier.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82" y="0"/>
            <a:ext cx="7772400" cy="914400"/>
          </a:xfrm>
        </p:spPr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357158" y="1214422"/>
          <a:ext cx="4429156" cy="242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357158" y="3857628"/>
          <a:ext cx="4429156" cy="2786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00628" y="1571612"/>
            <a:ext cx="4000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two graphs show the exact same motion.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43472" y="3500438"/>
            <a:ext cx="4000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Although they look very different they give you the same information about the car’s position and speed at different times.</a:t>
            </a:r>
            <a:endParaRPr lang="en-US" sz="28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928662" y="2786852"/>
            <a:ext cx="2714644" cy="1499404"/>
            <a:chOff x="928662" y="2786852"/>
            <a:chExt cx="2714644" cy="1499404"/>
          </a:xfrm>
        </p:grpSpPr>
        <p:sp>
          <p:nvSpPr>
            <p:cNvPr id="8" name="TextBox 7"/>
            <p:cNvSpPr txBox="1"/>
            <p:nvPr/>
          </p:nvSpPr>
          <p:spPr>
            <a:xfrm>
              <a:off x="928662" y="3357562"/>
              <a:ext cx="27146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Slope =  speed =2.0 m/s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1000100" y="3071810"/>
              <a:ext cx="571504" cy="1588"/>
            </a:xfrm>
            <a:prstGeom prst="straightConnector1">
              <a:avLst/>
            </a:prstGeom>
            <a:ln w="158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0800000" flipV="1">
              <a:off x="1285852" y="3714752"/>
              <a:ext cx="785818" cy="571504"/>
            </a:xfrm>
            <a:prstGeom prst="straightConnector1">
              <a:avLst/>
            </a:prstGeom>
            <a:ln w="19050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928662" y="2643182"/>
            <a:ext cx="1785950" cy="3995164"/>
            <a:chOff x="928662" y="2643182"/>
            <a:chExt cx="1785950" cy="3995164"/>
          </a:xfrm>
        </p:grpSpPr>
        <p:sp>
          <p:nvSpPr>
            <p:cNvPr id="20" name="Rectangle 19"/>
            <p:cNvSpPr/>
            <p:nvPr/>
          </p:nvSpPr>
          <p:spPr>
            <a:xfrm>
              <a:off x="1000100" y="4357694"/>
              <a:ext cx="428628" cy="42862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714348" y="5143512"/>
              <a:ext cx="1143008" cy="1588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928662" y="5715016"/>
              <a:ext cx="17859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Area under line  = displacement = 20 m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rot="16200000" flipV="1">
              <a:off x="35687" y="4107661"/>
              <a:ext cx="3500462" cy="571504"/>
            </a:xfrm>
            <a:prstGeom prst="straightConnector1">
              <a:avLst/>
            </a:prstGeom>
            <a:ln w="1905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4" grpId="0">
        <p:bldAsOne/>
      </p:bldGraphic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Position </a:t>
            </a:r>
            <a:r>
              <a:rPr lang="en-US" dirty="0" err="1" smtClean="0"/>
              <a:t>vs</a:t>
            </a:r>
            <a:r>
              <a:rPr lang="en-US" dirty="0" smtClean="0"/>
              <a:t> Time Graph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1714488"/>
            <a:ext cx="800105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sz="2400" dirty="0" smtClean="0"/>
              <a:t>How is constant velocity shown on a D </a:t>
            </a:r>
            <a:r>
              <a:rPr lang="en-US" sz="2400" dirty="0" err="1" smtClean="0"/>
              <a:t>vs</a:t>
            </a:r>
            <a:r>
              <a:rPr lang="en-US" sz="2400" dirty="0" smtClean="0"/>
              <a:t> t graph?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How is constant velocity shown on a v </a:t>
            </a:r>
            <a:r>
              <a:rPr lang="en-US" sz="2400" dirty="0" err="1" smtClean="0"/>
              <a:t>vs</a:t>
            </a:r>
            <a:r>
              <a:rPr lang="en-US" sz="2400" dirty="0" smtClean="0"/>
              <a:t> t graph?</a:t>
            </a:r>
          </a:p>
          <a:p>
            <a:pPr marL="514350" indent="-514350">
              <a:buAutoNum type="arabicParenR"/>
            </a:pPr>
            <a:r>
              <a:rPr lang="en-US" sz="2400" dirty="0" smtClean="0"/>
              <a:t>What is the slope of d </a:t>
            </a:r>
            <a:r>
              <a:rPr lang="en-US" sz="2400" dirty="0" err="1" smtClean="0"/>
              <a:t>vs</a:t>
            </a:r>
            <a:r>
              <a:rPr lang="en-US" sz="2400" dirty="0" smtClean="0"/>
              <a:t> t graph represent?</a:t>
            </a:r>
          </a:p>
          <a:p>
            <a:pPr marL="514350" indent="-514350">
              <a:buFontTx/>
              <a:buAutoNum type="arabicParenR"/>
            </a:pPr>
            <a:r>
              <a:rPr lang="en-US" sz="2400" dirty="0" smtClean="0"/>
              <a:t>What is the slope of v </a:t>
            </a:r>
            <a:r>
              <a:rPr lang="en-US" sz="2400" dirty="0" err="1" smtClean="0"/>
              <a:t>vs</a:t>
            </a:r>
            <a:r>
              <a:rPr lang="en-US" sz="2400" dirty="0" smtClean="0"/>
              <a:t> t graph represent?</a:t>
            </a:r>
          </a:p>
          <a:p>
            <a:pPr marL="514350" indent="-514350">
              <a:buFontTx/>
              <a:buAutoNum type="arabicParenR"/>
            </a:pPr>
            <a:r>
              <a:rPr lang="en-US" sz="2400" dirty="0" smtClean="0"/>
              <a:t>How do you get the speed of an object from a d </a:t>
            </a:r>
            <a:r>
              <a:rPr lang="en-US" sz="2400" dirty="0" err="1" smtClean="0"/>
              <a:t>vs</a:t>
            </a:r>
            <a:r>
              <a:rPr lang="en-US" sz="2400" dirty="0" smtClean="0"/>
              <a:t> t graph?</a:t>
            </a:r>
          </a:p>
          <a:p>
            <a:pPr marL="514350" indent="-514350">
              <a:buFontTx/>
              <a:buAutoNum type="arabicParenR"/>
            </a:pPr>
            <a:r>
              <a:rPr lang="en-US" sz="2400" dirty="0" smtClean="0"/>
              <a:t>How do you get the speed of an object from a v </a:t>
            </a:r>
            <a:r>
              <a:rPr lang="en-US" sz="2400" dirty="0" err="1" smtClean="0"/>
              <a:t>vs</a:t>
            </a:r>
            <a:r>
              <a:rPr lang="en-US" sz="2400" dirty="0" smtClean="0"/>
              <a:t> t graph?</a:t>
            </a:r>
          </a:p>
          <a:p>
            <a:pPr marL="514350" indent="-514350">
              <a:buFontTx/>
              <a:buAutoNum type="arabicParenR"/>
            </a:pPr>
            <a:r>
              <a:rPr lang="en-US" sz="2400" dirty="0" smtClean="0"/>
              <a:t>How do you get displacement from a d </a:t>
            </a:r>
            <a:r>
              <a:rPr lang="en-US" sz="2400" dirty="0" err="1" smtClean="0"/>
              <a:t>vs</a:t>
            </a:r>
            <a:r>
              <a:rPr lang="en-US" sz="2400" dirty="0" smtClean="0"/>
              <a:t> t graph?</a:t>
            </a:r>
          </a:p>
          <a:p>
            <a:pPr marL="514350" indent="-514350">
              <a:buFontTx/>
              <a:buAutoNum type="arabicParenR"/>
            </a:pPr>
            <a:r>
              <a:rPr lang="en-US" sz="2400" dirty="0" smtClean="0"/>
              <a:t>How do you get displacement from a v </a:t>
            </a:r>
            <a:r>
              <a:rPr lang="en-US" sz="2400" dirty="0" err="1" smtClean="0"/>
              <a:t>vs</a:t>
            </a:r>
            <a:r>
              <a:rPr lang="en-US" sz="2400" dirty="0" smtClean="0"/>
              <a:t> t graph?</a:t>
            </a:r>
          </a:p>
          <a:p>
            <a:pPr marL="514350" indent="-514350"/>
            <a:endParaRPr lang="en-US" sz="2800" dirty="0" smtClean="0"/>
          </a:p>
          <a:p>
            <a:pPr marL="514350" indent="-514350">
              <a:buFontTx/>
              <a:buAutoNum type="arabicParenR"/>
            </a:pPr>
            <a:endParaRPr lang="en-US" sz="2800" dirty="0" smtClean="0"/>
          </a:p>
          <a:p>
            <a:pPr marL="514350" indent="-514350">
              <a:buFontTx/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endParaRPr lang="en-US" sz="2800" dirty="0" smtClean="0"/>
          </a:p>
          <a:p>
            <a:pPr marL="514350" indent="-514350">
              <a:buAutoNum type="arabicParenR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176</TotalTime>
  <Words>748</Words>
  <Application>Microsoft Macintosh PowerPoint</Application>
  <PresentationFormat>On-screen Show (4:3)</PresentationFormat>
  <Paragraphs>88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Relationships between Position vs Time and Velocity vs time graphs</vt:lpstr>
      <vt:lpstr>Position vs Time Graph</vt:lpstr>
      <vt:lpstr>Velocity vs Time Graph</vt:lpstr>
      <vt:lpstr>Position &amp; Velocity vs Time Graph</vt:lpstr>
      <vt:lpstr>Position vs Time Graph</vt:lpstr>
      <vt:lpstr>Position vs Time Graph</vt:lpstr>
      <vt:lpstr>Position vs Time Graph</vt:lpstr>
      <vt:lpstr>Position vs Time Graph</vt:lpstr>
      <vt:lpstr>Position vs Time Graph</vt:lpstr>
      <vt:lpstr>Position vs Time Graph</vt:lpstr>
      <vt:lpstr>Position vs Time Graph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Relationships between Posiition vs Time and Velocity vs time graphs</dc:title>
  <dc:creator>GSS Science</dc:creator>
  <cp:lastModifiedBy>Stephen A. Caddy</cp:lastModifiedBy>
  <cp:revision>23</cp:revision>
  <dcterms:created xsi:type="dcterms:W3CDTF">2008-09-27T22:02:26Z</dcterms:created>
  <dcterms:modified xsi:type="dcterms:W3CDTF">2012-09-18T17:45:54Z</dcterms:modified>
</cp:coreProperties>
</file>