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1" r:id="rId4"/>
    <p:sldId id="258" r:id="rId5"/>
    <p:sldId id="262" r:id="rId6"/>
    <p:sldId id="260" r:id="rId7"/>
    <p:sldId id="259"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1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74816F-3110-4109-9039-2D5BB9F7F944}" type="datetimeFigureOut">
              <a:rPr lang="en-US" smtClean="0"/>
              <a:t>6/27/2012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00E6F3-AC43-420A-B765-3FA5A330744C}" type="slidenum">
              <a:rPr lang="en-US" smtClean="0"/>
              <a:t>‹#›</a:t>
            </a:fld>
            <a:endParaRPr lang="en-US"/>
          </a:p>
        </p:txBody>
      </p:sp>
    </p:spTree>
    <p:extLst>
      <p:ext uri="{BB962C8B-B14F-4D97-AF65-F5344CB8AC3E}">
        <p14:creationId xmlns:p14="http://schemas.microsoft.com/office/powerpoint/2010/main" val="38552357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17B0E14-DD83-43BE-A537-B6AAD15E56E6}" type="slidenum">
              <a:rPr lang="en-CA" sz="1200" smtClean="0"/>
              <a:pPr/>
              <a:t>5</a:t>
            </a:fld>
            <a:endParaRPr lang="en-CA"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F6D4AD9-16B5-47EF-AB5D-F0E2BD76AD7E}" type="datetimeFigureOut">
              <a:rPr lang="en-US" smtClean="0"/>
              <a:t>6/27/2012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7175DB2-6C36-42F0-8FF8-1F894FDF1ACB}"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6D4AD9-16B5-47EF-AB5D-F0E2BD76AD7E}" type="datetimeFigureOut">
              <a:rPr lang="en-US" smtClean="0"/>
              <a:t>6/27/2012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175DB2-6C36-42F0-8FF8-1F894FDF1A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6D4AD9-16B5-47EF-AB5D-F0E2BD76AD7E}" type="datetimeFigureOut">
              <a:rPr lang="en-US" smtClean="0"/>
              <a:t>6/27/2012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175DB2-6C36-42F0-8FF8-1F894FDF1A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6D4AD9-16B5-47EF-AB5D-F0E2BD76AD7E}" type="datetimeFigureOut">
              <a:rPr lang="en-US" smtClean="0"/>
              <a:t>6/27/2012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175DB2-6C36-42F0-8FF8-1F894FDF1A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F6D4AD9-16B5-47EF-AB5D-F0E2BD76AD7E}" type="datetimeFigureOut">
              <a:rPr lang="en-US" smtClean="0"/>
              <a:t>6/27/2012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175DB2-6C36-42F0-8FF8-1F894FDF1ACB}"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6D4AD9-16B5-47EF-AB5D-F0E2BD76AD7E}" type="datetimeFigureOut">
              <a:rPr lang="en-US" smtClean="0"/>
              <a:t>6/27/2012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175DB2-6C36-42F0-8FF8-1F894FDF1A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6D4AD9-16B5-47EF-AB5D-F0E2BD76AD7E}" type="datetimeFigureOut">
              <a:rPr lang="en-US" smtClean="0"/>
              <a:t>6/27/2012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7175DB2-6C36-42F0-8FF8-1F894FDF1ACB}"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F6D4AD9-16B5-47EF-AB5D-F0E2BD76AD7E}" type="datetimeFigureOut">
              <a:rPr lang="en-US" smtClean="0"/>
              <a:t>6/27/2012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175DB2-6C36-42F0-8FF8-1F894FDF1A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F6D4AD9-16B5-47EF-AB5D-F0E2BD76AD7E}" type="datetimeFigureOut">
              <a:rPr lang="en-US" smtClean="0"/>
              <a:t>6/27/2012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7175DB2-6C36-42F0-8FF8-1F894FDF1A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6D4AD9-16B5-47EF-AB5D-F0E2BD76AD7E}" type="datetimeFigureOut">
              <a:rPr lang="en-US" smtClean="0"/>
              <a:t>6/27/2012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7175DB2-6C36-42F0-8FF8-1F894FDF1AC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F6D4AD9-16B5-47EF-AB5D-F0E2BD76AD7E}" type="datetimeFigureOut">
              <a:rPr lang="en-US" smtClean="0"/>
              <a:t>6/27/2012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7175DB2-6C36-42F0-8FF8-1F894FDF1AC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F6D4AD9-16B5-47EF-AB5D-F0E2BD76AD7E}" type="datetimeFigureOut">
              <a:rPr lang="en-US" smtClean="0"/>
              <a:t>6/27/2012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7175DB2-6C36-42F0-8FF8-1F894FDF1AC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phet.colorado.edu/en/simulation/projectile-motion" TargetMode="External"/><Relationship Id="rId2" Type="http://schemas.openxmlformats.org/officeDocument/2006/relationships/hyperlink" Target="http://www.gamegecko.com/kittycannon.php"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A3QIXOKXSr0" TargetMode="External"/><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4419600"/>
            <a:ext cx="7772400" cy="1975104"/>
          </a:xfrm>
        </p:spPr>
        <p:txBody>
          <a:bodyPr/>
          <a:lstStyle/>
          <a:p>
            <a:r>
              <a:rPr lang="en-US" dirty="0" smtClean="0"/>
              <a:t>Projectile Motion</a:t>
            </a:r>
            <a:endParaRPr lang="en-US" dirty="0"/>
          </a:p>
        </p:txBody>
      </p:sp>
      <p:pic>
        <p:nvPicPr>
          <p:cNvPr id="1026" name="Picture 2" descr="http://www.ncsec.org/cadre2/team29_2/catapult/types_of_projecti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535577"/>
            <a:ext cx="6512221"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14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08588" y="804314"/>
            <a:ext cx="2971800" cy="523220"/>
          </a:xfrm>
          <a:prstGeom prst="rect">
            <a:avLst/>
          </a:prstGeom>
          <a:noFill/>
        </p:spPr>
        <p:txBody>
          <a:bodyPr wrap="square" rtlCol="0">
            <a:spAutoFit/>
          </a:bodyPr>
          <a:lstStyle/>
          <a:p>
            <a:r>
              <a:rPr lang="en-US" sz="2800" b="1" dirty="0" smtClean="0"/>
              <a:t>d</a:t>
            </a:r>
            <a:r>
              <a:rPr lang="en-US" sz="2800" b="1" baseline="-25000" dirty="0" smtClean="0"/>
              <a:t>x</a:t>
            </a:r>
            <a:r>
              <a:rPr lang="en-US" sz="2800" b="1" dirty="0" smtClean="0"/>
              <a:t>  =  </a:t>
            </a:r>
            <a:r>
              <a:rPr lang="en-US" sz="2800" b="1" i="1" dirty="0" err="1" smtClean="0"/>
              <a:t>v</a:t>
            </a:r>
            <a:r>
              <a:rPr lang="en-US" sz="2800" b="1" baseline="-25000" dirty="0" err="1" smtClean="0"/>
              <a:t>x</a:t>
            </a:r>
            <a:r>
              <a:rPr lang="en-US" sz="2800" b="1" dirty="0" smtClean="0"/>
              <a:t>  x   t</a:t>
            </a:r>
            <a:endParaRPr lang="en-US" sz="2800" b="1" dirty="0"/>
          </a:p>
        </p:txBody>
      </p:sp>
      <p:sp>
        <p:nvSpPr>
          <p:cNvPr id="3" name="TextBox 2"/>
          <p:cNvSpPr txBox="1"/>
          <p:nvPr/>
        </p:nvSpPr>
        <p:spPr>
          <a:xfrm>
            <a:off x="381000" y="134034"/>
            <a:ext cx="7239000" cy="646331"/>
          </a:xfrm>
          <a:prstGeom prst="rect">
            <a:avLst/>
          </a:prstGeom>
          <a:noFill/>
        </p:spPr>
        <p:txBody>
          <a:bodyPr wrap="square" rtlCol="0">
            <a:spAutoFit/>
          </a:bodyPr>
          <a:lstStyle/>
          <a:p>
            <a:r>
              <a:rPr lang="en-US" dirty="0" smtClean="0"/>
              <a:t>Since we now know both the horizontal velocity and the time we can determine the Range of this projectile:</a:t>
            </a:r>
            <a:endParaRPr lang="en-US" dirty="0"/>
          </a:p>
        </p:txBody>
      </p:sp>
      <p:sp>
        <p:nvSpPr>
          <p:cNvPr id="4" name="TextBox 3"/>
          <p:cNvSpPr txBox="1"/>
          <p:nvPr/>
        </p:nvSpPr>
        <p:spPr>
          <a:xfrm>
            <a:off x="2308588" y="1513820"/>
            <a:ext cx="4625612" cy="523220"/>
          </a:xfrm>
          <a:prstGeom prst="rect">
            <a:avLst/>
          </a:prstGeom>
          <a:noFill/>
        </p:spPr>
        <p:txBody>
          <a:bodyPr wrap="square" rtlCol="0">
            <a:spAutoFit/>
          </a:bodyPr>
          <a:lstStyle/>
          <a:p>
            <a:r>
              <a:rPr lang="en-US" sz="2800" b="1" dirty="0" smtClean="0"/>
              <a:t>d</a:t>
            </a:r>
            <a:r>
              <a:rPr lang="en-US" sz="2800" b="1" baseline="-25000" dirty="0" smtClean="0"/>
              <a:t>x</a:t>
            </a:r>
            <a:r>
              <a:rPr lang="en-US" sz="2800" b="1" dirty="0" smtClean="0"/>
              <a:t>  =  </a:t>
            </a:r>
            <a:r>
              <a:rPr lang="en-US" sz="2800" b="1" i="1" dirty="0" smtClean="0"/>
              <a:t>34 m/s</a:t>
            </a:r>
            <a:r>
              <a:rPr lang="en-US" sz="2800" b="1" dirty="0" smtClean="0"/>
              <a:t>  x   2.63 s</a:t>
            </a:r>
            <a:endParaRPr lang="en-US" sz="2800" b="1" dirty="0"/>
          </a:p>
        </p:txBody>
      </p:sp>
      <p:sp>
        <p:nvSpPr>
          <p:cNvPr id="5" name="TextBox 4"/>
          <p:cNvSpPr txBox="1"/>
          <p:nvPr/>
        </p:nvSpPr>
        <p:spPr>
          <a:xfrm>
            <a:off x="2308588" y="2209800"/>
            <a:ext cx="2971800" cy="523220"/>
          </a:xfrm>
          <a:prstGeom prst="rect">
            <a:avLst/>
          </a:prstGeom>
          <a:noFill/>
        </p:spPr>
        <p:txBody>
          <a:bodyPr wrap="square" rtlCol="0">
            <a:spAutoFit/>
          </a:bodyPr>
          <a:lstStyle/>
          <a:p>
            <a:r>
              <a:rPr lang="en-US" sz="2800" b="1" dirty="0" smtClean="0"/>
              <a:t>d</a:t>
            </a:r>
            <a:r>
              <a:rPr lang="en-US" sz="2800" b="1" baseline="-25000" dirty="0" smtClean="0"/>
              <a:t>x</a:t>
            </a:r>
            <a:r>
              <a:rPr lang="en-US" sz="2800" b="1" dirty="0" smtClean="0"/>
              <a:t>  =  </a:t>
            </a:r>
            <a:r>
              <a:rPr lang="en-US" sz="2800" b="1" i="1" dirty="0" smtClean="0"/>
              <a:t>90 m</a:t>
            </a:r>
            <a:endParaRPr lang="en-US" sz="2800" b="1" dirty="0"/>
          </a:p>
        </p:txBody>
      </p:sp>
      <p:sp>
        <p:nvSpPr>
          <p:cNvPr id="6" name="TextBox 5"/>
          <p:cNvSpPr txBox="1"/>
          <p:nvPr/>
        </p:nvSpPr>
        <p:spPr>
          <a:xfrm>
            <a:off x="658994" y="3442900"/>
            <a:ext cx="7924800" cy="1200329"/>
          </a:xfrm>
          <a:prstGeom prst="rect">
            <a:avLst/>
          </a:prstGeom>
          <a:noFill/>
        </p:spPr>
        <p:txBody>
          <a:bodyPr wrap="square" rtlCol="0">
            <a:spAutoFit/>
          </a:bodyPr>
          <a:lstStyle/>
          <a:p>
            <a:r>
              <a:rPr lang="en-US" dirty="0" smtClean="0"/>
              <a:t>Now try this one:</a:t>
            </a:r>
          </a:p>
          <a:p>
            <a:endParaRPr lang="en-US" dirty="0"/>
          </a:p>
          <a:p>
            <a:r>
              <a:rPr lang="en-US" dirty="0" smtClean="0"/>
              <a:t>An arrow is shot horizontally off a 67 m high cliff with a velocity of 82 m/s. Determine the range of this projectile</a:t>
            </a:r>
            <a:endParaRPr lang="en-US" dirty="0"/>
          </a:p>
        </p:txBody>
      </p:sp>
      <p:sp>
        <p:nvSpPr>
          <p:cNvPr id="7" name="TextBox 6"/>
          <p:cNvSpPr txBox="1"/>
          <p:nvPr/>
        </p:nvSpPr>
        <p:spPr>
          <a:xfrm>
            <a:off x="5105400" y="5181600"/>
            <a:ext cx="3352800" cy="381000"/>
          </a:xfrm>
          <a:prstGeom prst="rect">
            <a:avLst/>
          </a:prstGeom>
          <a:noFill/>
        </p:spPr>
        <p:txBody>
          <a:bodyPr wrap="square" rtlCol="0">
            <a:spAutoFit/>
          </a:bodyPr>
          <a:lstStyle/>
          <a:p>
            <a:r>
              <a:rPr lang="en-US" i="1" dirty="0" smtClean="0">
                <a:solidFill>
                  <a:srgbClr val="FFFF00"/>
                </a:solidFill>
              </a:rPr>
              <a:t>(Your answer should be 303 m)</a:t>
            </a:r>
            <a:endParaRPr lang="en-US" i="1" dirty="0">
              <a:solidFill>
                <a:srgbClr val="FFFF00"/>
              </a:solidFill>
            </a:endParaRPr>
          </a:p>
        </p:txBody>
      </p:sp>
      <p:sp>
        <p:nvSpPr>
          <p:cNvPr id="8" name="TextBox 7"/>
          <p:cNvSpPr txBox="1"/>
          <p:nvPr/>
        </p:nvSpPr>
        <p:spPr>
          <a:xfrm>
            <a:off x="716280" y="5715000"/>
            <a:ext cx="6934200" cy="923330"/>
          </a:xfrm>
          <a:prstGeom prst="rect">
            <a:avLst/>
          </a:prstGeom>
          <a:noFill/>
        </p:spPr>
        <p:txBody>
          <a:bodyPr wrap="square" rtlCol="0">
            <a:spAutoFit/>
          </a:bodyPr>
          <a:lstStyle/>
          <a:p>
            <a:r>
              <a:rPr lang="en-US" dirty="0" smtClean="0"/>
              <a:t>Show me your solution to this problem and then try the next two problems on the next slide. When you can do those two then proceed to the worksheet and quiz.</a:t>
            </a:r>
            <a:endParaRPr lang="en-US" dirty="0"/>
          </a:p>
        </p:txBody>
      </p:sp>
    </p:spTree>
    <p:extLst>
      <p:ext uri="{BB962C8B-B14F-4D97-AF65-F5344CB8AC3E}">
        <p14:creationId xmlns:p14="http://schemas.microsoft.com/office/powerpoint/2010/main" val="258623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5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Effect transition="in" filter="fade">
                                      <p:cBhvr>
                                        <p:cTn id="31" dur="500"/>
                                        <p:tgtEl>
                                          <p:spTgt spid="7">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16280" y="1402806"/>
            <a:ext cx="7924800" cy="1200329"/>
          </a:xfrm>
          <a:prstGeom prst="rect">
            <a:avLst/>
          </a:prstGeom>
          <a:noFill/>
        </p:spPr>
        <p:txBody>
          <a:bodyPr wrap="square" rtlCol="0">
            <a:spAutoFit/>
          </a:bodyPr>
          <a:lstStyle/>
          <a:p>
            <a:r>
              <a:rPr lang="en-US" dirty="0" smtClean="0"/>
              <a:t>3. A red ball is shot horizontally of a cliff and takes 4.5 s to hit the ground. It lands at a range of 132 m away from the base of the cliff. </a:t>
            </a:r>
          </a:p>
          <a:p>
            <a:pPr marL="800100" lvl="1" indent="-342900">
              <a:buAutoNum type="alphaLcParenR"/>
            </a:pPr>
            <a:r>
              <a:rPr lang="en-US" dirty="0" smtClean="0"/>
              <a:t>What is the height of the cliff?  </a:t>
            </a:r>
            <a:r>
              <a:rPr lang="en-US" i="1" dirty="0" smtClean="0">
                <a:solidFill>
                  <a:srgbClr val="FFFF00"/>
                </a:solidFill>
              </a:rPr>
              <a:t>(ans. =  99 m)</a:t>
            </a:r>
          </a:p>
          <a:p>
            <a:pPr marL="800100" lvl="1" indent="-342900">
              <a:buAutoNum type="alphaLcParenR"/>
            </a:pPr>
            <a:r>
              <a:rPr lang="en-US" dirty="0" smtClean="0"/>
              <a:t>What was the horizontal velocity of the ball?  </a:t>
            </a:r>
            <a:r>
              <a:rPr lang="en-US" i="1" dirty="0" smtClean="0">
                <a:solidFill>
                  <a:srgbClr val="FFFF00"/>
                </a:solidFill>
              </a:rPr>
              <a:t>(ans. = 29 m/s)</a:t>
            </a:r>
            <a:endParaRPr lang="en-US" i="1" dirty="0">
              <a:solidFill>
                <a:srgbClr val="FFFF00"/>
              </a:solidFill>
            </a:endParaRPr>
          </a:p>
        </p:txBody>
      </p:sp>
      <p:sp>
        <p:nvSpPr>
          <p:cNvPr id="4" name="TextBox 3"/>
          <p:cNvSpPr txBox="1"/>
          <p:nvPr/>
        </p:nvSpPr>
        <p:spPr>
          <a:xfrm>
            <a:off x="716280" y="381000"/>
            <a:ext cx="7924800" cy="646331"/>
          </a:xfrm>
          <a:prstGeom prst="rect">
            <a:avLst/>
          </a:prstGeom>
          <a:noFill/>
        </p:spPr>
        <p:txBody>
          <a:bodyPr wrap="square" rtlCol="0">
            <a:spAutoFit/>
          </a:bodyPr>
          <a:lstStyle/>
          <a:p>
            <a:r>
              <a:rPr lang="en-US" dirty="0" smtClean="0"/>
              <a:t>2. A blue ball is shot horizontally of a cliff at 23 m/s. It lands at a range of 132 m away from the base of the cliff.  What is the height of the cliff?  </a:t>
            </a:r>
            <a:r>
              <a:rPr lang="en-US" i="1" dirty="0" smtClean="0">
                <a:solidFill>
                  <a:srgbClr val="FFFF00"/>
                </a:solidFill>
              </a:rPr>
              <a:t>(ans. = 161 m)</a:t>
            </a:r>
          </a:p>
        </p:txBody>
      </p:sp>
      <p:sp>
        <p:nvSpPr>
          <p:cNvPr id="6" name="TextBox 5"/>
          <p:cNvSpPr txBox="1"/>
          <p:nvPr/>
        </p:nvSpPr>
        <p:spPr>
          <a:xfrm>
            <a:off x="716280" y="3048000"/>
            <a:ext cx="7391400" cy="1477328"/>
          </a:xfrm>
          <a:prstGeom prst="rect">
            <a:avLst/>
          </a:prstGeom>
          <a:noFill/>
        </p:spPr>
        <p:txBody>
          <a:bodyPr wrap="square" rtlCol="0">
            <a:spAutoFit/>
          </a:bodyPr>
          <a:lstStyle/>
          <a:p>
            <a:r>
              <a:rPr lang="en-US" dirty="0" smtClean="0"/>
              <a:t>4. A green ball is projected horizontally at 45 m/s off a 27 m high cliff at the same time as a brown ball is dropped from the same cliff.</a:t>
            </a:r>
          </a:p>
          <a:p>
            <a:pPr marL="342900" indent="-342900">
              <a:buAutoNum type="alphaLcParenR"/>
            </a:pPr>
            <a:r>
              <a:rPr lang="en-US" dirty="0" smtClean="0"/>
              <a:t>Which ball will hit the ground first?  </a:t>
            </a:r>
            <a:r>
              <a:rPr lang="en-US" i="1" dirty="0" smtClean="0">
                <a:solidFill>
                  <a:srgbClr val="FFFF00"/>
                </a:solidFill>
              </a:rPr>
              <a:t>(ans. =  at same time)</a:t>
            </a:r>
          </a:p>
          <a:p>
            <a:pPr marL="342900" indent="-342900">
              <a:buAutoNum type="alphaLcParenR"/>
            </a:pPr>
            <a:r>
              <a:rPr lang="en-US" dirty="0" smtClean="0"/>
              <a:t>What is the vertical impact velocity of each ball with the ground?                                         					</a:t>
            </a:r>
            <a:r>
              <a:rPr lang="en-US" i="1" dirty="0" smtClean="0">
                <a:solidFill>
                  <a:srgbClr val="FFFF00"/>
                </a:solidFill>
              </a:rPr>
              <a:t>(ans. = 23 m/s)</a:t>
            </a:r>
            <a:endParaRPr lang="en-US" i="1" dirty="0">
              <a:solidFill>
                <a:srgbClr val="FFFF00"/>
              </a:solidFill>
            </a:endParaRPr>
          </a:p>
        </p:txBody>
      </p:sp>
      <p:sp>
        <p:nvSpPr>
          <p:cNvPr id="7" name="TextBox 6"/>
          <p:cNvSpPr txBox="1"/>
          <p:nvPr/>
        </p:nvSpPr>
        <p:spPr>
          <a:xfrm>
            <a:off x="838200" y="5580965"/>
            <a:ext cx="6858000" cy="646331"/>
          </a:xfrm>
          <a:prstGeom prst="rect">
            <a:avLst/>
          </a:prstGeom>
          <a:noFill/>
        </p:spPr>
        <p:txBody>
          <a:bodyPr wrap="square" rtlCol="0">
            <a:spAutoFit/>
          </a:bodyPr>
          <a:lstStyle/>
          <a:p>
            <a:r>
              <a:rPr lang="en-US" dirty="0" smtClean="0"/>
              <a:t>Show your solutions to your teacher and then complete the worksheet. Get ready for your quiz.</a:t>
            </a:r>
            <a:endParaRPr lang="en-US" dirty="0"/>
          </a:p>
        </p:txBody>
      </p:sp>
    </p:spTree>
    <p:extLst>
      <p:ext uri="{BB962C8B-B14F-4D97-AF65-F5344CB8AC3E}">
        <p14:creationId xmlns:p14="http://schemas.microsoft.com/office/powerpoint/2010/main" val="4215296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228600"/>
            <a:ext cx="7848600" cy="923330"/>
          </a:xfrm>
          <a:prstGeom prst="rect">
            <a:avLst/>
          </a:prstGeom>
          <a:noFill/>
        </p:spPr>
        <p:txBody>
          <a:bodyPr wrap="square" rtlCol="0">
            <a:spAutoFit/>
          </a:bodyPr>
          <a:lstStyle/>
          <a:p>
            <a:r>
              <a:rPr lang="en-US" b="1" dirty="0" smtClean="0">
                <a:cs typeface="Times New Roman" pitchFamily="18" charset="0"/>
                <a:hlinkClick r:id="rId2"/>
              </a:rPr>
              <a:t>Projectile</a:t>
            </a:r>
            <a:r>
              <a:rPr lang="en-US" b="1" dirty="0" smtClean="0">
                <a:cs typeface="Times New Roman" pitchFamily="18" charset="0"/>
              </a:rPr>
              <a:t> </a:t>
            </a:r>
            <a:r>
              <a:rPr lang="en-US" dirty="0" smtClean="0">
                <a:cs typeface="Times New Roman" pitchFamily="18" charset="0"/>
              </a:rPr>
              <a:t>– an object that is “projected” or shot into the air; once air born it has no means of altering its path</a:t>
            </a:r>
          </a:p>
          <a:p>
            <a:endParaRPr lang="en-US" dirty="0"/>
          </a:p>
        </p:txBody>
      </p:sp>
      <p:sp>
        <p:nvSpPr>
          <p:cNvPr id="5" name="Rectangle 12"/>
          <p:cNvSpPr>
            <a:spLocks noChangeArrowheads="1"/>
          </p:cNvSpPr>
          <p:nvPr/>
        </p:nvSpPr>
        <p:spPr bwMode="auto">
          <a:xfrm>
            <a:off x="1252928" y="1027968"/>
            <a:ext cx="2130425"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r>
              <a:rPr kumimoji="1" lang="en-US" sz="2000" b="1" dirty="0">
                <a:cs typeface="Times New Roman" pitchFamily="18" charset="0"/>
              </a:rPr>
              <a:t>Examples of projectiles:</a:t>
            </a:r>
            <a:endParaRPr kumimoji="1" lang="en-US" sz="2000" dirty="0">
              <a:cs typeface="Times New Roman" pitchFamily="18" charset="0"/>
            </a:endParaRPr>
          </a:p>
          <a:p>
            <a:pPr eaLnBrk="0" hangingPunct="0"/>
            <a:r>
              <a:rPr kumimoji="1" lang="en-US" sz="1200" dirty="0">
                <a:cs typeface="Times New Roman" pitchFamily="18" charset="0"/>
              </a:rPr>
              <a:t>	</a:t>
            </a:r>
          </a:p>
          <a:p>
            <a:pPr eaLnBrk="0" hangingPunct="0"/>
            <a:endParaRPr kumimoji="1" lang="en-US" dirty="0"/>
          </a:p>
        </p:txBody>
      </p:sp>
      <p:grpSp>
        <p:nvGrpSpPr>
          <p:cNvPr id="6" name="Group 49"/>
          <p:cNvGrpSpPr>
            <a:grpSpLocks/>
          </p:cNvGrpSpPr>
          <p:nvPr/>
        </p:nvGrpSpPr>
        <p:grpSpPr bwMode="auto">
          <a:xfrm>
            <a:off x="3581400" y="1065194"/>
            <a:ext cx="4572000" cy="3200400"/>
            <a:chOff x="-3" y="515"/>
            <a:chExt cx="2010" cy="2136"/>
          </a:xfrm>
        </p:grpSpPr>
        <p:grpSp>
          <p:nvGrpSpPr>
            <p:cNvPr id="7" name="Group 47"/>
            <p:cNvGrpSpPr>
              <a:grpSpLocks/>
            </p:cNvGrpSpPr>
            <p:nvPr/>
          </p:nvGrpSpPr>
          <p:grpSpPr bwMode="auto">
            <a:xfrm>
              <a:off x="0" y="515"/>
              <a:ext cx="2004" cy="2133"/>
              <a:chOff x="0" y="515"/>
              <a:chExt cx="2004" cy="2133"/>
            </a:xfrm>
          </p:grpSpPr>
          <p:grpSp>
            <p:nvGrpSpPr>
              <p:cNvPr id="9" name="Group 26"/>
              <p:cNvGrpSpPr>
                <a:grpSpLocks/>
              </p:cNvGrpSpPr>
              <p:nvPr/>
            </p:nvGrpSpPr>
            <p:grpSpPr bwMode="auto">
              <a:xfrm>
                <a:off x="0" y="515"/>
                <a:ext cx="766" cy="406"/>
                <a:chOff x="0" y="515"/>
                <a:chExt cx="766" cy="406"/>
              </a:xfrm>
            </p:grpSpPr>
            <p:sp>
              <p:nvSpPr>
                <p:cNvPr id="39" name="Rectangle 25"/>
                <p:cNvSpPr>
                  <a:spLocks noChangeArrowheads="1"/>
                </p:cNvSpPr>
                <p:nvPr/>
              </p:nvSpPr>
              <p:spPr bwMode="auto">
                <a:xfrm>
                  <a:off x="0" y="518"/>
                  <a:ext cx="766" cy="40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40" name="Group 24"/>
                <p:cNvGrpSpPr>
                  <a:grpSpLocks/>
                </p:cNvGrpSpPr>
                <p:nvPr/>
              </p:nvGrpSpPr>
              <p:grpSpPr bwMode="auto">
                <a:xfrm>
                  <a:off x="0" y="515"/>
                  <a:ext cx="766" cy="406"/>
                  <a:chOff x="0" y="515"/>
                  <a:chExt cx="766" cy="406"/>
                </a:xfrm>
              </p:grpSpPr>
              <p:sp>
                <p:nvSpPr>
                  <p:cNvPr id="41" name="Rectangle 13"/>
                  <p:cNvSpPr>
                    <a:spLocks noChangeArrowheads="1"/>
                  </p:cNvSpPr>
                  <p:nvPr/>
                </p:nvSpPr>
                <p:spPr bwMode="auto">
                  <a:xfrm>
                    <a:off x="60" y="515"/>
                    <a:ext cx="680" cy="40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kumimoji="1" lang="en-US" sz="2000" b="1" dirty="0">
                        <a:solidFill>
                          <a:srgbClr val="FFFF00"/>
                        </a:solidFill>
                        <a:cs typeface="Times New Roman" pitchFamily="18" charset="0"/>
                      </a:rPr>
                      <a:t>Projectiles</a:t>
                    </a:r>
                    <a:endParaRPr kumimoji="1" lang="en-US" sz="2000" dirty="0">
                      <a:solidFill>
                        <a:srgbClr val="FFFF00"/>
                      </a:solidFill>
                      <a:cs typeface="Times New Roman" pitchFamily="18" charset="0"/>
                    </a:endParaRPr>
                  </a:p>
                  <a:p>
                    <a:pPr algn="ctr" eaLnBrk="0" hangingPunct="0"/>
                    <a:endParaRPr kumimoji="1" lang="en-US" sz="2000" dirty="0">
                      <a:solidFill>
                        <a:srgbClr val="FFFF00"/>
                      </a:solidFill>
                    </a:endParaRPr>
                  </a:p>
                </p:txBody>
              </p:sp>
              <p:sp>
                <p:nvSpPr>
                  <p:cNvPr id="42" name="Rectangle 23"/>
                  <p:cNvSpPr>
                    <a:spLocks noChangeArrowheads="1"/>
                  </p:cNvSpPr>
                  <p:nvPr/>
                </p:nvSpPr>
                <p:spPr bwMode="auto">
                  <a:xfrm>
                    <a:off x="0" y="518"/>
                    <a:ext cx="766"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10" name="Group 30"/>
              <p:cNvGrpSpPr>
                <a:grpSpLocks/>
              </p:cNvGrpSpPr>
              <p:nvPr/>
            </p:nvGrpSpPr>
            <p:grpSpPr bwMode="auto">
              <a:xfrm>
                <a:off x="766" y="518"/>
                <a:ext cx="1238" cy="403"/>
                <a:chOff x="766" y="518"/>
                <a:chExt cx="1238" cy="403"/>
              </a:xfrm>
            </p:grpSpPr>
            <p:sp>
              <p:nvSpPr>
                <p:cNvPr id="35" name="Rectangle 29"/>
                <p:cNvSpPr>
                  <a:spLocks noChangeArrowheads="1"/>
                </p:cNvSpPr>
                <p:nvPr/>
              </p:nvSpPr>
              <p:spPr bwMode="auto">
                <a:xfrm>
                  <a:off x="766" y="518"/>
                  <a:ext cx="1238" cy="40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36" name="Group 28"/>
                <p:cNvGrpSpPr>
                  <a:grpSpLocks/>
                </p:cNvGrpSpPr>
                <p:nvPr/>
              </p:nvGrpSpPr>
              <p:grpSpPr bwMode="auto">
                <a:xfrm>
                  <a:off x="766" y="518"/>
                  <a:ext cx="1238" cy="403"/>
                  <a:chOff x="766" y="518"/>
                  <a:chExt cx="1238" cy="403"/>
                </a:xfrm>
              </p:grpSpPr>
              <p:sp>
                <p:nvSpPr>
                  <p:cNvPr id="37" name="Rectangle 14"/>
                  <p:cNvSpPr>
                    <a:spLocks noChangeArrowheads="1"/>
                  </p:cNvSpPr>
                  <p:nvPr/>
                </p:nvSpPr>
                <p:spPr bwMode="auto">
                  <a:xfrm>
                    <a:off x="809" y="518"/>
                    <a:ext cx="1152" cy="403"/>
                  </a:xfrm>
                  <a:prstGeom prst="rect">
                    <a:avLst/>
                  </a:prstGeom>
                  <a:solidFill>
                    <a:srgbClr val="C0C0C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kumimoji="1" lang="en-US" sz="2000" b="1">
                        <a:solidFill>
                          <a:srgbClr val="FFFF00"/>
                        </a:solidFill>
                        <a:cs typeface="Times New Roman" pitchFamily="18" charset="0"/>
                      </a:rPr>
                      <a:t>Non-Projectiles</a:t>
                    </a:r>
                    <a:endParaRPr kumimoji="1" lang="en-US" sz="2000">
                      <a:solidFill>
                        <a:srgbClr val="FFFF00"/>
                      </a:solidFill>
                      <a:cs typeface="Times New Roman" pitchFamily="18" charset="0"/>
                    </a:endParaRPr>
                  </a:p>
                  <a:p>
                    <a:pPr algn="ctr" eaLnBrk="0" hangingPunct="0"/>
                    <a:endParaRPr kumimoji="1" lang="en-US" sz="2000"/>
                  </a:p>
                </p:txBody>
              </p:sp>
              <p:sp>
                <p:nvSpPr>
                  <p:cNvPr id="38" name="Rectangle 27"/>
                  <p:cNvSpPr>
                    <a:spLocks noChangeArrowheads="1"/>
                  </p:cNvSpPr>
                  <p:nvPr/>
                </p:nvSpPr>
                <p:spPr bwMode="auto">
                  <a:xfrm>
                    <a:off x="766" y="518"/>
                    <a:ext cx="1238"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grpSp>
            <p:nvGrpSpPr>
              <p:cNvPr id="11" name="Group 32"/>
              <p:cNvGrpSpPr>
                <a:grpSpLocks/>
              </p:cNvGrpSpPr>
              <p:nvPr/>
            </p:nvGrpSpPr>
            <p:grpSpPr bwMode="auto">
              <a:xfrm>
                <a:off x="0" y="921"/>
                <a:ext cx="766" cy="403"/>
                <a:chOff x="0" y="921"/>
                <a:chExt cx="766" cy="403"/>
              </a:xfrm>
            </p:grpSpPr>
            <p:sp>
              <p:nvSpPr>
                <p:cNvPr id="33" name="Rectangle 15"/>
                <p:cNvSpPr>
                  <a:spLocks noChangeArrowheads="1"/>
                </p:cNvSpPr>
                <p:nvPr/>
              </p:nvSpPr>
              <p:spPr bwMode="auto">
                <a:xfrm>
                  <a:off x="43" y="921"/>
                  <a:ext cx="680"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kumimoji="1" lang="en-US" sz="2000">
                      <a:cs typeface="Times New Roman" pitchFamily="18" charset="0"/>
                    </a:rPr>
                    <a:t>Thrown rock</a:t>
                  </a:r>
                </a:p>
                <a:p>
                  <a:pPr algn="ctr" eaLnBrk="0" hangingPunct="0"/>
                  <a:endParaRPr kumimoji="1" lang="en-US" sz="2000"/>
                </a:p>
              </p:txBody>
            </p:sp>
            <p:sp>
              <p:nvSpPr>
                <p:cNvPr id="34" name="Rectangle 31"/>
                <p:cNvSpPr>
                  <a:spLocks noChangeArrowheads="1"/>
                </p:cNvSpPr>
                <p:nvPr/>
              </p:nvSpPr>
              <p:spPr bwMode="auto">
                <a:xfrm>
                  <a:off x="0" y="921"/>
                  <a:ext cx="766"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2" name="Group 34"/>
              <p:cNvGrpSpPr>
                <a:grpSpLocks/>
              </p:cNvGrpSpPr>
              <p:nvPr/>
            </p:nvGrpSpPr>
            <p:grpSpPr bwMode="auto">
              <a:xfrm>
                <a:off x="766" y="921"/>
                <a:ext cx="1238" cy="403"/>
                <a:chOff x="766" y="921"/>
                <a:chExt cx="1238" cy="403"/>
              </a:xfrm>
            </p:grpSpPr>
            <p:sp>
              <p:nvSpPr>
                <p:cNvPr id="31" name="Rectangle 16"/>
                <p:cNvSpPr>
                  <a:spLocks noChangeArrowheads="1"/>
                </p:cNvSpPr>
                <p:nvPr/>
              </p:nvSpPr>
              <p:spPr bwMode="auto">
                <a:xfrm>
                  <a:off x="809" y="921"/>
                  <a:ext cx="1152"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kumimoji="1" lang="en-US" sz="2000">
                      <a:cs typeface="Times New Roman" pitchFamily="18" charset="0"/>
                    </a:rPr>
                    <a:t>Rocket</a:t>
                  </a:r>
                </a:p>
                <a:p>
                  <a:pPr algn="ctr" eaLnBrk="0" hangingPunct="0"/>
                  <a:endParaRPr kumimoji="1" lang="en-US" sz="2000"/>
                </a:p>
              </p:txBody>
            </p:sp>
            <p:sp>
              <p:nvSpPr>
                <p:cNvPr id="32" name="Rectangle 33"/>
                <p:cNvSpPr>
                  <a:spLocks noChangeArrowheads="1"/>
                </p:cNvSpPr>
                <p:nvPr/>
              </p:nvSpPr>
              <p:spPr bwMode="auto">
                <a:xfrm>
                  <a:off x="766" y="921"/>
                  <a:ext cx="1238"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3" name="Group 36"/>
              <p:cNvGrpSpPr>
                <a:grpSpLocks/>
              </p:cNvGrpSpPr>
              <p:nvPr/>
            </p:nvGrpSpPr>
            <p:grpSpPr bwMode="auto">
              <a:xfrm>
                <a:off x="0" y="1324"/>
                <a:ext cx="766" cy="403"/>
                <a:chOff x="0" y="1324"/>
                <a:chExt cx="766" cy="403"/>
              </a:xfrm>
            </p:grpSpPr>
            <p:sp>
              <p:nvSpPr>
                <p:cNvPr id="29" name="Rectangle 17"/>
                <p:cNvSpPr>
                  <a:spLocks noChangeArrowheads="1"/>
                </p:cNvSpPr>
                <p:nvPr/>
              </p:nvSpPr>
              <p:spPr bwMode="auto">
                <a:xfrm>
                  <a:off x="43" y="1324"/>
                  <a:ext cx="680"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kumimoji="1" lang="en-US" sz="2000">
                      <a:cs typeface="Times New Roman" pitchFamily="18" charset="0"/>
                    </a:rPr>
                    <a:t>Fired bullet</a:t>
                  </a:r>
                </a:p>
                <a:p>
                  <a:pPr algn="ctr" eaLnBrk="0" hangingPunct="0"/>
                  <a:endParaRPr kumimoji="1" lang="en-US" sz="2000"/>
                </a:p>
              </p:txBody>
            </p:sp>
            <p:sp>
              <p:nvSpPr>
                <p:cNvPr id="30" name="Rectangle 35"/>
                <p:cNvSpPr>
                  <a:spLocks noChangeArrowheads="1"/>
                </p:cNvSpPr>
                <p:nvPr/>
              </p:nvSpPr>
              <p:spPr bwMode="auto">
                <a:xfrm>
                  <a:off x="0" y="1324"/>
                  <a:ext cx="766"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4" name="Group 38"/>
              <p:cNvGrpSpPr>
                <a:grpSpLocks/>
              </p:cNvGrpSpPr>
              <p:nvPr/>
            </p:nvGrpSpPr>
            <p:grpSpPr bwMode="auto">
              <a:xfrm>
                <a:off x="766" y="1324"/>
                <a:ext cx="1238" cy="403"/>
                <a:chOff x="766" y="1324"/>
                <a:chExt cx="1238" cy="403"/>
              </a:xfrm>
            </p:grpSpPr>
            <p:sp>
              <p:nvSpPr>
                <p:cNvPr id="27" name="Rectangle 18"/>
                <p:cNvSpPr>
                  <a:spLocks noChangeArrowheads="1"/>
                </p:cNvSpPr>
                <p:nvPr/>
              </p:nvSpPr>
              <p:spPr bwMode="auto">
                <a:xfrm>
                  <a:off x="809" y="1324"/>
                  <a:ext cx="1152"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kumimoji="1" lang="en-US" sz="2000">
                      <a:cs typeface="Times New Roman" pitchFamily="18" charset="0"/>
                    </a:rPr>
                    <a:t>Missile</a:t>
                  </a:r>
                </a:p>
                <a:p>
                  <a:pPr algn="ctr" eaLnBrk="0" hangingPunct="0"/>
                  <a:endParaRPr kumimoji="1" lang="en-US" sz="2000"/>
                </a:p>
              </p:txBody>
            </p:sp>
            <p:sp>
              <p:nvSpPr>
                <p:cNvPr id="28" name="Rectangle 37"/>
                <p:cNvSpPr>
                  <a:spLocks noChangeArrowheads="1"/>
                </p:cNvSpPr>
                <p:nvPr/>
              </p:nvSpPr>
              <p:spPr bwMode="auto">
                <a:xfrm>
                  <a:off x="766" y="1324"/>
                  <a:ext cx="1238"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5" name="Group 40"/>
              <p:cNvGrpSpPr>
                <a:grpSpLocks/>
              </p:cNvGrpSpPr>
              <p:nvPr/>
            </p:nvGrpSpPr>
            <p:grpSpPr bwMode="auto">
              <a:xfrm>
                <a:off x="0" y="1727"/>
                <a:ext cx="766" cy="518"/>
                <a:chOff x="0" y="1727"/>
                <a:chExt cx="766" cy="518"/>
              </a:xfrm>
            </p:grpSpPr>
            <p:sp>
              <p:nvSpPr>
                <p:cNvPr id="25" name="Rectangle 19"/>
                <p:cNvSpPr>
                  <a:spLocks noChangeArrowheads="1"/>
                </p:cNvSpPr>
                <p:nvPr/>
              </p:nvSpPr>
              <p:spPr bwMode="auto">
                <a:xfrm>
                  <a:off x="43" y="1727"/>
                  <a:ext cx="680"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kumimoji="1" lang="en-US" sz="2000">
                      <a:cs typeface="Times New Roman" pitchFamily="18" charset="0"/>
                    </a:rPr>
                    <a:t>Dropped bomb</a:t>
                  </a:r>
                </a:p>
                <a:p>
                  <a:pPr algn="ctr" eaLnBrk="0" hangingPunct="0"/>
                  <a:endParaRPr kumimoji="1" lang="en-US" sz="2000"/>
                </a:p>
              </p:txBody>
            </p:sp>
            <p:sp>
              <p:nvSpPr>
                <p:cNvPr id="26" name="Rectangle 39"/>
                <p:cNvSpPr>
                  <a:spLocks noChangeArrowheads="1"/>
                </p:cNvSpPr>
                <p:nvPr/>
              </p:nvSpPr>
              <p:spPr bwMode="auto">
                <a:xfrm>
                  <a:off x="0" y="1727"/>
                  <a:ext cx="766"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6" name="Group 42"/>
              <p:cNvGrpSpPr>
                <a:grpSpLocks/>
              </p:cNvGrpSpPr>
              <p:nvPr/>
            </p:nvGrpSpPr>
            <p:grpSpPr bwMode="auto">
              <a:xfrm>
                <a:off x="766" y="1727"/>
                <a:ext cx="1238" cy="518"/>
                <a:chOff x="766" y="1727"/>
                <a:chExt cx="1238" cy="518"/>
              </a:xfrm>
            </p:grpSpPr>
            <p:sp>
              <p:nvSpPr>
                <p:cNvPr id="23" name="Rectangle 20"/>
                <p:cNvSpPr>
                  <a:spLocks noChangeArrowheads="1"/>
                </p:cNvSpPr>
                <p:nvPr/>
              </p:nvSpPr>
              <p:spPr bwMode="auto">
                <a:xfrm>
                  <a:off x="809" y="1727"/>
                  <a:ext cx="115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kumimoji="1" lang="en-US" sz="2000">
                      <a:cs typeface="Times New Roman" pitchFamily="18" charset="0"/>
                    </a:rPr>
                    <a:t>Powered plane</a:t>
                  </a:r>
                </a:p>
                <a:p>
                  <a:pPr algn="ctr" eaLnBrk="0" hangingPunct="0"/>
                  <a:endParaRPr kumimoji="1" lang="en-US" sz="2000"/>
                </a:p>
              </p:txBody>
            </p:sp>
            <p:sp>
              <p:nvSpPr>
                <p:cNvPr id="24" name="Rectangle 41"/>
                <p:cNvSpPr>
                  <a:spLocks noChangeArrowheads="1"/>
                </p:cNvSpPr>
                <p:nvPr/>
              </p:nvSpPr>
              <p:spPr bwMode="auto">
                <a:xfrm>
                  <a:off x="766" y="1727"/>
                  <a:ext cx="1238" cy="51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7" name="Group 44"/>
              <p:cNvGrpSpPr>
                <a:grpSpLocks/>
              </p:cNvGrpSpPr>
              <p:nvPr/>
            </p:nvGrpSpPr>
            <p:grpSpPr bwMode="auto">
              <a:xfrm>
                <a:off x="0" y="2245"/>
                <a:ext cx="766" cy="403"/>
                <a:chOff x="0" y="2245"/>
                <a:chExt cx="766" cy="403"/>
              </a:xfrm>
            </p:grpSpPr>
            <p:sp>
              <p:nvSpPr>
                <p:cNvPr id="21" name="Rectangle 21"/>
                <p:cNvSpPr>
                  <a:spLocks noChangeArrowheads="1"/>
                </p:cNvSpPr>
                <p:nvPr/>
              </p:nvSpPr>
              <p:spPr bwMode="auto">
                <a:xfrm>
                  <a:off x="43" y="2245"/>
                  <a:ext cx="680"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kumimoji="1" lang="en-US" sz="2000">
                      <a:cs typeface="Times New Roman" pitchFamily="18" charset="0"/>
                    </a:rPr>
                    <a:t>Arrow</a:t>
                  </a:r>
                </a:p>
                <a:p>
                  <a:pPr algn="ctr" eaLnBrk="0" hangingPunct="0"/>
                  <a:endParaRPr kumimoji="1" lang="en-US" sz="2000"/>
                </a:p>
              </p:txBody>
            </p:sp>
            <p:sp>
              <p:nvSpPr>
                <p:cNvPr id="22" name="Rectangle 43"/>
                <p:cNvSpPr>
                  <a:spLocks noChangeArrowheads="1"/>
                </p:cNvSpPr>
                <p:nvPr/>
              </p:nvSpPr>
              <p:spPr bwMode="auto">
                <a:xfrm>
                  <a:off x="0" y="2245"/>
                  <a:ext cx="766"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18" name="Group 46"/>
              <p:cNvGrpSpPr>
                <a:grpSpLocks/>
              </p:cNvGrpSpPr>
              <p:nvPr/>
            </p:nvGrpSpPr>
            <p:grpSpPr bwMode="auto">
              <a:xfrm>
                <a:off x="766" y="2245"/>
                <a:ext cx="1238" cy="403"/>
                <a:chOff x="766" y="2245"/>
                <a:chExt cx="1238" cy="403"/>
              </a:xfrm>
            </p:grpSpPr>
            <p:sp>
              <p:nvSpPr>
                <p:cNvPr id="19" name="Rectangle 22"/>
                <p:cNvSpPr>
                  <a:spLocks noChangeArrowheads="1"/>
                </p:cNvSpPr>
                <p:nvPr/>
              </p:nvSpPr>
              <p:spPr bwMode="auto">
                <a:xfrm>
                  <a:off x="809" y="2245"/>
                  <a:ext cx="1152"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kumimoji="1" lang="en-US" sz="2000">
                      <a:cs typeface="Times New Roman" pitchFamily="18" charset="0"/>
                    </a:rPr>
                    <a:t>Bird </a:t>
                  </a:r>
                  <a:r>
                    <a:rPr kumimoji="1" lang="en-US" sz="1600">
                      <a:solidFill>
                        <a:srgbClr val="FF3300"/>
                      </a:solidFill>
                      <a:cs typeface="Times New Roman" pitchFamily="18" charset="0"/>
                    </a:rPr>
                    <a:t>(unless it is dead!)</a:t>
                  </a:r>
                </a:p>
                <a:p>
                  <a:pPr algn="ctr" eaLnBrk="0" hangingPunct="0"/>
                  <a:endParaRPr kumimoji="1" lang="en-US" sz="2000"/>
                </a:p>
              </p:txBody>
            </p:sp>
            <p:sp>
              <p:nvSpPr>
                <p:cNvPr id="20" name="Rectangle 45"/>
                <p:cNvSpPr>
                  <a:spLocks noChangeArrowheads="1"/>
                </p:cNvSpPr>
                <p:nvPr/>
              </p:nvSpPr>
              <p:spPr bwMode="auto">
                <a:xfrm>
                  <a:off x="766" y="2245"/>
                  <a:ext cx="1238"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sp>
          <p:nvSpPr>
            <p:cNvPr id="8" name="Rectangle 48"/>
            <p:cNvSpPr>
              <a:spLocks noChangeArrowheads="1"/>
            </p:cNvSpPr>
            <p:nvPr/>
          </p:nvSpPr>
          <p:spPr bwMode="auto">
            <a:xfrm>
              <a:off x="-3" y="515"/>
              <a:ext cx="2010" cy="2136"/>
            </a:xfrm>
            <a:prstGeom prst="rect">
              <a:avLst/>
            </a:prstGeom>
            <a:noFill/>
            <a:ln w="9525">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pic>
        <p:nvPicPr>
          <p:cNvPr id="43" name="Picture 5" descr="computer-art-image_~CYS0031.jpg">
            <a:hlinkClick r:id="rId3"/>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2079" y="4876800"/>
            <a:ext cx="2510265" cy="1673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43"/>
          <p:cNvSpPr txBox="1"/>
          <p:nvPr/>
        </p:nvSpPr>
        <p:spPr>
          <a:xfrm>
            <a:off x="3383352" y="4895165"/>
            <a:ext cx="5379648" cy="1754326"/>
          </a:xfrm>
          <a:prstGeom prst="rect">
            <a:avLst/>
          </a:prstGeom>
          <a:noFill/>
        </p:spPr>
        <p:txBody>
          <a:bodyPr wrap="square" rtlCol="0">
            <a:spAutoFit/>
          </a:bodyPr>
          <a:lstStyle/>
          <a:p>
            <a:r>
              <a:rPr lang="en-US" b="1" dirty="0" smtClean="0">
                <a:solidFill>
                  <a:srgbClr val="FFFF00"/>
                </a:solidFill>
              </a:rPr>
              <a:t>Cannon balls, spears, arrows are all considered to be projectiles.</a:t>
            </a:r>
          </a:p>
          <a:p>
            <a:endParaRPr lang="en-US" b="1" dirty="0">
              <a:solidFill>
                <a:srgbClr val="FFFF00"/>
              </a:solidFill>
            </a:endParaRPr>
          </a:p>
          <a:p>
            <a:r>
              <a:rPr lang="en-US" b="1" dirty="0" smtClean="0">
                <a:solidFill>
                  <a:srgbClr val="FFFF00"/>
                </a:solidFill>
              </a:rPr>
              <a:t>Click on the picture to go to the </a:t>
            </a:r>
            <a:r>
              <a:rPr lang="en-US" b="1" dirty="0" err="1" smtClean="0">
                <a:solidFill>
                  <a:srgbClr val="FF0000"/>
                </a:solidFill>
              </a:rPr>
              <a:t>PhET</a:t>
            </a:r>
            <a:r>
              <a:rPr lang="en-US" b="1" dirty="0" smtClean="0">
                <a:solidFill>
                  <a:srgbClr val="FFFF00"/>
                </a:solidFill>
              </a:rPr>
              <a:t> site and open the Projectile Motion SIM. Play with the SIM for a while. </a:t>
            </a:r>
            <a:endParaRPr lang="en-US" b="1" dirty="0">
              <a:solidFill>
                <a:srgbClr val="FFFF00"/>
              </a:solidFill>
            </a:endParaRPr>
          </a:p>
        </p:txBody>
      </p:sp>
    </p:spTree>
    <p:extLst>
      <p:ext uri="{BB962C8B-B14F-4D97-AF65-F5344CB8AC3E}">
        <p14:creationId xmlns:p14="http://schemas.microsoft.com/office/powerpoint/2010/main" val="3939893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4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6"/>
          <p:cNvSpPr>
            <a:spLocks noGrp="1" noChangeArrowheads="1"/>
          </p:cNvSpPr>
          <p:nvPr>
            <p:ph type="title"/>
          </p:nvPr>
        </p:nvSpPr>
        <p:spPr>
          <a:xfrm>
            <a:off x="428625" y="0"/>
            <a:ext cx="6096000" cy="1143000"/>
          </a:xfrm>
        </p:spPr>
        <p:txBody>
          <a:bodyPr/>
          <a:lstStyle/>
          <a:p>
            <a:pPr eaLnBrk="1" fontAlgn="auto" hangingPunct="1">
              <a:spcAft>
                <a:spcPts val="0"/>
              </a:spcAft>
              <a:defRPr/>
            </a:pPr>
            <a:r>
              <a:rPr lang="en-US" sz="3600" dirty="0">
                <a:solidFill>
                  <a:srgbClr val="FFFF00"/>
                </a:solidFill>
              </a:rPr>
              <a:t>Path of a Projectile</a:t>
            </a:r>
            <a:endParaRPr lang="en-CA" sz="3600" dirty="0">
              <a:solidFill>
                <a:srgbClr val="FFFF00"/>
              </a:solidFill>
            </a:endParaRPr>
          </a:p>
        </p:txBody>
      </p:sp>
      <p:sp>
        <p:nvSpPr>
          <p:cNvPr id="1028"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10430AD-1D80-4DD1-B145-75B968753763}" type="datetime1">
              <a:rPr lang="en-CA" sz="1100" smtClean="0">
                <a:solidFill>
                  <a:schemeClr val="tx2"/>
                </a:solidFill>
              </a:rPr>
              <a:pPr eaLnBrk="1" hangingPunct="1"/>
              <a:t>27/06/2012</a:t>
            </a:fld>
            <a:endParaRPr lang="en-CA" sz="1100" smtClean="0">
              <a:solidFill>
                <a:schemeClr val="tx2"/>
              </a:solidFill>
            </a:endParaRPr>
          </a:p>
        </p:txBody>
      </p:sp>
      <p:sp>
        <p:nvSpPr>
          <p:cNvPr id="102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1E4121C-A2FC-4339-B51A-6850F4B2BF03}" type="slidenum">
              <a:rPr lang="en-CA" sz="1200" smtClean="0">
                <a:solidFill>
                  <a:schemeClr val="tx2"/>
                </a:solidFill>
              </a:rPr>
              <a:pPr eaLnBrk="1" hangingPunct="1"/>
              <a:t>3</a:t>
            </a:fld>
            <a:endParaRPr lang="en-CA" sz="1200" smtClean="0">
              <a:solidFill>
                <a:schemeClr val="tx2"/>
              </a:solidFill>
            </a:endParaRPr>
          </a:p>
        </p:txBody>
      </p:sp>
      <p:sp>
        <p:nvSpPr>
          <p:cNvPr id="7182" name="Text Box 14"/>
          <p:cNvSpPr txBox="1">
            <a:spLocks noChangeArrowheads="1"/>
          </p:cNvSpPr>
          <p:nvPr/>
        </p:nvSpPr>
        <p:spPr bwMode="auto">
          <a:xfrm>
            <a:off x="642938" y="3143250"/>
            <a:ext cx="8339137"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cs typeface="Times New Roman" pitchFamily="18" charset="0"/>
              </a:rPr>
              <a:t>If friction is ignored (i.e. no air, or projectile shot on the moon) then:</a:t>
            </a:r>
          </a:p>
          <a:p>
            <a:pPr lvl="3" eaLnBrk="1" hangingPunct="1">
              <a:spcBef>
                <a:spcPct val="50000"/>
              </a:spcBef>
            </a:pPr>
            <a:r>
              <a:rPr lang="en-US">
                <a:cs typeface="Times New Roman" pitchFamily="18" charset="0"/>
              </a:rPr>
              <a:t> </a:t>
            </a:r>
            <a:endParaRPr lang="en-CA"/>
          </a:p>
        </p:txBody>
      </p:sp>
      <p:sp>
        <p:nvSpPr>
          <p:cNvPr id="7183" name="Text Box 15"/>
          <p:cNvSpPr txBox="1">
            <a:spLocks noChangeArrowheads="1"/>
          </p:cNvSpPr>
          <p:nvPr/>
        </p:nvSpPr>
        <p:spPr bwMode="auto">
          <a:xfrm>
            <a:off x="1285875" y="4143375"/>
            <a:ext cx="74676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a:solidFill>
                  <a:srgbClr val="FFFF00"/>
                </a:solidFill>
                <a:cs typeface="Times New Roman" pitchFamily="18" charset="0"/>
              </a:rPr>
              <a:t>1.    The only force acting on a projectile is gravity!</a:t>
            </a:r>
          </a:p>
          <a:p>
            <a:pPr eaLnBrk="1" hangingPunct="1">
              <a:spcBef>
                <a:spcPct val="50000"/>
              </a:spcBef>
            </a:pPr>
            <a:r>
              <a:rPr lang="en-US">
                <a:solidFill>
                  <a:srgbClr val="FFFF00"/>
                </a:solidFill>
                <a:cs typeface="Times New Roman" pitchFamily="18" charset="0"/>
              </a:rPr>
              <a:t>2.    Therefore horizontal velocity will remain constant.</a:t>
            </a:r>
          </a:p>
          <a:p>
            <a:pPr eaLnBrk="1" hangingPunct="1">
              <a:spcBef>
                <a:spcPct val="50000"/>
              </a:spcBef>
            </a:pPr>
            <a:r>
              <a:rPr lang="en-US">
                <a:solidFill>
                  <a:srgbClr val="FFFF00"/>
                </a:solidFill>
                <a:cs typeface="Times New Roman" pitchFamily="18" charset="0"/>
              </a:rPr>
              <a:t>3.    The vertical velocity is affected by the acceleration of gravity.</a:t>
            </a:r>
            <a:r>
              <a:rPr lang="en-CA">
                <a:solidFill>
                  <a:srgbClr val="FFFF00"/>
                </a:solidFill>
              </a:rPr>
              <a:t> </a:t>
            </a:r>
          </a:p>
        </p:txBody>
      </p:sp>
      <p:grpSp>
        <p:nvGrpSpPr>
          <p:cNvPr id="1032" name="Group 17"/>
          <p:cNvGrpSpPr>
            <a:grpSpLocks/>
          </p:cNvGrpSpPr>
          <p:nvPr/>
        </p:nvGrpSpPr>
        <p:grpSpPr bwMode="auto">
          <a:xfrm>
            <a:off x="1447800" y="1828800"/>
            <a:ext cx="5715000" cy="3124200"/>
            <a:chOff x="912" y="1152"/>
            <a:chExt cx="3600" cy="1968"/>
          </a:xfrm>
        </p:grpSpPr>
        <p:grpSp>
          <p:nvGrpSpPr>
            <p:cNvPr id="1036" name="Group 9"/>
            <p:cNvGrpSpPr>
              <a:grpSpLocks/>
            </p:cNvGrpSpPr>
            <p:nvPr/>
          </p:nvGrpSpPr>
          <p:grpSpPr bwMode="auto">
            <a:xfrm>
              <a:off x="912" y="1152"/>
              <a:ext cx="3600" cy="1968"/>
              <a:chOff x="2220" y="11380"/>
              <a:chExt cx="9000" cy="2301"/>
            </a:xfrm>
          </p:grpSpPr>
          <p:sp>
            <p:nvSpPr>
              <p:cNvPr id="1038" name="Line 10"/>
              <p:cNvSpPr>
                <a:spLocks noChangeShapeType="1"/>
              </p:cNvSpPr>
              <p:nvPr/>
            </p:nvSpPr>
            <p:spPr bwMode="auto">
              <a:xfrm>
                <a:off x="2220" y="12220"/>
                <a:ext cx="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9" name="Arc 11"/>
              <p:cNvSpPr>
                <a:spLocks/>
              </p:cNvSpPr>
              <p:nvPr/>
            </p:nvSpPr>
            <p:spPr bwMode="auto">
              <a:xfrm flipH="1">
                <a:off x="2446" y="11380"/>
                <a:ext cx="6795" cy="2301"/>
              </a:xfrm>
              <a:custGeom>
                <a:avLst/>
                <a:gdLst>
                  <a:gd name="T0" fmla="*/ 0 w 30197"/>
                  <a:gd name="T1" fmla="*/ 1 h 21600"/>
                  <a:gd name="T2" fmla="*/ 77 w 30197"/>
                  <a:gd name="T3" fmla="*/ 1 h 21600"/>
                  <a:gd name="T4" fmla="*/ 35 w 30197"/>
                  <a:gd name="T5" fmla="*/ 3 h 21600"/>
                  <a:gd name="T6" fmla="*/ 0 60000 65536"/>
                  <a:gd name="T7" fmla="*/ 0 60000 65536"/>
                  <a:gd name="T8" fmla="*/ 0 60000 65536"/>
                  <a:gd name="T9" fmla="*/ 0 w 30197"/>
                  <a:gd name="T10" fmla="*/ 0 h 21600"/>
                  <a:gd name="T11" fmla="*/ 30197 w 30197"/>
                  <a:gd name="T12" fmla="*/ 21600 h 21600"/>
                </a:gdLst>
                <a:ahLst/>
                <a:cxnLst>
                  <a:cxn ang="T6">
                    <a:pos x="T0" y="T1"/>
                  </a:cxn>
                  <a:cxn ang="T7">
                    <a:pos x="T2" y="T3"/>
                  </a:cxn>
                  <a:cxn ang="T8">
                    <a:pos x="T4" y="T5"/>
                  </a:cxn>
                </a:cxnLst>
                <a:rect l="T9" t="T10" r="T11" b="T12"/>
                <a:pathLst>
                  <a:path w="30197" h="21600" fill="none" extrusionOk="0">
                    <a:moveTo>
                      <a:pt x="-1" y="4976"/>
                    </a:moveTo>
                    <a:cubicBezTo>
                      <a:pt x="3876" y="1760"/>
                      <a:pt x="8754" y="-1"/>
                      <a:pt x="13792" y="0"/>
                    </a:cubicBezTo>
                    <a:cubicBezTo>
                      <a:pt x="20100" y="0"/>
                      <a:pt x="26093" y="2757"/>
                      <a:pt x="30197" y="7548"/>
                    </a:cubicBezTo>
                  </a:path>
                  <a:path w="30197" h="21600" stroke="0" extrusionOk="0">
                    <a:moveTo>
                      <a:pt x="-1" y="4976"/>
                    </a:moveTo>
                    <a:cubicBezTo>
                      <a:pt x="3876" y="1760"/>
                      <a:pt x="8754" y="-1"/>
                      <a:pt x="13792" y="0"/>
                    </a:cubicBezTo>
                    <a:cubicBezTo>
                      <a:pt x="20100" y="0"/>
                      <a:pt x="26093" y="2757"/>
                      <a:pt x="30197" y="7548"/>
                    </a:cubicBezTo>
                    <a:lnTo>
                      <a:pt x="13792" y="21600"/>
                    </a:lnTo>
                    <a:close/>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aphicFrame>
            <p:nvGraphicFramePr>
              <p:cNvPr id="1026" name="Object 12"/>
              <p:cNvGraphicFramePr>
                <a:graphicFrameLocks noChangeAspect="1"/>
              </p:cNvGraphicFramePr>
              <p:nvPr/>
            </p:nvGraphicFramePr>
            <p:xfrm>
              <a:off x="9290" y="11920"/>
              <a:ext cx="518" cy="306"/>
            </p:xfrm>
            <a:graphic>
              <a:graphicData uri="http://schemas.openxmlformats.org/presentationml/2006/ole">
                <mc:AlternateContent xmlns:mc="http://schemas.openxmlformats.org/markup-compatibility/2006">
                  <mc:Choice xmlns:v="urn:schemas-microsoft-com:vml" Requires="v">
                    <p:oleObj spid="_x0000_s2061" name="Picture" r:id="rId3" imgW="640080" imgH="378000" progId="Word.Picture.8">
                      <p:embed/>
                    </p:oleObj>
                  </mc:Choice>
                  <mc:Fallback>
                    <p:oleObj name="Picture" r:id="rId3" imgW="640080" imgH="3780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90" y="11920"/>
                            <a:ext cx="518" cy="30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40" name="Arc 13"/>
              <p:cNvSpPr>
                <a:spLocks/>
              </p:cNvSpPr>
              <p:nvPr/>
            </p:nvSpPr>
            <p:spPr bwMode="auto">
              <a:xfrm flipH="1">
                <a:off x="4368" y="11380"/>
                <a:ext cx="1782" cy="540"/>
              </a:xfrm>
              <a:custGeom>
                <a:avLst/>
                <a:gdLst>
                  <a:gd name="T0" fmla="*/ 0 w 21392"/>
                  <a:gd name="T1" fmla="*/ 0 h 21600"/>
                  <a:gd name="T2" fmla="*/ 1 w 21392"/>
                  <a:gd name="T3" fmla="*/ 0 h 21600"/>
                  <a:gd name="T4" fmla="*/ 0 w 21392"/>
                  <a:gd name="T5" fmla="*/ 0 h 21600"/>
                  <a:gd name="T6" fmla="*/ 0 60000 65536"/>
                  <a:gd name="T7" fmla="*/ 0 60000 65536"/>
                  <a:gd name="T8" fmla="*/ 0 60000 65536"/>
                  <a:gd name="T9" fmla="*/ 0 w 21392"/>
                  <a:gd name="T10" fmla="*/ 0 h 21600"/>
                  <a:gd name="T11" fmla="*/ 21392 w 21392"/>
                  <a:gd name="T12" fmla="*/ 21600 h 21600"/>
                </a:gdLst>
                <a:ahLst/>
                <a:cxnLst>
                  <a:cxn ang="T6">
                    <a:pos x="T0" y="T1"/>
                  </a:cxn>
                  <a:cxn ang="T7">
                    <a:pos x="T2" y="T3"/>
                  </a:cxn>
                  <a:cxn ang="T8">
                    <a:pos x="T4" y="T5"/>
                  </a:cxn>
                </a:cxnLst>
                <a:rect l="T9" t="T10" r="T11" b="T12"/>
                <a:pathLst>
                  <a:path w="21392" h="21600" fill="none" extrusionOk="0">
                    <a:moveTo>
                      <a:pt x="-1" y="0"/>
                    </a:moveTo>
                    <a:cubicBezTo>
                      <a:pt x="10773" y="0"/>
                      <a:pt x="19900" y="7939"/>
                      <a:pt x="21391" y="18609"/>
                    </a:cubicBezTo>
                  </a:path>
                  <a:path w="21392" h="21600" stroke="0" extrusionOk="0">
                    <a:moveTo>
                      <a:pt x="-1" y="0"/>
                    </a:moveTo>
                    <a:cubicBezTo>
                      <a:pt x="10773" y="0"/>
                      <a:pt x="19900" y="7939"/>
                      <a:pt x="21391" y="18609"/>
                    </a:cubicBezTo>
                    <a:lnTo>
                      <a:pt x="0" y="21600"/>
                    </a:lnTo>
                    <a:close/>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1037" name="Text Box 16"/>
            <p:cNvSpPr txBox="1">
              <a:spLocks noChangeArrowheads="1"/>
            </p:cNvSpPr>
            <p:nvPr/>
          </p:nvSpPr>
          <p:spPr bwMode="auto">
            <a:xfrm>
              <a:off x="1488" y="158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1800">
                  <a:solidFill>
                    <a:srgbClr val="00FF00"/>
                  </a:solidFill>
                </a:rPr>
                <a:t>With air friction</a:t>
              </a:r>
            </a:p>
          </p:txBody>
        </p:sp>
      </p:grpSp>
      <p:grpSp>
        <p:nvGrpSpPr>
          <p:cNvPr id="4" name="Group 20"/>
          <p:cNvGrpSpPr>
            <a:grpSpLocks/>
          </p:cNvGrpSpPr>
          <p:nvPr/>
        </p:nvGrpSpPr>
        <p:grpSpPr bwMode="auto">
          <a:xfrm>
            <a:off x="2743200" y="381000"/>
            <a:ext cx="4648200" cy="2133600"/>
            <a:chOff x="1728" y="240"/>
            <a:chExt cx="2928" cy="1344"/>
          </a:xfrm>
        </p:grpSpPr>
        <p:sp>
          <p:nvSpPr>
            <p:cNvPr id="1034" name="Line 18"/>
            <p:cNvSpPr>
              <a:spLocks noChangeShapeType="1"/>
            </p:cNvSpPr>
            <p:nvPr/>
          </p:nvSpPr>
          <p:spPr bwMode="auto">
            <a:xfrm flipH="1" flipV="1">
              <a:off x="1728" y="240"/>
              <a:ext cx="1968" cy="1344"/>
            </a:xfrm>
            <a:prstGeom prst="line">
              <a:avLst/>
            </a:prstGeom>
            <a:noFill/>
            <a:ln w="19050">
              <a:solidFill>
                <a:srgbClr val="FF33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035" name="Text Box 19"/>
            <p:cNvSpPr txBox="1">
              <a:spLocks noChangeArrowheads="1"/>
            </p:cNvSpPr>
            <p:nvPr/>
          </p:nvSpPr>
          <p:spPr bwMode="auto">
            <a:xfrm>
              <a:off x="3168" y="960"/>
              <a:ext cx="14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1800">
                  <a:solidFill>
                    <a:srgbClr val="FF3300"/>
                  </a:solidFill>
                </a:rPr>
                <a:t>Path with no gravity!</a:t>
              </a:r>
              <a:endParaRPr lang="en-CA" sz="1800">
                <a:solidFill>
                  <a:srgbClr val="FF3300"/>
                </a:solidFill>
              </a:endParaRPr>
            </a:p>
          </p:txBody>
        </p:sp>
      </p:grpSp>
    </p:spTree>
    <p:extLst>
      <p:ext uri="{BB962C8B-B14F-4D97-AF65-F5344CB8AC3E}">
        <p14:creationId xmlns:p14="http://schemas.microsoft.com/office/powerpoint/2010/main" val="3319511211"/>
      </p:ext>
    </p:extLst>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82"/>
                                        </p:tgtEl>
                                        <p:attrNameLst>
                                          <p:attrName>style.visibility</p:attrName>
                                        </p:attrNameLst>
                                      </p:cBhvr>
                                      <p:to>
                                        <p:strVal val="visible"/>
                                      </p:to>
                                    </p:set>
                                    <p:anim calcmode="lin" valueType="num">
                                      <p:cBhvr additive="base">
                                        <p:cTn id="7" dur="500" fill="hold"/>
                                        <p:tgtEl>
                                          <p:spTgt spid="7182"/>
                                        </p:tgtEl>
                                        <p:attrNameLst>
                                          <p:attrName>ppt_x</p:attrName>
                                        </p:attrNameLst>
                                      </p:cBhvr>
                                      <p:tavLst>
                                        <p:tav tm="0">
                                          <p:val>
                                            <p:strVal val="0-#ppt_w/2"/>
                                          </p:val>
                                        </p:tav>
                                        <p:tav tm="100000">
                                          <p:val>
                                            <p:strVal val="#ppt_x"/>
                                          </p:val>
                                        </p:tav>
                                      </p:tavLst>
                                    </p:anim>
                                    <p:anim calcmode="lin" valueType="num">
                                      <p:cBhvr additive="base">
                                        <p:cTn id="8" dur="500" fill="hold"/>
                                        <p:tgtEl>
                                          <p:spTgt spid="718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83"/>
                                        </p:tgtEl>
                                        <p:attrNameLst>
                                          <p:attrName>style.visibility</p:attrName>
                                        </p:attrNameLst>
                                      </p:cBhvr>
                                      <p:to>
                                        <p:strVal val="visible"/>
                                      </p:to>
                                    </p:set>
                                    <p:anim calcmode="lin" valueType="num">
                                      <p:cBhvr additive="base">
                                        <p:cTn id="13" dur="500" fill="hold"/>
                                        <p:tgtEl>
                                          <p:spTgt spid="7183"/>
                                        </p:tgtEl>
                                        <p:attrNameLst>
                                          <p:attrName>ppt_x</p:attrName>
                                        </p:attrNameLst>
                                      </p:cBhvr>
                                      <p:tavLst>
                                        <p:tav tm="0">
                                          <p:val>
                                            <p:strVal val="0-#ppt_w/2"/>
                                          </p:val>
                                        </p:tav>
                                        <p:tav tm="100000">
                                          <p:val>
                                            <p:strVal val="#ppt_x"/>
                                          </p:val>
                                        </p:tav>
                                      </p:tavLst>
                                    </p:anim>
                                    <p:anim calcmode="lin" valueType="num">
                                      <p:cBhvr additive="base">
                                        <p:cTn id="14" dur="500" fill="hold"/>
                                        <p:tgtEl>
                                          <p:spTgt spid="718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2" grpId="0" autoUpdateAnimBg="0"/>
      <p:bldP spid="718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ncsec.org/cadre2/team29_2/catapult/types_of_projectil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52400"/>
            <a:ext cx="4724400" cy="226650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685800" y="2667000"/>
            <a:ext cx="7772400" cy="1200329"/>
          </a:xfrm>
          <a:prstGeom prst="rect">
            <a:avLst/>
          </a:prstGeom>
          <a:noFill/>
        </p:spPr>
        <p:txBody>
          <a:bodyPr wrap="square" rtlCol="0">
            <a:spAutoFit/>
          </a:bodyPr>
          <a:lstStyle/>
          <a:p>
            <a:r>
              <a:rPr lang="en-US" dirty="0" smtClean="0"/>
              <a:t>To fully analyze projectiles  you need to understand vectors. In this course we are going to examine one type of simple projectiles that requires very little knowledge of vectors. The more complicated projectile motion will be covered in Physics 12</a:t>
            </a:r>
            <a:endParaRPr lang="en-US" dirty="0"/>
          </a:p>
        </p:txBody>
      </p:sp>
      <p:sp>
        <p:nvSpPr>
          <p:cNvPr id="4" name="TextBox 3"/>
          <p:cNvSpPr txBox="1"/>
          <p:nvPr/>
        </p:nvSpPr>
        <p:spPr>
          <a:xfrm>
            <a:off x="685800" y="3923883"/>
            <a:ext cx="3276600" cy="646331"/>
          </a:xfrm>
          <a:prstGeom prst="rect">
            <a:avLst/>
          </a:prstGeom>
          <a:noFill/>
        </p:spPr>
        <p:txBody>
          <a:bodyPr wrap="square" rtlCol="0">
            <a:spAutoFit/>
          </a:bodyPr>
          <a:lstStyle/>
          <a:p>
            <a:r>
              <a:rPr lang="en-US" dirty="0" smtClean="0"/>
              <a:t>Our projectiles will be projected </a:t>
            </a:r>
            <a:r>
              <a:rPr lang="en-US" dirty="0" smtClean="0">
                <a:solidFill>
                  <a:srgbClr val="FFFF00"/>
                </a:solidFill>
              </a:rPr>
              <a:t>horizontally </a:t>
            </a:r>
            <a:r>
              <a:rPr lang="en-US" dirty="0" smtClean="0"/>
              <a:t>off a cliff:</a:t>
            </a:r>
            <a:endParaRPr lang="en-US" dirty="0"/>
          </a:p>
        </p:txBody>
      </p:sp>
      <p:grpSp>
        <p:nvGrpSpPr>
          <p:cNvPr id="24" name="Group 23"/>
          <p:cNvGrpSpPr/>
          <p:nvPr/>
        </p:nvGrpSpPr>
        <p:grpSpPr>
          <a:xfrm>
            <a:off x="1822812" y="4385548"/>
            <a:ext cx="6254388" cy="2929652"/>
            <a:chOff x="1822812" y="4385548"/>
            <a:chExt cx="6254388" cy="2929652"/>
          </a:xfrm>
        </p:grpSpPr>
        <p:cxnSp>
          <p:nvCxnSpPr>
            <p:cNvPr id="6" name="Straight Connector 5"/>
            <p:cNvCxnSpPr/>
            <p:nvPr/>
          </p:nvCxnSpPr>
          <p:spPr>
            <a:xfrm>
              <a:off x="2477589" y="5157651"/>
              <a:ext cx="1219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Freeform 6"/>
            <p:cNvSpPr/>
            <p:nvPr/>
          </p:nvSpPr>
          <p:spPr>
            <a:xfrm>
              <a:off x="3553097" y="5133703"/>
              <a:ext cx="130629" cy="1489166"/>
            </a:xfrm>
            <a:custGeom>
              <a:avLst/>
              <a:gdLst>
                <a:gd name="connsiteX0" fmla="*/ 130629 w 130629"/>
                <a:gd name="connsiteY0" fmla="*/ 0 h 1489166"/>
                <a:gd name="connsiteX1" fmla="*/ 117566 w 130629"/>
                <a:gd name="connsiteY1" fmla="*/ 65314 h 1489166"/>
                <a:gd name="connsiteX2" fmla="*/ 104503 w 130629"/>
                <a:gd name="connsiteY2" fmla="*/ 222068 h 1489166"/>
                <a:gd name="connsiteX3" fmla="*/ 78377 w 130629"/>
                <a:gd name="connsiteY3" fmla="*/ 300446 h 1489166"/>
                <a:gd name="connsiteX4" fmla="*/ 65314 w 130629"/>
                <a:gd name="connsiteY4" fmla="*/ 339634 h 1489166"/>
                <a:gd name="connsiteX5" fmla="*/ 13063 w 130629"/>
                <a:gd name="connsiteY5" fmla="*/ 418011 h 1489166"/>
                <a:gd name="connsiteX6" fmla="*/ 0 w 130629"/>
                <a:gd name="connsiteY6" fmla="*/ 457200 h 1489166"/>
                <a:gd name="connsiteX7" fmla="*/ 26126 w 130629"/>
                <a:gd name="connsiteY7" fmla="*/ 587828 h 1489166"/>
                <a:gd name="connsiteX8" fmla="*/ 52252 w 130629"/>
                <a:gd name="connsiteY8" fmla="*/ 627017 h 1489166"/>
                <a:gd name="connsiteX9" fmla="*/ 65314 w 130629"/>
                <a:gd name="connsiteY9" fmla="*/ 849086 h 1489166"/>
                <a:gd name="connsiteX10" fmla="*/ 52252 w 130629"/>
                <a:gd name="connsiteY10" fmla="*/ 914400 h 1489166"/>
                <a:gd name="connsiteX11" fmla="*/ 26126 w 130629"/>
                <a:gd name="connsiteY11" fmla="*/ 992777 h 1489166"/>
                <a:gd name="connsiteX12" fmla="*/ 13063 w 130629"/>
                <a:gd name="connsiteY12" fmla="*/ 1489166 h 1489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629" h="1489166">
                  <a:moveTo>
                    <a:pt x="130629" y="0"/>
                  </a:moveTo>
                  <a:cubicBezTo>
                    <a:pt x="126275" y="21771"/>
                    <a:pt x="120160" y="43264"/>
                    <a:pt x="117566" y="65314"/>
                  </a:cubicBezTo>
                  <a:cubicBezTo>
                    <a:pt x="111440" y="117387"/>
                    <a:pt x="113123" y="170349"/>
                    <a:pt x="104503" y="222068"/>
                  </a:cubicBezTo>
                  <a:cubicBezTo>
                    <a:pt x="99976" y="249233"/>
                    <a:pt x="87086" y="274320"/>
                    <a:pt x="78377" y="300446"/>
                  </a:cubicBezTo>
                  <a:cubicBezTo>
                    <a:pt x="74023" y="313509"/>
                    <a:pt x="72952" y="328177"/>
                    <a:pt x="65314" y="339634"/>
                  </a:cubicBezTo>
                  <a:lnTo>
                    <a:pt x="13063" y="418011"/>
                  </a:lnTo>
                  <a:cubicBezTo>
                    <a:pt x="8709" y="431074"/>
                    <a:pt x="0" y="443430"/>
                    <a:pt x="0" y="457200"/>
                  </a:cubicBezTo>
                  <a:cubicBezTo>
                    <a:pt x="0" y="481271"/>
                    <a:pt x="10039" y="555654"/>
                    <a:pt x="26126" y="587828"/>
                  </a:cubicBezTo>
                  <a:cubicBezTo>
                    <a:pt x="33147" y="601870"/>
                    <a:pt x="43543" y="613954"/>
                    <a:pt x="52252" y="627017"/>
                  </a:cubicBezTo>
                  <a:cubicBezTo>
                    <a:pt x="91157" y="743734"/>
                    <a:pt x="85112" y="690695"/>
                    <a:pt x="65314" y="849086"/>
                  </a:cubicBezTo>
                  <a:cubicBezTo>
                    <a:pt x="62560" y="871117"/>
                    <a:pt x="58094" y="892980"/>
                    <a:pt x="52252" y="914400"/>
                  </a:cubicBezTo>
                  <a:cubicBezTo>
                    <a:pt x="45006" y="940969"/>
                    <a:pt x="26126" y="992777"/>
                    <a:pt x="26126" y="992777"/>
                  </a:cubicBezTo>
                  <a:lnTo>
                    <a:pt x="13063" y="1489166"/>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559629" y="4953000"/>
              <a:ext cx="152400" cy="1524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3280954" y="4800600"/>
              <a:ext cx="914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280954" y="4953000"/>
              <a:ext cx="2721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3280954" y="5029200"/>
              <a:ext cx="136071" cy="0"/>
            </a:xfrm>
            <a:prstGeom prst="line">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180805" y="4385548"/>
              <a:ext cx="1114697" cy="369332"/>
            </a:xfrm>
            <a:prstGeom prst="rect">
              <a:avLst/>
            </a:prstGeom>
            <a:noFill/>
          </p:spPr>
          <p:txBody>
            <a:bodyPr wrap="square" rtlCol="0">
              <a:spAutoFit/>
            </a:bodyPr>
            <a:lstStyle/>
            <a:p>
              <a:r>
                <a:rPr lang="en-US" i="1" dirty="0" smtClean="0"/>
                <a:t>v </a:t>
              </a:r>
              <a:r>
                <a:rPr lang="en-US" dirty="0" smtClean="0"/>
                <a:t>= 25 m/s</a:t>
              </a:r>
              <a:endParaRPr lang="en-US" dirty="0"/>
            </a:p>
          </p:txBody>
        </p:sp>
        <p:cxnSp>
          <p:nvCxnSpPr>
            <p:cNvPr id="19" name="Straight Connector 18"/>
            <p:cNvCxnSpPr/>
            <p:nvPr/>
          </p:nvCxnSpPr>
          <p:spPr>
            <a:xfrm>
              <a:off x="3559629" y="6622869"/>
              <a:ext cx="45175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Arc 19"/>
            <p:cNvSpPr/>
            <p:nvPr/>
          </p:nvSpPr>
          <p:spPr>
            <a:xfrm>
              <a:off x="1822812" y="5029200"/>
              <a:ext cx="4758146" cy="2286000"/>
            </a:xfrm>
            <a:prstGeom prst="arc">
              <a:avLst>
                <a:gd name="adj1" fmla="val 15840504"/>
                <a:gd name="adj2" fmla="val 2073942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cxnSp>
        <p:nvCxnSpPr>
          <p:cNvPr id="22" name="Straight Arrow Connector 21"/>
          <p:cNvCxnSpPr/>
          <p:nvPr/>
        </p:nvCxnSpPr>
        <p:spPr>
          <a:xfrm>
            <a:off x="6298407" y="5631656"/>
            <a:ext cx="178593"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61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7" name="Rectangle 7"/>
          <p:cNvSpPr>
            <a:spLocks noGrp="1" noChangeArrowheads="1"/>
          </p:cNvSpPr>
          <p:nvPr>
            <p:ph idx="1"/>
          </p:nvPr>
        </p:nvSpPr>
        <p:spPr>
          <a:xfrm>
            <a:off x="533400" y="228600"/>
            <a:ext cx="7696200" cy="1066800"/>
          </a:xfrm>
        </p:spPr>
        <p:txBody>
          <a:bodyPr>
            <a:normAutofit fontScale="92500" lnSpcReduction="20000"/>
          </a:bodyPr>
          <a:lstStyle/>
          <a:p>
            <a:pPr eaLnBrk="1" hangingPunct="1">
              <a:buFont typeface="Wingdings" pitchFamily="2" charset="2"/>
              <a:buNone/>
            </a:pPr>
            <a:r>
              <a:rPr lang="en-US" sz="1800" dirty="0" smtClean="0"/>
              <a:t>	Examine the motion of this horizontally  projected cannon ball. It has an initial horizontal velocity, </a:t>
            </a:r>
            <a:r>
              <a:rPr lang="en-US" sz="1800" dirty="0" err="1" smtClean="0"/>
              <a:t>v</a:t>
            </a:r>
            <a:r>
              <a:rPr lang="en-US" sz="1800" baseline="-25000" dirty="0" err="1" smtClean="0"/>
              <a:t>x</a:t>
            </a:r>
            <a:r>
              <a:rPr lang="en-US" sz="1800" baseline="-25000" dirty="0" smtClean="0"/>
              <a:t> </a:t>
            </a:r>
            <a:r>
              <a:rPr lang="en-US" sz="1800" dirty="0" smtClean="0"/>
              <a:t>= 20 m/s.</a:t>
            </a:r>
          </a:p>
          <a:p>
            <a:pPr eaLnBrk="1" hangingPunct="1">
              <a:buFont typeface="Wingdings" pitchFamily="2" charset="2"/>
              <a:buNone/>
            </a:pPr>
            <a:r>
              <a:rPr lang="en-US" sz="1800" dirty="0" smtClean="0"/>
              <a:t> 	What do you notice about the horizontal velocity of the projectile all through out it’s motion?</a:t>
            </a:r>
            <a:endParaRPr lang="en-CA" sz="1800" dirty="0" smtClean="0"/>
          </a:p>
        </p:txBody>
      </p:sp>
      <p:sp>
        <p:nvSpPr>
          <p:cNvPr id="15364" name="Date Placeholder 3"/>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98A44F6-1AB5-48C5-A07D-E353B9B109C6}" type="datetime1">
              <a:rPr lang="en-CA" sz="1100" smtClean="0">
                <a:solidFill>
                  <a:schemeClr val="tx2"/>
                </a:solidFill>
              </a:rPr>
              <a:pPr eaLnBrk="1" hangingPunct="1"/>
              <a:t>27/06/2012</a:t>
            </a:fld>
            <a:endParaRPr lang="en-CA" sz="1100" smtClean="0">
              <a:solidFill>
                <a:schemeClr val="tx2"/>
              </a:solidFill>
            </a:endParaRPr>
          </a:p>
        </p:txBody>
      </p:sp>
      <p:sp>
        <p:nvSpPr>
          <p:cNvPr id="15365"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33986A2-FE5F-4665-B4CA-00315207B470}" type="slidenum">
              <a:rPr lang="en-CA" sz="1200" smtClean="0">
                <a:solidFill>
                  <a:schemeClr val="tx2"/>
                </a:solidFill>
              </a:rPr>
              <a:pPr eaLnBrk="1" hangingPunct="1"/>
              <a:t>5</a:t>
            </a:fld>
            <a:endParaRPr lang="en-CA" sz="1200" smtClean="0">
              <a:solidFill>
                <a:schemeClr val="tx2"/>
              </a:solidFill>
            </a:endParaRPr>
          </a:p>
        </p:txBody>
      </p:sp>
      <p:pic>
        <p:nvPicPr>
          <p:cNvPr id="10249" name="Picture 9" descr="Cartoon projectiles exampes#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1676400"/>
            <a:ext cx="7086600" cy="3542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295400" y="5461597"/>
            <a:ext cx="6019800" cy="923330"/>
          </a:xfrm>
          <a:prstGeom prst="rect">
            <a:avLst/>
          </a:prstGeom>
          <a:noFill/>
        </p:spPr>
        <p:txBody>
          <a:bodyPr wrap="square" rtlCol="0">
            <a:spAutoFit/>
          </a:bodyPr>
          <a:lstStyle/>
          <a:p>
            <a:r>
              <a:rPr lang="en-US" dirty="0" smtClean="0"/>
              <a:t>Now examine its vertical velocity, </a:t>
            </a:r>
            <a:r>
              <a:rPr lang="en-US" i="1" dirty="0" err="1" smtClean="0"/>
              <a:t>v</a:t>
            </a:r>
            <a:r>
              <a:rPr lang="en-US" baseline="-25000" dirty="0" err="1" smtClean="0"/>
              <a:t>y</a:t>
            </a:r>
            <a:r>
              <a:rPr lang="en-US" dirty="0" smtClean="0"/>
              <a:t>.</a:t>
            </a:r>
          </a:p>
          <a:p>
            <a:endParaRPr lang="en-US" dirty="0"/>
          </a:p>
          <a:p>
            <a:r>
              <a:rPr lang="en-US" dirty="0" smtClean="0"/>
              <a:t> Does it behave the same way as the horizontal velocity?</a:t>
            </a:r>
            <a:endParaRPr lang="en-US" dirty="0"/>
          </a:p>
        </p:txBody>
      </p:sp>
    </p:spTree>
    <p:extLst>
      <p:ext uri="{BB962C8B-B14F-4D97-AF65-F5344CB8AC3E}">
        <p14:creationId xmlns:p14="http://schemas.microsoft.com/office/powerpoint/2010/main" val="4012974649"/>
      </p:ext>
    </p:extLst>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artoon projectiles exampes#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620" y="1219200"/>
            <a:ext cx="6629190" cy="36430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62210" y="152400"/>
            <a:ext cx="7467600" cy="923330"/>
          </a:xfrm>
          <a:prstGeom prst="rect">
            <a:avLst/>
          </a:prstGeom>
          <a:noFill/>
        </p:spPr>
        <p:txBody>
          <a:bodyPr wrap="square" rtlCol="0">
            <a:spAutoFit/>
          </a:bodyPr>
          <a:lstStyle/>
          <a:p>
            <a:r>
              <a:rPr lang="en-US" dirty="0" smtClean="0"/>
              <a:t>In fact the </a:t>
            </a:r>
            <a:r>
              <a:rPr lang="en-US" dirty="0" err="1" smtClean="0"/>
              <a:t>v</a:t>
            </a:r>
            <a:r>
              <a:rPr lang="en-US" baseline="-25000" dirty="0" err="1" smtClean="0"/>
              <a:t>x</a:t>
            </a:r>
            <a:r>
              <a:rPr lang="en-US" dirty="0" smtClean="0"/>
              <a:t> remains constant while the </a:t>
            </a:r>
            <a:r>
              <a:rPr lang="en-US" dirty="0" err="1" smtClean="0"/>
              <a:t>v</a:t>
            </a:r>
            <a:r>
              <a:rPr lang="en-US" baseline="-25000" dirty="0" err="1" smtClean="0"/>
              <a:t>y</a:t>
            </a:r>
            <a:r>
              <a:rPr lang="en-US" dirty="0" smtClean="0"/>
              <a:t> increase due to the acceleration of gravity. These two facts will allow us to determine the range of any horizontally shot projectile.</a:t>
            </a:r>
            <a:endParaRPr lang="en-US" dirty="0"/>
          </a:p>
        </p:txBody>
      </p:sp>
      <p:sp>
        <p:nvSpPr>
          <p:cNvPr id="4" name="TextBox 3"/>
          <p:cNvSpPr txBox="1"/>
          <p:nvPr/>
        </p:nvSpPr>
        <p:spPr>
          <a:xfrm>
            <a:off x="1219200" y="5087034"/>
            <a:ext cx="6858000" cy="923330"/>
          </a:xfrm>
          <a:prstGeom prst="rect">
            <a:avLst/>
          </a:prstGeom>
          <a:noFill/>
        </p:spPr>
        <p:txBody>
          <a:bodyPr wrap="square" rtlCol="0">
            <a:spAutoFit/>
          </a:bodyPr>
          <a:lstStyle/>
          <a:p>
            <a:r>
              <a:rPr lang="en-US" dirty="0" smtClean="0"/>
              <a:t>Since the horizontal velocity remains constant (in the absence of air resistance) then the </a:t>
            </a:r>
            <a:r>
              <a:rPr lang="en-US" b="1" dirty="0" smtClean="0">
                <a:solidFill>
                  <a:srgbClr val="FFFF00"/>
                </a:solidFill>
              </a:rPr>
              <a:t>RANGE</a:t>
            </a:r>
            <a:r>
              <a:rPr lang="en-US" dirty="0" smtClean="0"/>
              <a:t> of a projectile, </a:t>
            </a:r>
            <a:r>
              <a:rPr lang="en-US" dirty="0" smtClean="0">
                <a:solidFill>
                  <a:srgbClr val="FFFF00"/>
                </a:solidFill>
              </a:rPr>
              <a:t>d</a:t>
            </a:r>
            <a:r>
              <a:rPr lang="en-US" baseline="-25000" dirty="0" smtClean="0">
                <a:solidFill>
                  <a:srgbClr val="FFFF00"/>
                </a:solidFill>
              </a:rPr>
              <a:t>x</a:t>
            </a:r>
            <a:r>
              <a:rPr lang="en-US" dirty="0" smtClean="0"/>
              <a:t>, can easily be calculated by:</a:t>
            </a:r>
            <a:endParaRPr lang="en-US" dirty="0"/>
          </a:p>
        </p:txBody>
      </p:sp>
      <p:sp>
        <p:nvSpPr>
          <p:cNvPr id="5" name="TextBox 4"/>
          <p:cNvSpPr txBox="1"/>
          <p:nvPr/>
        </p:nvSpPr>
        <p:spPr>
          <a:xfrm>
            <a:off x="3429315" y="5717976"/>
            <a:ext cx="2971800" cy="584775"/>
          </a:xfrm>
          <a:prstGeom prst="rect">
            <a:avLst/>
          </a:prstGeom>
          <a:noFill/>
        </p:spPr>
        <p:txBody>
          <a:bodyPr wrap="square" rtlCol="0">
            <a:spAutoFit/>
          </a:bodyPr>
          <a:lstStyle/>
          <a:p>
            <a:r>
              <a:rPr lang="en-US" sz="3200" b="1" dirty="0" smtClean="0"/>
              <a:t>d</a:t>
            </a:r>
            <a:r>
              <a:rPr lang="en-US" sz="3200" b="1" baseline="-25000" dirty="0" smtClean="0"/>
              <a:t>x</a:t>
            </a:r>
            <a:r>
              <a:rPr lang="en-US" sz="3200" b="1" dirty="0" smtClean="0"/>
              <a:t>  =  </a:t>
            </a:r>
            <a:r>
              <a:rPr lang="en-US" sz="3200" b="1" i="1" dirty="0" err="1" smtClean="0"/>
              <a:t>v</a:t>
            </a:r>
            <a:r>
              <a:rPr lang="en-US" sz="3200" b="1" baseline="-25000" dirty="0" err="1" smtClean="0"/>
              <a:t>x</a:t>
            </a:r>
            <a:r>
              <a:rPr lang="en-US" sz="3200" b="1" dirty="0" smtClean="0"/>
              <a:t>  x   t</a:t>
            </a:r>
            <a:endParaRPr lang="en-US" sz="3200" b="1" dirty="0"/>
          </a:p>
        </p:txBody>
      </p:sp>
    </p:spTree>
    <p:extLst>
      <p:ext uri="{BB962C8B-B14F-4D97-AF65-F5344CB8AC3E}">
        <p14:creationId xmlns:p14="http://schemas.microsoft.com/office/powerpoint/2010/main" val="16261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1171" y="3704064"/>
            <a:ext cx="2971800" cy="584775"/>
          </a:xfrm>
          <a:prstGeom prst="rect">
            <a:avLst/>
          </a:prstGeom>
          <a:noFill/>
        </p:spPr>
        <p:txBody>
          <a:bodyPr wrap="square" rtlCol="0">
            <a:spAutoFit/>
          </a:bodyPr>
          <a:lstStyle/>
          <a:p>
            <a:r>
              <a:rPr lang="en-US" sz="3200" b="1" dirty="0" smtClean="0"/>
              <a:t>d</a:t>
            </a:r>
            <a:r>
              <a:rPr lang="en-US" sz="3200" b="1" baseline="-25000" dirty="0" smtClean="0"/>
              <a:t>x</a:t>
            </a:r>
            <a:r>
              <a:rPr lang="en-US" sz="3200" b="1" dirty="0" smtClean="0"/>
              <a:t>  =  </a:t>
            </a:r>
            <a:r>
              <a:rPr lang="en-US" sz="3200" b="1" i="1" dirty="0" err="1" smtClean="0"/>
              <a:t>v</a:t>
            </a:r>
            <a:r>
              <a:rPr lang="en-US" sz="3200" b="1" baseline="-25000" dirty="0" err="1" smtClean="0"/>
              <a:t>x</a:t>
            </a:r>
            <a:r>
              <a:rPr lang="en-US" sz="3200" b="1" dirty="0" smtClean="0"/>
              <a:t>  x   t</a:t>
            </a:r>
            <a:endParaRPr lang="en-US" sz="3200" b="1" dirty="0"/>
          </a:p>
        </p:txBody>
      </p:sp>
      <p:sp>
        <p:nvSpPr>
          <p:cNvPr id="3" name="TextBox 2"/>
          <p:cNvSpPr txBox="1"/>
          <p:nvPr/>
        </p:nvSpPr>
        <p:spPr>
          <a:xfrm>
            <a:off x="590820" y="288165"/>
            <a:ext cx="7181579" cy="646331"/>
          </a:xfrm>
          <a:prstGeom prst="rect">
            <a:avLst/>
          </a:prstGeom>
          <a:noFill/>
        </p:spPr>
        <p:txBody>
          <a:bodyPr wrap="square" rtlCol="0">
            <a:spAutoFit/>
          </a:bodyPr>
          <a:lstStyle/>
          <a:p>
            <a:r>
              <a:rPr lang="en-US" dirty="0" smtClean="0"/>
              <a:t>If we are given the horizontal velocity and we know the height of the cliff then we can calculate the range of the projectile</a:t>
            </a:r>
            <a:endParaRPr lang="en-US" dirty="0"/>
          </a:p>
        </p:txBody>
      </p:sp>
      <p:grpSp>
        <p:nvGrpSpPr>
          <p:cNvPr id="15" name="Group 14"/>
          <p:cNvGrpSpPr/>
          <p:nvPr/>
        </p:nvGrpSpPr>
        <p:grpSpPr>
          <a:xfrm>
            <a:off x="228600" y="1066800"/>
            <a:ext cx="6254388" cy="2929652"/>
            <a:chOff x="228600" y="1066800"/>
            <a:chExt cx="6254388" cy="2929652"/>
          </a:xfrm>
        </p:grpSpPr>
        <p:grpSp>
          <p:nvGrpSpPr>
            <p:cNvPr id="4" name="Group 3"/>
            <p:cNvGrpSpPr/>
            <p:nvPr/>
          </p:nvGrpSpPr>
          <p:grpSpPr>
            <a:xfrm>
              <a:off x="228600" y="1066800"/>
              <a:ext cx="6254388" cy="2929652"/>
              <a:chOff x="1822812" y="4385548"/>
              <a:chExt cx="6254388" cy="2929652"/>
            </a:xfrm>
          </p:grpSpPr>
          <p:cxnSp>
            <p:nvCxnSpPr>
              <p:cNvPr id="5" name="Straight Connector 4"/>
              <p:cNvCxnSpPr/>
              <p:nvPr/>
            </p:nvCxnSpPr>
            <p:spPr>
              <a:xfrm>
                <a:off x="2477589" y="5157651"/>
                <a:ext cx="1219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Freeform 5"/>
              <p:cNvSpPr/>
              <p:nvPr/>
            </p:nvSpPr>
            <p:spPr>
              <a:xfrm>
                <a:off x="3553097" y="5133703"/>
                <a:ext cx="130629" cy="1489166"/>
              </a:xfrm>
              <a:custGeom>
                <a:avLst/>
                <a:gdLst>
                  <a:gd name="connsiteX0" fmla="*/ 130629 w 130629"/>
                  <a:gd name="connsiteY0" fmla="*/ 0 h 1489166"/>
                  <a:gd name="connsiteX1" fmla="*/ 117566 w 130629"/>
                  <a:gd name="connsiteY1" fmla="*/ 65314 h 1489166"/>
                  <a:gd name="connsiteX2" fmla="*/ 104503 w 130629"/>
                  <a:gd name="connsiteY2" fmla="*/ 222068 h 1489166"/>
                  <a:gd name="connsiteX3" fmla="*/ 78377 w 130629"/>
                  <a:gd name="connsiteY3" fmla="*/ 300446 h 1489166"/>
                  <a:gd name="connsiteX4" fmla="*/ 65314 w 130629"/>
                  <a:gd name="connsiteY4" fmla="*/ 339634 h 1489166"/>
                  <a:gd name="connsiteX5" fmla="*/ 13063 w 130629"/>
                  <a:gd name="connsiteY5" fmla="*/ 418011 h 1489166"/>
                  <a:gd name="connsiteX6" fmla="*/ 0 w 130629"/>
                  <a:gd name="connsiteY6" fmla="*/ 457200 h 1489166"/>
                  <a:gd name="connsiteX7" fmla="*/ 26126 w 130629"/>
                  <a:gd name="connsiteY7" fmla="*/ 587828 h 1489166"/>
                  <a:gd name="connsiteX8" fmla="*/ 52252 w 130629"/>
                  <a:gd name="connsiteY8" fmla="*/ 627017 h 1489166"/>
                  <a:gd name="connsiteX9" fmla="*/ 65314 w 130629"/>
                  <a:gd name="connsiteY9" fmla="*/ 849086 h 1489166"/>
                  <a:gd name="connsiteX10" fmla="*/ 52252 w 130629"/>
                  <a:gd name="connsiteY10" fmla="*/ 914400 h 1489166"/>
                  <a:gd name="connsiteX11" fmla="*/ 26126 w 130629"/>
                  <a:gd name="connsiteY11" fmla="*/ 992777 h 1489166"/>
                  <a:gd name="connsiteX12" fmla="*/ 13063 w 130629"/>
                  <a:gd name="connsiteY12" fmla="*/ 1489166 h 14891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0629" h="1489166">
                    <a:moveTo>
                      <a:pt x="130629" y="0"/>
                    </a:moveTo>
                    <a:cubicBezTo>
                      <a:pt x="126275" y="21771"/>
                      <a:pt x="120160" y="43264"/>
                      <a:pt x="117566" y="65314"/>
                    </a:cubicBezTo>
                    <a:cubicBezTo>
                      <a:pt x="111440" y="117387"/>
                      <a:pt x="113123" y="170349"/>
                      <a:pt x="104503" y="222068"/>
                    </a:cubicBezTo>
                    <a:cubicBezTo>
                      <a:pt x="99976" y="249233"/>
                      <a:pt x="87086" y="274320"/>
                      <a:pt x="78377" y="300446"/>
                    </a:cubicBezTo>
                    <a:cubicBezTo>
                      <a:pt x="74023" y="313509"/>
                      <a:pt x="72952" y="328177"/>
                      <a:pt x="65314" y="339634"/>
                    </a:cubicBezTo>
                    <a:lnTo>
                      <a:pt x="13063" y="418011"/>
                    </a:lnTo>
                    <a:cubicBezTo>
                      <a:pt x="8709" y="431074"/>
                      <a:pt x="0" y="443430"/>
                      <a:pt x="0" y="457200"/>
                    </a:cubicBezTo>
                    <a:cubicBezTo>
                      <a:pt x="0" y="481271"/>
                      <a:pt x="10039" y="555654"/>
                      <a:pt x="26126" y="587828"/>
                    </a:cubicBezTo>
                    <a:cubicBezTo>
                      <a:pt x="33147" y="601870"/>
                      <a:pt x="43543" y="613954"/>
                      <a:pt x="52252" y="627017"/>
                    </a:cubicBezTo>
                    <a:cubicBezTo>
                      <a:pt x="91157" y="743734"/>
                      <a:pt x="85112" y="690695"/>
                      <a:pt x="65314" y="849086"/>
                    </a:cubicBezTo>
                    <a:cubicBezTo>
                      <a:pt x="62560" y="871117"/>
                      <a:pt x="58094" y="892980"/>
                      <a:pt x="52252" y="914400"/>
                    </a:cubicBezTo>
                    <a:cubicBezTo>
                      <a:pt x="45006" y="940969"/>
                      <a:pt x="26126" y="992777"/>
                      <a:pt x="26126" y="992777"/>
                    </a:cubicBezTo>
                    <a:lnTo>
                      <a:pt x="13063" y="1489166"/>
                    </a:lnTo>
                  </a:path>
                </a:pathLst>
              </a:cu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559629" y="4953000"/>
                <a:ext cx="152400" cy="152400"/>
              </a:xfrm>
              <a:prstGeom prst="ellipse">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a:off x="3280954" y="4800600"/>
                <a:ext cx="9144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280954" y="4953000"/>
                <a:ext cx="27214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3280954" y="5029200"/>
                <a:ext cx="136071"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80805" y="4385548"/>
                <a:ext cx="1114697" cy="369332"/>
              </a:xfrm>
              <a:prstGeom prst="rect">
                <a:avLst/>
              </a:prstGeom>
              <a:noFill/>
            </p:spPr>
            <p:txBody>
              <a:bodyPr wrap="square" rtlCol="0">
                <a:spAutoFit/>
              </a:bodyPr>
              <a:lstStyle/>
              <a:p>
                <a:r>
                  <a:rPr lang="en-US" i="1" dirty="0" smtClean="0"/>
                  <a:t>v </a:t>
                </a:r>
                <a:r>
                  <a:rPr lang="en-US" dirty="0" smtClean="0"/>
                  <a:t>= 25 m/s</a:t>
                </a:r>
                <a:endParaRPr lang="en-US" dirty="0"/>
              </a:p>
            </p:txBody>
          </p:sp>
          <p:cxnSp>
            <p:nvCxnSpPr>
              <p:cNvPr id="12" name="Straight Connector 11"/>
              <p:cNvCxnSpPr/>
              <p:nvPr/>
            </p:nvCxnSpPr>
            <p:spPr>
              <a:xfrm>
                <a:off x="3559629" y="6622869"/>
                <a:ext cx="451757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Arc 12"/>
              <p:cNvSpPr/>
              <p:nvPr/>
            </p:nvSpPr>
            <p:spPr>
              <a:xfrm>
                <a:off x="1822812" y="5029200"/>
                <a:ext cx="4758146" cy="2286000"/>
              </a:xfrm>
              <a:prstGeom prst="arc">
                <a:avLst>
                  <a:gd name="adj1" fmla="val 15840504"/>
                  <a:gd name="adj2" fmla="val 20739427"/>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4" name="TextBox 13"/>
            <p:cNvSpPr txBox="1"/>
            <p:nvPr/>
          </p:nvSpPr>
          <p:spPr>
            <a:xfrm>
              <a:off x="941615" y="2346178"/>
              <a:ext cx="1114697" cy="369332"/>
            </a:xfrm>
            <a:prstGeom prst="rect">
              <a:avLst/>
            </a:prstGeom>
            <a:noFill/>
          </p:spPr>
          <p:txBody>
            <a:bodyPr wrap="square" rtlCol="0">
              <a:spAutoFit/>
            </a:bodyPr>
            <a:lstStyle/>
            <a:p>
              <a:r>
                <a:rPr lang="en-US" dirty="0" smtClean="0"/>
                <a:t>45 m</a:t>
              </a:r>
              <a:endParaRPr lang="en-US" dirty="0"/>
            </a:p>
          </p:txBody>
        </p:sp>
      </p:grpSp>
      <p:cxnSp>
        <p:nvCxnSpPr>
          <p:cNvPr id="16" name="Straight Arrow Connector 15"/>
          <p:cNvCxnSpPr/>
          <p:nvPr/>
        </p:nvCxnSpPr>
        <p:spPr>
          <a:xfrm>
            <a:off x="2143942" y="3505200"/>
            <a:ext cx="3266258" cy="0"/>
          </a:xfrm>
          <a:prstGeom prst="straightConnector1">
            <a:avLst/>
          </a:prstGeom>
          <a:ln w="25400">
            <a:solidFill>
              <a:srgbClr val="FFFF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30729" y="4876800"/>
            <a:ext cx="7592785" cy="1477328"/>
          </a:xfrm>
          <a:prstGeom prst="rect">
            <a:avLst/>
          </a:prstGeom>
          <a:noFill/>
        </p:spPr>
        <p:txBody>
          <a:bodyPr wrap="square" rtlCol="0">
            <a:spAutoFit/>
          </a:bodyPr>
          <a:lstStyle/>
          <a:p>
            <a:r>
              <a:rPr lang="en-US" dirty="0" smtClean="0"/>
              <a:t>The problem can easily solve if we can determine the time of flight for the projectile.</a:t>
            </a:r>
          </a:p>
          <a:p>
            <a:r>
              <a:rPr lang="en-US" dirty="0" smtClean="0"/>
              <a:t>Remember the only acceleration on the projectile is the acceleration due to the gravitational force, g = 9.80 m/s</a:t>
            </a:r>
            <a:r>
              <a:rPr lang="en-US" baseline="30000" dirty="0" smtClean="0"/>
              <a:t>2</a:t>
            </a:r>
            <a:r>
              <a:rPr lang="en-US" dirty="0" smtClean="0"/>
              <a:t>. Therefore a dropped ball will “fall” at the same rate as a horizontally projected ball!</a:t>
            </a:r>
            <a:endParaRPr lang="en-US" dirty="0"/>
          </a:p>
        </p:txBody>
      </p:sp>
    </p:spTree>
    <p:extLst>
      <p:ext uri="{BB962C8B-B14F-4D97-AF65-F5344CB8AC3E}">
        <p14:creationId xmlns:p14="http://schemas.microsoft.com/office/powerpoint/2010/main" val="162617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500"/>
                                        <p:tgtEl>
                                          <p:spTgt spid="16"/>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Cartoon projectiles exampes#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1" y="1981200"/>
            <a:ext cx="44196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736904" y="1200834"/>
            <a:ext cx="7391400" cy="646331"/>
          </a:xfrm>
          <a:prstGeom prst="rect">
            <a:avLst/>
          </a:prstGeom>
          <a:noFill/>
        </p:spPr>
        <p:txBody>
          <a:bodyPr wrap="square" rtlCol="0">
            <a:spAutoFit/>
          </a:bodyPr>
          <a:lstStyle/>
          <a:p>
            <a:r>
              <a:rPr lang="en-US" dirty="0" smtClean="0"/>
              <a:t>Note how the “dropped” ball and the projected ball travel the same vertical distance in the diagram shown below:</a:t>
            </a:r>
            <a:endParaRPr lang="en-US" dirty="0"/>
          </a:p>
        </p:txBody>
      </p:sp>
      <p:sp>
        <p:nvSpPr>
          <p:cNvPr id="5" name="TextBox 4"/>
          <p:cNvSpPr txBox="1"/>
          <p:nvPr/>
        </p:nvSpPr>
        <p:spPr>
          <a:xfrm>
            <a:off x="685800" y="304800"/>
            <a:ext cx="7772400" cy="646331"/>
          </a:xfrm>
          <a:prstGeom prst="rect">
            <a:avLst/>
          </a:prstGeom>
          <a:noFill/>
        </p:spPr>
        <p:txBody>
          <a:bodyPr wrap="square" rtlCol="0">
            <a:spAutoFit/>
          </a:bodyPr>
          <a:lstStyle/>
          <a:p>
            <a:r>
              <a:rPr lang="en-US" dirty="0" smtClean="0"/>
              <a:t>Take two cannon balls, drop one from the top of the cliff as another one is shot horizontally off the same cliff.</a:t>
            </a:r>
            <a:endParaRPr lang="en-US" dirty="0"/>
          </a:p>
        </p:txBody>
      </p:sp>
      <p:sp>
        <p:nvSpPr>
          <p:cNvPr id="6" name="TextBox 5"/>
          <p:cNvSpPr txBox="1"/>
          <p:nvPr/>
        </p:nvSpPr>
        <p:spPr>
          <a:xfrm>
            <a:off x="5702967" y="1847165"/>
            <a:ext cx="3048000" cy="2308324"/>
          </a:xfrm>
          <a:prstGeom prst="rect">
            <a:avLst/>
          </a:prstGeom>
          <a:noFill/>
        </p:spPr>
        <p:txBody>
          <a:bodyPr wrap="square" rtlCol="0">
            <a:spAutoFit/>
          </a:bodyPr>
          <a:lstStyle/>
          <a:p>
            <a:r>
              <a:rPr lang="en-US" dirty="0" smtClean="0"/>
              <a:t>The time for both of the balls to fall to the bottom of the cliff is exactly the same!</a:t>
            </a:r>
          </a:p>
          <a:p>
            <a:endParaRPr lang="en-US" dirty="0" smtClean="0"/>
          </a:p>
          <a:p>
            <a:r>
              <a:rPr lang="en-US" dirty="0" smtClean="0"/>
              <a:t>Of course the projected ball will land down range, but they will both hit the ground at the same time!</a:t>
            </a:r>
            <a:endParaRPr lang="en-US" dirty="0"/>
          </a:p>
        </p:txBody>
      </p:sp>
      <p:sp>
        <p:nvSpPr>
          <p:cNvPr id="7" name="TextBox 6"/>
          <p:cNvSpPr txBox="1"/>
          <p:nvPr/>
        </p:nvSpPr>
        <p:spPr>
          <a:xfrm>
            <a:off x="736904" y="5473337"/>
            <a:ext cx="7620000" cy="923330"/>
          </a:xfrm>
          <a:prstGeom prst="rect">
            <a:avLst/>
          </a:prstGeom>
          <a:noFill/>
        </p:spPr>
        <p:txBody>
          <a:bodyPr wrap="square" rtlCol="0">
            <a:spAutoFit/>
          </a:bodyPr>
          <a:lstStyle/>
          <a:p>
            <a:r>
              <a:rPr lang="en-US" dirty="0" smtClean="0"/>
              <a:t>We have dealt with falling objects before and therefore should be able to determine the  time for the fall of the vertical ball (and therefore the projected ball) from a simple kinematic equation.</a:t>
            </a:r>
            <a:endParaRPr lang="en-US" dirty="0"/>
          </a:p>
        </p:txBody>
      </p:sp>
      <p:sp>
        <p:nvSpPr>
          <p:cNvPr id="4" name="TextBox 3"/>
          <p:cNvSpPr txBox="1"/>
          <p:nvPr/>
        </p:nvSpPr>
        <p:spPr>
          <a:xfrm>
            <a:off x="5588667" y="4495800"/>
            <a:ext cx="3276600" cy="646331"/>
          </a:xfrm>
          <a:prstGeom prst="rect">
            <a:avLst/>
          </a:prstGeom>
          <a:noFill/>
        </p:spPr>
        <p:txBody>
          <a:bodyPr wrap="square" rtlCol="0">
            <a:spAutoFit/>
          </a:bodyPr>
          <a:lstStyle/>
          <a:p>
            <a:r>
              <a:rPr lang="en-US" dirty="0" smtClean="0">
                <a:hlinkClick r:id="rId3"/>
              </a:rPr>
              <a:t>Don’t believe me! The check out this </a:t>
            </a:r>
            <a:r>
              <a:rPr lang="en-US" dirty="0" err="1" smtClean="0">
                <a:hlinkClick r:id="rId3"/>
              </a:rPr>
              <a:t>Mythbusters</a:t>
            </a:r>
            <a:r>
              <a:rPr lang="en-US" dirty="0" smtClean="0">
                <a:hlinkClick r:id="rId3"/>
              </a:rPr>
              <a:t> clip!</a:t>
            </a:r>
            <a:endParaRPr lang="en-US" dirty="0"/>
          </a:p>
        </p:txBody>
      </p:sp>
    </p:spTree>
    <p:extLst>
      <p:ext uri="{BB962C8B-B14F-4D97-AF65-F5344CB8AC3E}">
        <p14:creationId xmlns:p14="http://schemas.microsoft.com/office/powerpoint/2010/main" val="55924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4563" y="76200"/>
            <a:ext cx="7467600" cy="646331"/>
          </a:xfrm>
          <a:prstGeom prst="rect">
            <a:avLst/>
          </a:prstGeom>
        </p:spPr>
        <p:txBody>
          <a:bodyPr wrap="square">
            <a:spAutoFit/>
          </a:bodyPr>
          <a:lstStyle/>
          <a:p>
            <a:pPr>
              <a:spcBef>
                <a:spcPct val="50000"/>
              </a:spcBef>
            </a:pPr>
            <a:r>
              <a:rPr lang="en-US" dirty="0" smtClean="0">
                <a:cs typeface="Times New Roman" pitchFamily="18" charset="0"/>
              </a:rPr>
              <a:t>Lets call </a:t>
            </a:r>
            <a:r>
              <a:rPr lang="en-US" dirty="0" err="1" smtClean="0">
                <a:cs typeface="Times New Roman" pitchFamily="18" charset="0"/>
              </a:rPr>
              <a:t>d</a:t>
            </a:r>
            <a:r>
              <a:rPr lang="en-US" baseline="-30000" dirty="0" err="1" smtClean="0">
                <a:cs typeface="Times New Roman" pitchFamily="18" charset="0"/>
              </a:rPr>
              <a:t>y</a:t>
            </a:r>
            <a:r>
              <a:rPr lang="en-US" baseline="-30000" dirty="0" smtClean="0">
                <a:cs typeface="Times New Roman" pitchFamily="18" charset="0"/>
              </a:rPr>
              <a:t> </a:t>
            </a:r>
            <a:r>
              <a:rPr lang="en-US" dirty="0" smtClean="0">
                <a:cs typeface="Times New Roman" pitchFamily="18" charset="0"/>
              </a:rPr>
              <a:t>the vertical distance the projectile falls. We can use the equation   </a:t>
            </a:r>
            <a:r>
              <a:rPr lang="en-US" b="1" dirty="0" err="1" smtClean="0">
                <a:solidFill>
                  <a:srgbClr val="00FF00"/>
                </a:solidFill>
                <a:cs typeface="Times New Roman" pitchFamily="18" charset="0"/>
              </a:rPr>
              <a:t>d</a:t>
            </a:r>
            <a:r>
              <a:rPr lang="en-US" b="1" baseline="-30000" dirty="0" err="1" smtClean="0">
                <a:solidFill>
                  <a:srgbClr val="00FF00"/>
                </a:solidFill>
                <a:cs typeface="Times New Roman" pitchFamily="18" charset="0"/>
              </a:rPr>
              <a:t>y</a:t>
            </a:r>
            <a:r>
              <a:rPr lang="en-US" b="1" dirty="0" smtClean="0">
                <a:solidFill>
                  <a:srgbClr val="00FF00"/>
                </a:solidFill>
                <a:cs typeface="Times New Roman" pitchFamily="18" charset="0"/>
              </a:rPr>
              <a:t>  = ½ at</a:t>
            </a:r>
            <a:r>
              <a:rPr lang="en-US" b="1" baseline="30000" dirty="0" smtClean="0">
                <a:solidFill>
                  <a:srgbClr val="00FF00"/>
                </a:solidFill>
                <a:cs typeface="Times New Roman" pitchFamily="18" charset="0"/>
              </a:rPr>
              <a:t>2</a:t>
            </a:r>
            <a:r>
              <a:rPr lang="en-US" baseline="30000" dirty="0" smtClean="0">
                <a:cs typeface="Times New Roman" pitchFamily="18" charset="0"/>
              </a:rPr>
              <a:t>  </a:t>
            </a:r>
            <a:r>
              <a:rPr lang="en-US" dirty="0" smtClean="0">
                <a:cs typeface="Times New Roman" pitchFamily="18" charset="0"/>
              </a:rPr>
              <a:t>, </a:t>
            </a:r>
            <a:r>
              <a:rPr lang="en-US" baseline="30000" dirty="0" smtClean="0">
                <a:cs typeface="Times New Roman" pitchFamily="18" charset="0"/>
              </a:rPr>
              <a:t> </a:t>
            </a:r>
            <a:r>
              <a:rPr lang="en-US" dirty="0" smtClean="0">
                <a:cs typeface="Times New Roman" pitchFamily="18" charset="0"/>
              </a:rPr>
              <a:t>rearranged</a:t>
            </a:r>
            <a:r>
              <a:rPr lang="en-US" baseline="30000" dirty="0" smtClean="0">
                <a:cs typeface="Times New Roman" pitchFamily="18" charset="0"/>
              </a:rPr>
              <a:t> </a:t>
            </a:r>
            <a:r>
              <a:rPr lang="en-US" dirty="0" smtClean="0">
                <a:cs typeface="Times New Roman" pitchFamily="18" charset="0"/>
              </a:rPr>
              <a:t>to solve for the time to fall</a:t>
            </a:r>
            <a:r>
              <a:rPr lang="en-CA" dirty="0"/>
              <a:t>:</a:t>
            </a:r>
          </a:p>
        </p:txBody>
      </p:sp>
      <p:grpSp>
        <p:nvGrpSpPr>
          <p:cNvPr id="19" name="Group 18"/>
          <p:cNvGrpSpPr/>
          <p:nvPr/>
        </p:nvGrpSpPr>
        <p:grpSpPr>
          <a:xfrm>
            <a:off x="2057400" y="1189038"/>
            <a:ext cx="2890157" cy="1295400"/>
            <a:chOff x="2057400" y="1189038"/>
            <a:chExt cx="2890157" cy="1295400"/>
          </a:xfrm>
        </p:grpSpPr>
        <p:sp>
          <p:nvSpPr>
            <p:cNvPr id="3" name="Text Box 10"/>
            <p:cNvSpPr txBox="1">
              <a:spLocks noChangeArrowheads="1"/>
            </p:cNvSpPr>
            <p:nvPr/>
          </p:nvSpPr>
          <p:spPr bwMode="auto">
            <a:xfrm>
              <a:off x="3371306" y="1905000"/>
              <a:ext cx="762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200"/>
                <a:t>a</a:t>
              </a:r>
              <a:endParaRPr lang="en-CA" sz="3200"/>
            </a:p>
          </p:txBody>
        </p:sp>
        <p:sp>
          <p:nvSpPr>
            <p:cNvPr id="4" name="Text Box 19"/>
            <p:cNvSpPr txBox="1">
              <a:spLocks noChangeArrowheads="1"/>
            </p:cNvSpPr>
            <p:nvPr/>
          </p:nvSpPr>
          <p:spPr bwMode="auto">
            <a:xfrm>
              <a:off x="2057400" y="1547019"/>
              <a:ext cx="1371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200"/>
                <a:t>t  =</a:t>
              </a:r>
              <a:r>
                <a:rPr lang="en-US"/>
                <a:t>  </a:t>
              </a:r>
              <a:endParaRPr lang="en-CA"/>
            </a:p>
          </p:txBody>
        </p:sp>
        <p:sp>
          <p:nvSpPr>
            <p:cNvPr id="5" name="Text Box 20"/>
            <p:cNvSpPr txBox="1">
              <a:spLocks noChangeArrowheads="1"/>
            </p:cNvSpPr>
            <p:nvPr/>
          </p:nvSpPr>
          <p:spPr bwMode="auto">
            <a:xfrm>
              <a:off x="3118757" y="1262902"/>
              <a:ext cx="1828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200" dirty="0"/>
                <a:t>2 x </a:t>
              </a:r>
              <a:r>
                <a:rPr lang="en-US" sz="3200" dirty="0" err="1"/>
                <a:t>d</a:t>
              </a:r>
              <a:r>
                <a:rPr lang="en-US" sz="3200" baseline="-25000" dirty="0" err="1"/>
                <a:t>y</a:t>
              </a:r>
              <a:endParaRPr lang="en-CA" sz="3200" baseline="-25000" dirty="0"/>
            </a:p>
          </p:txBody>
        </p:sp>
        <p:sp>
          <p:nvSpPr>
            <p:cNvPr id="6" name="Line 21"/>
            <p:cNvSpPr>
              <a:spLocks noChangeShapeType="1"/>
            </p:cNvSpPr>
            <p:nvPr/>
          </p:nvSpPr>
          <p:spPr bwMode="auto">
            <a:xfrm>
              <a:off x="3048000" y="1865041"/>
              <a:ext cx="129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7" name="Group 28"/>
            <p:cNvGrpSpPr>
              <a:grpSpLocks/>
            </p:cNvGrpSpPr>
            <p:nvPr/>
          </p:nvGrpSpPr>
          <p:grpSpPr bwMode="auto">
            <a:xfrm>
              <a:off x="2590800" y="1189038"/>
              <a:ext cx="2209800" cy="1295400"/>
              <a:chOff x="1488" y="2160"/>
              <a:chExt cx="1392" cy="816"/>
            </a:xfrm>
          </p:grpSpPr>
          <p:sp>
            <p:nvSpPr>
              <p:cNvPr id="8" name="AutoShape 22"/>
              <p:cNvSpPr>
                <a:spLocks/>
              </p:cNvSpPr>
              <p:nvPr/>
            </p:nvSpPr>
            <p:spPr bwMode="auto">
              <a:xfrm>
                <a:off x="1488" y="2160"/>
                <a:ext cx="192" cy="816"/>
              </a:xfrm>
              <a:prstGeom prst="rightBracket">
                <a:avLst>
                  <a:gd name="adj" fmla="val 3541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9" name="Line 23"/>
              <p:cNvSpPr>
                <a:spLocks noChangeShapeType="1"/>
              </p:cNvSpPr>
              <p:nvPr/>
            </p:nvSpPr>
            <p:spPr bwMode="auto">
              <a:xfrm>
                <a:off x="1488" y="2160"/>
                <a:ext cx="13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grpSp>
        <p:nvGrpSpPr>
          <p:cNvPr id="18" name="Group 17"/>
          <p:cNvGrpSpPr/>
          <p:nvPr/>
        </p:nvGrpSpPr>
        <p:grpSpPr>
          <a:xfrm>
            <a:off x="1790700" y="3657600"/>
            <a:ext cx="2971800" cy="1300737"/>
            <a:chOff x="1790700" y="3657600"/>
            <a:chExt cx="2971800" cy="1300737"/>
          </a:xfrm>
        </p:grpSpPr>
        <p:sp>
          <p:nvSpPr>
            <p:cNvPr id="10" name="Text Box 10"/>
            <p:cNvSpPr txBox="1">
              <a:spLocks noChangeArrowheads="1"/>
            </p:cNvSpPr>
            <p:nvPr/>
          </p:nvSpPr>
          <p:spPr bwMode="auto">
            <a:xfrm>
              <a:off x="3200400" y="4373562"/>
              <a:ext cx="10287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200" dirty="0" smtClean="0"/>
                <a:t>9.80</a:t>
              </a:r>
              <a:endParaRPr lang="en-CA" sz="3200" dirty="0"/>
            </a:p>
          </p:txBody>
        </p:sp>
        <p:sp>
          <p:nvSpPr>
            <p:cNvPr id="11" name="Text Box 19"/>
            <p:cNvSpPr txBox="1">
              <a:spLocks noChangeArrowheads="1"/>
            </p:cNvSpPr>
            <p:nvPr/>
          </p:nvSpPr>
          <p:spPr bwMode="auto">
            <a:xfrm>
              <a:off x="1790700" y="4191000"/>
              <a:ext cx="1371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200" dirty="0"/>
                <a:t>t  =</a:t>
              </a:r>
              <a:r>
                <a:rPr lang="en-US" dirty="0"/>
                <a:t>  </a:t>
              </a:r>
              <a:endParaRPr lang="en-CA" dirty="0"/>
            </a:p>
          </p:txBody>
        </p:sp>
        <p:sp>
          <p:nvSpPr>
            <p:cNvPr id="12" name="Text Box 20"/>
            <p:cNvSpPr txBox="1">
              <a:spLocks noChangeArrowheads="1"/>
            </p:cNvSpPr>
            <p:nvPr/>
          </p:nvSpPr>
          <p:spPr bwMode="auto">
            <a:xfrm>
              <a:off x="2933700" y="3736748"/>
              <a:ext cx="18288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200" dirty="0"/>
                <a:t>2 x </a:t>
              </a:r>
              <a:r>
                <a:rPr lang="en-US" sz="3200" dirty="0" smtClean="0"/>
                <a:t>34</a:t>
              </a:r>
              <a:endParaRPr lang="en-CA" sz="3200" baseline="-25000" dirty="0"/>
            </a:p>
          </p:txBody>
        </p:sp>
        <p:sp>
          <p:nvSpPr>
            <p:cNvPr id="13" name="Line 21"/>
            <p:cNvSpPr>
              <a:spLocks noChangeShapeType="1"/>
            </p:cNvSpPr>
            <p:nvPr/>
          </p:nvSpPr>
          <p:spPr bwMode="auto">
            <a:xfrm>
              <a:off x="2933700" y="4316345"/>
              <a:ext cx="129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nvGrpSpPr>
            <p:cNvPr id="14" name="Group 28"/>
            <p:cNvGrpSpPr>
              <a:grpSpLocks/>
            </p:cNvGrpSpPr>
            <p:nvPr/>
          </p:nvGrpSpPr>
          <p:grpSpPr bwMode="auto">
            <a:xfrm>
              <a:off x="2400300" y="3657600"/>
              <a:ext cx="2209800" cy="1295400"/>
              <a:chOff x="1488" y="2160"/>
              <a:chExt cx="1392" cy="816"/>
            </a:xfrm>
          </p:grpSpPr>
          <p:sp>
            <p:nvSpPr>
              <p:cNvPr id="15" name="AutoShape 22"/>
              <p:cNvSpPr>
                <a:spLocks/>
              </p:cNvSpPr>
              <p:nvPr/>
            </p:nvSpPr>
            <p:spPr bwMode="auto">
              <a:xfrm>
                <a:off x="1488" y="2160"/>
                <a:ext cx="192" cy="816"/>
              </a:xfrm>
              <a:prstGeom prst="rightBracket">
                <a:avLst>
                  <a:gd name="adj" fmla="val 3541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6" name="Line 23"/>
              <p:cNvSpPr>
                <a:spLocks noChangeShapeType="1"/>
              </p:cNvSpPr>
              <p:nvPr/>
            </p:nvSpPr>
            <p:spPr bwMode="auto">
              <a:xfrm>
                <a:off x="1488" y="2160"/>
                <a:ext cx="13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7" name="TextBox 16"/>
          <p:cNvSpPr txBox="1"/>
          <p:nvPr/>
        </p:nvSpPr>
        <p:spPr>
          <a:xfrm>
            <a:off x="762000" y="2743200"/>
            <a:ext cx="6324600" cy="381000"/>
          </a:xfrm>
          <a:prstGeom prst="rect">
            <a:avLst/>
          </a:prstGeom>
          <a:noFill/>
        </p:spPr>
        <p:txBody>
          <a:bodyPr wrap="square" rtlCol="0">
            <a:spAutoFit/>
          </a:bodyPr>
          <a:lstStyle/>
          <a:p>
            <a:r>
              <a:rPr lang="en-US" dirty="0" smtClean="0"/>
              <a:t>Using the example given a couple of slides ago:</a:t>
            </a:r>
            <a:endParaRPr lang="en-US" dirty="0"/>
          </a:p>
        </p:txBody>
      </p:sp>
      <p:sp>
        <p:nvSpPr>
          <p:cNvPr id="20" name="Text Box 19"/>
          <p:cNvSpPr txBox="1">
            <a:spLocks noChangeArrowheads="1"/>
          </p:cNvSpPr>
          <p:nvPr/>
        </p:nvSpPr>
        <p:spPr bwMode="auto">
          <a:xfrm>
            <a:off x="1828800" y="5410200"/>
            <a:ext cx="20193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3200" dirty="0"/>
              <a:t>t  </a:t>
            </a:r>
            <a:r>
              <a:rPr lang="en-US" sz="3200" dirty="0" smtClean="0"/>
              <a:t>=  2.63 s</a:t>
            </a:r>
            <a:r>
              <a:rPr lang="en-US" dirty="0" smtClean="0"/>
              <a:t>  </a:t>
            </a:r>
            <a:endParaRPr lang="en-CA" dirty="0"/>
          </a:p>
        </p:txBody>
      </p:sp>
    </p:spTree>
    <p:extLst>
      <p:ext uri="{BB962C8B-B14F-4D97-AF65-F5344CB8AC3E}">
        <p14:creationId xmlns:p14="http://schemas.microsoft.com/office/powerpoint/2010/main" val="391495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fade">
                                      <p:cBhvr>
                                        <p:cTn id="20" dur="500"/>
                                        <p:tgtEl>
                                          <p:spTgt spid="1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2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89</TotalTime>
  <Words>850</Words>
  <Application>Microsoft Office PowerPoint</Application>
  <PresentationFormat>On-screen Show (4:3)</PresentationFormat>
  <Paragraphs>80</Paragraphs>
  <Slides>11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Metro</vt:lpstr>
      <vt:lpstr>Picture</vt:lpstr>
      <vt:lpstr>Projectile Motion</vt:lpstr>
      <vt:lpstr>PowerPoint Presentation</vt:lpstr>
      <vt:lpstr>Path of a Projectile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Projectile Motion</dc:title>
  <dc:creator>Luigi Zucchetto</dc:creator>
  <cp:lastModifiedBy>Luigi Zucchetto</cp:lastModifiedBy>
  <cp:revision>15</cp:revision>
  <dcterms:created xsi:type="dcterms:W3CDTF">2012-06-27T21:15:03Z</dcterms:created>
  <dcterms:modified xsi:type="dcterms:W3CDTF">2012-06-27T22:58:23Z</dcterms:modified>
</cp:coreProperties>
</file>