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4" r:id="rId9"/>
    <p:sldId id="283" r:id="rId10"/>
    <p:sldId id="263" r:id="rId11"/>
    <p:sldId id="265" r:id="rId12"/>
    <p:sldId id="266" r:id="rId13"/>
    <p:sldId id="270" r:id="rId14"/>
    <p:sldId id="271" r:id="rId15"/>
    <p:sldId id="277" r:id="rId16"/>
    <p:sldId id="278" r:id="rId17"/>
    <p:sldId id="268" r:id="rId18"/>
    <p:sldId id="279" r:id="rId19"/>
    <p:sldId id="269" r:id="rId20"/>
    <p:sldId id="282" r:id="rId21"/>
    <p:sldId id="280" r:id="rId22"/>
    <p:sldId id="281" r:id="rId23"/>
    <p:sldId id="284" r:id="rId2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74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671929-7789-4DFD-BF33-770A3CBA28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372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BE9365-24EA-482F-B5AF-2B55CDE1D9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98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01F0960-508D-4477-8B07-97DA3FAE0905}" type="slidenum">
              <a:rPr lang="en-CA" sz="1200" smtClean="0"/>
              <a:pPr eaLnBrk="1" hangingPunct="1"/>
              <a:t>1</a:t>
            </a:fld>
            <a:endParaRPr lang="en-CA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2649795-45B0-43B5-A8D3-DD1CD8DECE9F}" type="slidenum">
              <a:rPr lang="en-CA" sz="1200" smtClean="0"/>
              <a:pPr eaLnBrk="1" hangingPunct="1"/>
              <a:t>11</a:t>
            </a:fld>
            <a:endParaRPr lang="en-CA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D7E896B-71C7-40EC-96E2-5E9F77B78F77}" type="slidenum">
              <a:rPr lang="en-CA" sz="1200" smtClean="0"/>
              <a:pPr eaLnBrk="1" hangingPunct="1"/>
              <a:t>12</a:t>
            </a:fld>
            <a:endParaRPr lang="en-CA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C1819C0-77B9-4B45-B44B-2F31CA4E6088}" type="slidenum">
              <a:rPr lang="en-CA" sz="1200" smtClean="0"/>
              <a:pPr eaLnBrk="1" hangingPunct="1"/>
              <a:t>13</a:t>
            </a:fld>
            <a:endParaRPr lang="en-CA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29EC661-EA83-4C77-823B-38C4546FC54D}" type="slidenum">
              <a:rPr lang="en-CA" sz="1200" smtClean="0"/>
              <a:pPr eaLnBrk="1" hangingPunct="1"/>
              <a:t>14</a:t>
            </a:fld>
            <a:endParaRPr lang="en-CA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DEBEAC3-333A-4464-90D9-00AC82DCF670}" type="slidenum">
              <a:rPr lang="en-CA" sz="1200" smtClean="0"/>
              <a:pPr eaLnBrk="1" hangingPunct="1"/>
              <a:t>17</a:t>
            </a:fld>
            <a:endParaRPr lang="en-CA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09AF0BC-D607-4AB9-A120-7B99A90B8494}" type="slidenum">
              <a:rPr lang="en-CA" sz="1200" smtClean="0"/>
              <a:pPr eaLnBrk="1" hangingPunct="1"/>
              <a:t>19</a:t>
            </a:fld>
            <a:endParaRPr lang="en-CA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39388B-CAD6-438C-97C0-CD3B387E44F1}" type="slidenum">
              <a:rPr lang="en-CA" sz="1200" smtClean="0"/>
              <a:pPr eaLnBrk="1" hangingPunct="1"/>
              <a:t>21</a:t>
            </a:fld>
            <a:endParaRPr lang="en-CA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1820515-8EB7-4454-81A2-E69711E0EA14}" type="slidenum">
              <a:rPr lang="en-CA" sz="1200" smtClean="0"/>
              <a:pPr eaLnBrk="1" hangingPunct="1"/>
              <a:t>22</a:t>
            </a:fld>
            <a:endParaRPr lang="en-CA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FC37C78-886A-4845-AACE-84D12C72B373}" type="slidenum">
              <a:rPr lang="en-CA" sz="1200" smtClean="0"/>
              <a:pPr eaLnBrk="1" hangingPunct="1"/>
              <a:t>2</a:t>
            </a:fld>
            <a:endParaRPr lang="en-CA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7D7D16F-2406-4F24-BAD9-03906728650E}" type="slidenum">
              <a:rPr lang="en-CA" sz="1200" smtClean="0"/>
              <a:pPr eaLnBrk="1" hangingPunct="1"/>
              <a:t>3</a:t>
            </a:fld>
            <a:endParaRPr lang="en-CA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05597C7-02C8-4E70-AE4A-B15C8A3FA50E}" type="slidenum">
              <a:rPr lang="en-CA" sz="1200" smtClean="0"/>
              <a:pPr eaLnBrk="1" hangingPunct="1"/>
              <a:t>4</a:t>
            </a:fld>
            <a:endParaRPr lang="en-CA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A96F6E8-8B47-4592-B03B-08391FAC3F6F}" type="slidenum">
              <a:rPr lang="en-CA" sz="1200" smtClean="0"/>
              <a:pPr eaLnBrk="1" hangingPunct="1"/>
              <a:t>5</a:t>
            </a:fld>
            <a:endParaRPr lang="en-CA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23A48A2-B58B-48F1-A514-39174BC7DB08}" type="slidenum">
              <a:rPr lang="en-CA" sz="1200" smtClean="0"/>
              <a:pPr eaLnBrk="1" hangingPunct="1"/>
              <a:t>6</a:t>
            </a:fld>
            <a:endParaRPr lang="en-CA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096EC02-4915-493B-A7A8-B46B2D7F1EFE}" type="slidenum">
              <a:rPr lang="en-CA" sz="1200" smtClean="0"/>
              <a:pPr eaLnBrk="1" hangingPunct="1"/>
              <a:t>7</a:t>
            </a:fld>
            <a:endParaRPr lang="en-CA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0504751-E755-4480-A4A0-97D2DF0BB397}" type="slidenum">
              <a:rPr lang="en-CA" sz="1200" smtClean="0"/>
              <a:pPr eaLnBrk="1" hangingPunct="1"/>
              <a:t>8</a:t>
            </a:fld>
            <a:endParaRPr lang="en-CA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0993CD7-A60E-4457-AD08-00E12269F01A}" type="slidenum">
              <a:rPr lang="en-CA" sz="1200" smtClean="0"/>
              <a:pPr eaLnBrk="1" hangingPunct="1"/>
              <a:t>10</a:t>
            </a:fld>
            <a:endParaRPr lang="en-CA" sz="1200" smtClean="0"/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46AD0-CD7C-4385-B1FF-267A9ABAD38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45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D49B-FFB8-4013-908D-19CD515293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90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625FF-C887-458F-818E-A36C944A5C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3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DB2C-1F4B-4B9C-8621-AD1076C2CD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23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FA22-BF4D-42E5-8584-2C39B4CD7D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38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7FE07-3FA1-4E8F-AB36-50C5AAF35A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72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171FE-ACFF-44B1-BA30-0B9797ACD3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2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0AE83-5961-4C7A-B50F-C1BB2041AE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382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A3C63-32E7-460E-9E29-F12C3479BD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6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DA688-403F-4FCA-B173-A9E3FEF00B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3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88101-849B-4F47-B853-E9A9611488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09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7AFE15-A091-451F-B0E6-DD298518B9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physics/2000/waves_particles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d.mind.net/~zona/mstm/physics/waves/interference/intrfrnc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d.mind.net/~zona/mstm/physics/waves/wav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Tacoma%20Narrows%20Bridge%20Collapse%20'Gallopin'%20Gertie'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truck_in_tsunami.av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The_World's_First_Surfing_Mice___The_Radical_Rodents.avi" TargetMode="External"/><Relationship Id="rId4" Type="http://schemas.openxmlformats.org/officeDocument/2006/relationships/hyperlink" Target="Surftrip.com_&#226;&#8364;&#162;_Surfing_Pipeline_Hawaii_Feb._15,_2007.avi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ttering.edu/~drussell/Demos/doppler/doppler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carhorn.wav" TargetMode="Externa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lstad.com/ripple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ch1.mpg" TargetMode="External"/><Relationship Id="rId4" Type="http://schemas.openxmlformats.org/officeDocument/2006/relationships/hyperlink" Target="http://www.falstad.com/ripple/index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ttering.edu/~drussell/Demos/waves/wavemoti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d.mind.net/~zona/mstm/physics/waves/partsOfAWave/waveParts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lstad.com/rippl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Science\Application Data\Microsoft\Media Catalog\Waves #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Waves</a:t>
            </a:r>
            <a:endParaRPr lang="en-CA" dirty="0" smtClean="0">
              <a:solidFill>
                <a:srgbClr val="FFFF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9600" y="4267200"/>
            <a:ext cx="8153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Monotype Corsiva" pitchFamily="66" charset="0"/>
              </a:rPr>
              <a:t>“</a:t>
            </a:r>
            <a:r>
              <a:rPr lang="en-US" sz="2800">
                <a:solidFill>
                  <a:srgbClr val="FFFF00"/>
                </a:solidFill>
                <a:latin typeface="Monotype Corsiva" pitchFamily="66" charset="0"/>
              </a:rPr>
              <a:t>The impetus is much quicker than the water, for it often happens that the wave flees the place of its creation, while the water does not …”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Leonardo de Vinci</a:t>
            </a:r>
            <a:endParaRPr lang="en-CA" sz="280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Universal Wave Equation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There is a relationship between the speed, wavelength, and frequency of a wave.</a:t>
            </a:r>
            <a:endParaRPr lang="en-CA">
              <a:solidFill>
                <a:srgbClr val="FFFF00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438400" y="2895600"/>
            <a:ext cx="2819400" cy="666750"/>
            <a:chOff x="1536" y="1824"/>
            <a:chExt cx="1776" cy="420"/>
          </a:xfrm>
        </p:grpSpPr>
        <p:sp>
          <p:nvSpPr>
            <p:cNvPr id="11276" name="Text Box 4"/>
            <p:cNvSpPr txBox="1">
              <a:spLocks noChangeArrowheads="1"/>
            </p:cNvSpPr>
            <p:nvPr/>
          </p:nvSpPr>
          <p:spPr bwMode="auto">
            <a:xfrm>
              <a:off x="1536" y="1840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</a:rPr>
                <a:t>v  =</a:t>
              </a:r>
              <a:endParaRPr lang="en-CA" sz="3600">
                <a:solidFill>
                  <a:schemeClr val="bg1"/>
                </a:solidFill>
              </a:endParaRPr>
            </a:p>
          </p:txBody>
        </p:sp>
        <p:sp>
          <p:nvSpPr>
            <p:cNvPr id="11277" name="Text Box 5"/>
            <p:cNvSpPr txBox="1">
              <a:spLocks noChangeArrowheads="1"/>
            </p:cNvSpPr>
            <p:nvPr/>
          </p:nvSpPr>
          <p:spPr bwMode="auto">
            <a:xfrm>
              <a:off x="2256" y="1824"/>
              <a:ext cx="10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chemeClr val="bg1"/>
                  </a:solidFill>
                  <a:cs typeface="Times New Roman" charset="0"/>
                </a:rPr>
                <a:t>λ x </a:t>
              </a:r>
              <a:r>
                <a:rPr lang="en-CA" sz="3600">
                  <a:solidFill>
                    <a:schemeClr val="bg1"/>
                  </a:solidFill>
                  <a:cs typeface="Times New Roman" charset="0"/>
                </a:rPr>
                <a:t>ƒ</a:t>
              </a:r>
              <a:r>
                <a:rPr lang="en-US">
                  <a:solidFill>
                    <a:schemeClr val="bg1"/>
                  </a:solidFill>
                  <a:cs typeface="Times New Roman" charset="0"/>
                </a:rPr>
                <a:t>  </a:t>
              </a:r>
              <a:endParaRPr lang="en-CA">
                <a:solidFill>
                  <a:schemeClr val="bg1"/>
                </a:solidFill>
              </a:endParaRPr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" y="3810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Where: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95400" y="4343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v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= speed of the wave in m/s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95400" y="5029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cs typeface="Times New Roman" charset="0"/>
              </a:rPr>
              <a:t>λ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= wavelength of the wave in m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95400" y="57150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cs typeface="Times New Roman" charset="0"/>
              </a:rPr>
              <a:t>ƒ</a:t>
            </a:r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= frequency of the wave in Hz</a:t>
            </a:r>
            <a:endParaRPr lang="en-CA">
              <a:solidFill>
                <a:srgbClr val="FFFF00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62400" y="3505200"/>
            <a:ext cx="3657600" cy="762000"/>
            <a:chOff x="2208" y="2160"/>
            <a:chExt cx="2304" cy="480"/>
          </a:xfrm>
        </p:grpSpPr>
        <p:sp>
          <p:nvSpPr>
            <p:cNvPr id="11274" name="Text Box 12"/>
            <p:cNvSpPr txBox="1">
              <a:spLocks noChangeArrowheads="1"/>
            </p:cNvSpPr>
            <p:nvPr/>
          </p:nvSpPr>
          <p:spPr bwMode="auto">
            <a:xfrm>
              <a:off x="2736" y="2352"/>
              <a:ext cx="17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lambda</a:t>
              </a:r>
              <a:endParaRPr lang="en-CA">
                <a:solidFill>
                  <a:schemeClr val="hlink"/>
                </a:solidFill>
              </a:endParaRPr>
            </a:p>
          </p:txBody>
        </p:sp>
        <p:sp>
          <p:nvSpPr>
            <p:cNvPr id="11275" name="Line 13"/>
            <p:cNvSpPr>
              <a:spLocks noChangeShapeType="1"/>
            </p:cNvSpPr>
            <p:nvPr/>
          </p:nvSpPr>
          <p:spPr bwMode="auto">
            <a:xfrm flipH="1" flipV="1">
              <a:off x="2208" y="2160"/>
              <a:ext cx="480" cy="2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3" grpId="0" autoUpdateAnimBg="0"/>
      <p:bldP spid="9224" grpId="0" autoUpdateAnimBg="0"/>
      <p:bldP spid="9225" grpId="0" autoUpdateAnimBg="0"/>
      <p:bldP spid="92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Universal Wave Equation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Example 2: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 sound wave produced at a frequency of 670 Hz travels a distance of 1220 m in 3.2 s. 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a. What is the speed of the sound wave?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31242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Solution: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438400" y="3276600"/>
            <a:ext cx="1524000" cy="1066800"/>
            <a:chOff x="1536" y="2064"/>
            <a:chExt cx="960" cy="672"/>
          </a:xfrm>
        </p:grpSpPr>
        <p:sp>
          <p:nvSpPr>
            <p:cNvPr id="12315" name="Text Box 7"/>
            <p:cNvSpPr txBox="1">
              <a:spLocks noChangeArrowheads="1"/>
            </p:cNvSpPr>
            <p:nvPr/>
          </p:nvSpPr>
          <p:spPr bwMode="auto">
            <a:xfrm>
              <a:off x="1536" y="2256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v = </a:t>
              </a: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12316" name="Line 8"/>
            <p:cNvSpPr>
              <a:spLocks noChangeShapeType="1"/>
            </p:cNvSpPr>
            <p:nvPr/>
          </p:nvSpPr>
          <p:spPr bwMode="auto">
            <a:xfrm>
              <a:off x="2016" y="2400"/>
              <a:ext cx="4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Text Box 9"/>
            <p:cNvSpPr txBox="1">
              <a:spLocks noChangeArrowheads="1"/>
            </p:cNvSpPr>
            <p:nvPr/>
          </p:nvSpPr>
          <p:spPr bwMode="auto">
            <a:xfrm>
              <a:off x="2112" y="20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d</a:t>
              </a: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12318" name="Text Box 10"/>
            <p:cNvSpPr txBox="1">
              <a:spLocks noChangeArrowheads="1"/>
            </p:cNvSpPr>
            <p:nvPr/>
          </p:nvSpPr>
          <p:spPr bwMode="auto">
            <a:xfrm>
              <a:off x="2112" y="244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t</a:t>
              </a:r>
              <a:endParaRPr lang="en-CA">
                <a:solidFill>
                  <a:schemeClr val="bg1"/>
                </a:solidFill>
              </a:endParaRP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815013" y="3556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=  381 m/s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154488" y="3276600"/>
            <a:ext cx="1408112" cy="1066800"/>
            <a:chOff x="2617" y="2064"/>
            <a:chExt cx="887" cy="672"/>
          </a:xfrm>
        </p:grpSpPr>
        <p:sp>
          <p:nvSpPr>
            <p:cNvPr id="12311" name="Line 11"/>
            <p:cNvSpPr>
              <a:spLocks noChangeShapeType="1"/>
            </p:cNvSpPr>
            <p:nvPr/>
          </p:nvSpPr>
          <p:spPr bwMode="auto">
            <a:xfrm>
              <a:off x="2928" y="2400"/>
              <a:ext cx="4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Text Box 12"/>
            <p:cNvSpPr txBox="1">
              <a:spLocks noChangeArrowheads="1"/>
            </p:cNvSpPr>
            <p:nvPr/>
          </p:nvSpPr>
          <p:spPr bwMode="auto">
            <a:xfrm>
              <a:off x="2976" y="206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1220</a:t>
              </a: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12313" name="Text Box 13"/>
            <p:cNvSpPr txBox="1">
              <a:spLocks noChangeArrowheads="1"/>
            </p:cNvSpPr>
            <p:nvPr/>
          </p:nvSpPr>
          <p:spPr bwMode="auto">
            <a:xfrm>
              <a:off x="3024" y="24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3.2</a:t>
              </a: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12314" name="Text Box 15"/>
            <p:cNvSpPr txBox="1">
              <a:spLocks noChangeArrowheads="1"/>
            </p:cNvSpPr>
            <p:nvPr/>
          </p:nvSpPr>
          <p:spPr bwMode="auto">
            <a:xfrm>
              <a:off x="2617" y="2271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=</a:t>
              </a:r>
              <a:endParaRPr lang="en-CA">
                <a:solidFill>
                  <a:schemeClr val="bg1"/>
                </a:solidFill>
              </a:endParaRPr>
            </a:p>
          </p:txBody>
        </p:sp>
      </p:grp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09600" y="44958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b. What is the wavelength of the wave?</a:t>
            </a:r>
            <a:endParaRPr lang="en-CA">
              <a:solidFill>
                <a:srgbClr val="FFFF00"/>
              </a:solidFill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981200" y="4953000"/>
            <a:ext cx="1600200" cy="1447800"/>
            <a:chOff x="1488" y="3120"/>
            <a:chExt cx="1008" cy="912"/>
          </a:xfrm>
        </p:grpSpPr>
        <p:sp>
          <p:nvSpPr>
            <p:cNvPr id="12306" name="Text Box 20"/>
            <p:cNvSpPr txBox="1">
              <a:spLocks noChangeArrowheads="1"/>
            </p:cNvSpPr>
            <p:nvPr/>
          </p:nvSpPr>
          <p:spPr bwMode="auto">
            <a:xfrm>
              <a:off x="1488" y="331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cs typeface="Times New Roman" charset="0"/>
                </a:rPr>
                <a:t>λ =</a:t>
              </a:r>
              <a:endParaRPr lang="en-CA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12307" name="Text Box 22"/>
            <p:cNvSpPr txBox="1">
              <a:spLocks noChangeArrowheads="1"/>
            </p:cNvSpPr>
            <p:nvPr/>
          </p:nvSpPr>
          <p:spPr bwMode="auto">
            <a:xfrm>
              <a:off x="2016" y="312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v</a:t>
              </a: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12308" name="Line 23"/>
            <p:cNvSpPr>
              <a:spLocks noChangeShapeType="1"/>
            </p:cNvSpPr>
            <p:nvPr/>
          </p:nvSpPr>
          <p:spPr bwMode="auto">
            <a:xfrm>
              <a:off x="1968" y="3456"/>
              <a:ext cx="4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24"/>
            <p:cNvSpPr txBox="1">
              <a:spLocks noChangeArrowheads="1"/>
            </p:cNvSpPr>
            <p:nvPr/>
          </p:nvSpPr>
          <p:spPr bwMode="auto">
            <a:xfrm>
              <a:off x="1776" y="374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310" name="Text Box 25"/>
            <p:cNvSpPr txBox="1">
              <a:spLocks noChangeArrowheads="1"/>
            </p:cNvSpPr>
            <p:nvPr/>
          </p:nvSpPr>
          <p:spPr bwMode="auto">
            <a:xfrm>
              <a:off x="2016" y="350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cs typeface="Times New Roman" charset="0"/>
                </a:rPr>
                <a:t>ƒ</a:t>
              </a:r>
              <a:endParaRPr lang="en-CA">
                <a:solidFill>
                  <a:schemeClr val="bg1"/>
                </a:solidFill>
                <a:cs typeface="Times New Roman" charset="0"/>
              </a:endParaRPr>
            </a:p>
          </p:txBody>
        </p:sp>
      </p:grp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791200" y="5257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=   0.569 m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900488" y="4979988"/>
            <a:ext cx="1725612" cy="1066800"/>
            <a:chOff x="2457" y="3137"/>
            <a:chExt cx="1087" cy="672"/>
          </a:xfrm>
        </p:grpSpPr>
        <p:sp>
          <p:nvSpPr>
            <p:cNvPr id="12302" name="Text Box 26"/>
            <p:cNvSpPr txBox="1">
              <a:spLocks noChangeArrowheads="1"/>
            </p:cNvSpPr>
            <p:nvPr/>
          </p:nvSpPr>
          <p:spPr bwMode="auto">
            <a:xfrm>
              <a:off x="2776" y="3137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381.25</a:t>
              </a:r>
              <a:endParaRPr lang="en-CA">
                <a:solidFill>
                  <a:schemeClr val="bg1"/>
                </a:solidFill>
              </a:endParaRPr>
            </a:p>
          </p:txBody>
        </p:sp>
        <p:sp>
          <p:nvSpPr>
            <p:cNvPr id="12303" name="Line 27"/>
            <p:cNvSpPr>
              <a:spLocks noChangeShapeType="1"/>
            </p:cNvSpPr>
            <p:nvPr/>
          </p:nvSpPr>
          <p:spPr bwMode="auto">
            <a:xfrm>
              <a:off x="2776" y="3473"/>
              <a:ext cx="5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Text Box 28"/>
            <p:cNvSpPr txBox="1">
              <a:spLocks noChangeArrowheads="1"/>
            </p:cNvSpPr>
            <p:nvPr/>
          </p:nvSpPr>
          <p:spPr bwMode="auto">
            <a:xfrm>
              <a:off x="2824" y="3521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cs typeface="Times New Roman" charset="0"/>
                </a:rPr>
                <a:t>670</a:t>
              </a:r>
              <a:endParaRPr lang="en-CA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12305" name="Text Box 30"/>
            <p:cNvSpPr txBox="1">
              <a:spLocks noChangeArrowheads="1"/>
            </p:cNvSpPr>
            <p:nvPr/>
          </p:nvSpPr>
          <p:spPr bwMode="auto">
            <a:xfrm>
              <a:off x="2457" y="331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=</a:t>
              </a:r>
              <a:endParaRPr lang="en-CA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8" grpId="0" autoUpdateAnimBg="0"/>
      <p:bldP spid="11282" grpId="0" autoUpdateAnimBg="0"/>
      <p:bldP spid="112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Universal Wave Equation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Do Practice Problems </a:t>
            </a:r>
            <a:r>
              <a:rPr lang="en-US" dirty="0" smtClean="0">
                <a:solidFill>
                  <a:srgbClr val="FFFF00"/>
                </a:solidFill>
              </a:rPr>
              <a:t>#15 -21p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smtClean="0">
                <a:solidFill>
                  <a:srgbClr val="FFFF00"/>
                </a:solidFill>
              </a:rPr>
              <a:t>386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Electromagnetic Radiation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6387" name="Text Box 1027"/>
          <p:cNvSpPr txBox="1">
            <a:spLocks noChangeArrowheads="1"/>
          </p:cNvSpPr>
          <p:nvPr/>
        </p:nvSpPr>
        <p:spPr bwMode="auto">
          <a:xfrm>
            <a:off x="381000" y="15240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Light is a special form of waves that is created by changing electric and magnetic fields.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6388" name="Text Box 1028"/>
          <p:cNvSpPr txBox="1">
            <a:spLocks noChangeArrowheads="1"/>
          </p:cNvSpPr>
          <p:nvPr/>
        </p:nvSpPr>
        <p:spPr bwMode="auto">
          <a:xfrm>
            <a:off x="381000" y="25146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Light waves do not require a “</a:t>
            </a:r>
            <a:r>
              <a:rPr lang="en-US">
                <a:solidFill>
                  <a:schemeClr val="hlink"/>
                </a:solidFill>
              </a:rPr>
              <a:t>medium</a:t>
            </a:r>
            <a:r>
              <a:rPr lang="en-US">
                <a:solidFill>
                  <a:srgbClr val="FFFF00"/>
                </a:solidFill>
              </a:rPr>
              <a:t>” as  other waves do and travels at the speed of light </a:t>
            </a:r>
            <a:r>
              <a:rPr lang="en-US">
                <a:solidFill>
                  <a:schemeClr val="bg1"/>
                </a:solidFill>
              </a:rPr>
              <a:t>(3.00 x 10</a:t>
            </a:r>
            <a:r>
              <a:rPr lang="en-US" baseline="30000">
                <a:solidFill>
                  <a:schemeClr val="bg1"/>
                </a:solidFill>
              </a:rPr>
              <a:t>8</a:t>
            </a:r>
            <a:r>
              <a:rPr lang="en-US">
                <a:solidFill>
                  <a:schemeClr val="bg1"/>
                </a:solidFill>
              </a:rPr>
              <a:t> m/s)</a:t>
            </a:r>
            <a:endParaRPr lang="en-CA">
              <a:solidFill>
                <a:schemeClr val="bg1"/>
              </a:solidFill>
            </a:endParaRPr>
          </a:p>
        </p:txBody>
      </p:sp>
      <p:sp>
        <p:nvSpPr>
          <p:cNvPr id="16389" name="Text Box 1029"/>
          <p:cNvSpPr txBox="1">
            <a:spLocks noChangeArrowheads="1"/>
          </p:cNvSpPr>
          <p:nvPr/>
        </p:nvSpPr>
        <p:spPr bwMode="auto">
          <a:xfrm>
            <a:off x="457200" y="3657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Many different forms of electromagnetic radiation exists.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6391" name="Text Box 1031"/>
          <p:cNvSpPr txBox="1">
            <a:spLocks noChangeArrowheads="1"/>
          </p:cNvSpPr>
          <p:nvPr/>
        </p:nvSpPr>
        <p:spPr bwMode="auto">
          <a:xfrm>
            <a:off x="457200" y="57150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3"/>
              </a:rPr>
              <a:t>The only difference between the different forms is their frequency, wavelength and energy.</a:t>
            </a:r>
            <a:endParaRPr lang="en-CA"/>
          </a:p>
        </p:txBody>
      </p:sp>
      <p:pic>
        <p:nvPicPr>
          <p:cNvPr id="16392" name="Picture 1032" descr="C:\Documents and Settings\Science\Application Data\Microsoft\Media Catalog\EMSpe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-28575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Radio waves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1484784"/>
            <a:ext cx="723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FFFF00"/>
                </a:solidFill>
              </a:rPr>
              <a:t>Radiowaves</a:t>
            </a:r>
            <a:r>
              <a:rPr lang="en-US" dirty="0">
                <a:solidFill>
                  <a:srgbClr val="FFFF00"/>
                </a:solidFill>
              </a:rPr>
              <a:t> are long wavelength, low frequency and low energy electromagnetic radiation</a:t>
            </a:r>
            <a:r>
              <a:rPr lang="en-US" dirty="0" smtClean="0">
                <a:solidFill>
                  <a:srgbClr val="FFFF00"/>
                </a:solidFill>
              </a:rPr>
              <a:t>. They also are measured in MHz (10 to the power of 6). The radio in  your car picks these up, IE Sun FM is 99.9MHz.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8592" y="3322260"/>
            <a:ext cx="670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They have all the properties of waves; they exhibit wave reflection, diffraction, and refraction.</a:t>
            </a:r>
            <a:r>
              <a:rPr lang="en-US"/>
              <a:t> </a:t>
            </a:r>
            <a:endParaRPr lang="en-CA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4267200"/>
            <a:ext cx="762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They also show </a:t>
            </a:r>
            <a:r>
              <a:rPr lang="en-US">
                <a:solidFill>
                  <a:srgbClr val="00FF00"/>
                </a:solidFill>
              </a:rPr>
              <a:t>superposition properties</a:t>
            </a:r>
            <a:r>
              <a:rPr lang="en-US">
                <a:solidFill>
                  <a:srgbClr val="FFFF00"/>
                </a:solidFill>
              </a:rPr>
              <a:t> and travel at the speed of light.</a:t>
            </a:r>
            <a:endParaRPr lang="en-CA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3" grpId="0" autoUpdateAnimBg="0"/>
      <p:bldP spid="174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Wave Behavior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Recall that the speed of a mechanical wave depends on the medium it goes through. Examples like water, the depth of the water affects its speed and size.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what happens when waves move from one boundary to another, like to springs joined together (with difference tensions and length)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Types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Incident wave</a:t>
            </a:r>
            <a:r>
              <a:rPr lang="en-US" dirty="0" smtClean="0">
                <a:solidFill>
                  <a:srgbClr val="FFFF00"/>
                </a:solidFill>
              </a:rPr>
              <a:t>: The wave that strikes the boundary. Lets look on page 387. Note it keeps its position when transferring from A to B. IE up stays up or down </a:t>
            </a:r>
            <a:r>
              <a:rPr lang="en-US" dirty="0" err="1" smtClean="0">
                <a:solidFill>
                  <a:srgbClr val="FFFF00"/>
                </a:solidFill>
              </a:rPr>
              <a:t>down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Reflected wave</a:t>
            </a:r>
            <a:r>
              <a:rPr lang="en-US" dirty="0" smtClean="0">
                <a:solidFill>
                  <a:srgbClr val="FFFF00"/>
                </a:solidFill>
              </a:rPr>
              <a:t>: The wave reflected back after striking the boundary.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Side note</a:t>
            </a:r>
            <a:r>
              <a:rPr lang="en-US" dirty="0" smtClean="0">
                <a:solidFill>
                  <a:srgbClr val="FFFF00"/>
                </a:solidFill>
              </a:rPr>
              <a:t>: When we hit a wall with a wave we come back inverted (</a:t>
            </a:r>
            <a:r>
              <a:rPr lang="en-US" dirty="0" err="1" smtClean="0">
                <a:solidFill>
                  <a:srgbClr val="FFFF00"/>
                </a:solidFill>
              </a:rPr>
              <a:t>Ie</a:t>
            </a:r>
            <a:r>
              <a:rPr lang="en-US" dirty="0" smtClean="0">
                <a:solidFill>
                  <a:srgbClr val="FFFF00"/>
                </a:solidFill>
              </a:rPr>
              <a:t> pulse is inverted) with almost the same amplitude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 Interference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Law of Superposition: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27432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When two waves act on a single medium, the two waves will be “added” together to produce a single more complex wave.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85800" y="4419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hlinkClick r:id="rId3"/>
              </a:rPr>
              <a:t>Wave Superposition Demo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Continued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waves meet they can either be constructive or destructive, dependent on what?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Node: When two waves meet and  because their amplitude's are opposite we get a flat line, called a node.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Antinode: When two waves meet with similar amplitude's and don’t form a flat line, its called an antinode.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Lets look at 388.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 Interference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Standing Waves</a:t>
            </a:r>
            <a:endParaRPr lang="en-CA" sz="3200">
              <a:solidFill>
                <a:srgbClr val="FFFF00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A special case of wave superposition.</a:t>
            </a:r>
            <a:endParaRPr lang="en-CA" sz="2800">
              <a:solidFill>
                <a:srgbClr val="FFFF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It is caused by two waves of identical wavelength traveling in opposite directions along a single </a:t>
            </a:r>
            <a:r>
              <a:rPr lang="en-US" dirty="0" smtClean="0">
                <a:solidFill>
                  <a:srgbClr val="FFFF00"/>
                </a:solidFill>
              </a:rPr>
              <a:t>medium and page 389.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667000" y="4800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hlinkClick r:id="rId3"/>
              </a:rPr>
              <a:t>Standing Wave Demo</a:t>
            </a:r>
            <a:endParaRPr lang="en-CA" dirty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24000" y="57912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4" action="ppaction://hlinkfile"/>
              </a:rPr>
              <a:t>Bridge Collapse – Standing Waves Gone Wild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7" grpId="0" autoUpdateAnimBg="0"/>
      <p:bldP spid="153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Properties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90600" y="2895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1. Transverse Waves: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33600" y="35052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 particles of the medium vibrate perpendicularly to the direction of the wave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hlinkClick r:id="rId3"/>
              </a:rPr>
              <a:t>Wave</a:t>
            </a:r>
            <a:r>
              <a:rPr lang="en-US">
                <a:solidFill>
                  <a:srgbClr val="FFFF00"/>
                </a:solidFill>
              </a:rPr>
              <a:t>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371600" y="14478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hlinkClick r:id="rId4"/>
              </a:rPr>
              <a:t>Transfers energy </a:t>
            </a:r>
            <a:r>
              <a:rPr lang="en-US">
                <a:solidFill>
                  <a:srgbClr val="FFFF00"/>
                </a:solidFill>
              </a:rPr>
              <a:t>without </a:t>
            </a:r>
            <a:r>
              <a:rPr lang="en-US">
                <a:solidFill>
                  <a:srgbClr val="FFFF00"/>
                </a:solidFill>
                <a:hlinkClick r:id="rId5"/>
              </a:rPr>
              <a:t>transferring matter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8600" y="2064603"/>
            <a:ext cx="85198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Types of waves</a:t>
            </a:r>
            <a:r>
              <a:rPr lang="en-US" dirty="0" smtClean="0">
                <a:solidFill>
                  <a:srgbClr val="FFFF00"/>
                </a:solidFill>
              </a:rPr>
              <a:t>: Mechanical waves: Just waves that require a medium like water, air, ropes etc. </a:t>
            </a:r>
            <a:endParaRPr lang="en-CA" dirty="0">
              <a:solidFill>
                <a:srgbClr val="FFFF00"/>
              </a:solidFill>
            </a:endParaRPr>
          </a:p>
        </p:txBody>
      </p:sp>
      <p:pic>
        <p:nvPicPr>
          <p:cNvPr id="3082" name="Picture 10" descr="C:\Documents and Settings\Science\Application Data\Microsoft\Media Catalog\Transverse-Wave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0"/>
            <a:ext cx="4572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8" grpId="0" autoUpdateAnimBg="0"/>
      <p:bldP spid="3079" grpId="0" autoUpdateAnimBg="0"/>
      <p:bldP spid="30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Sound Stuff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Sound waves: Pressure variation that is transmitted though the air, or matter, is a sound wave. </a:t>
            </a:r>
            <a:r>
              <a:rPr lang="en-US" dirty="0" smtClean="0">
                <a:solidFill>
                  <a:srgbClr val="FFFF00"/>
                </a:solidFill>
              </a:rPr>
              <a:t>See table 15-1 on 405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Side note: Obviously they travel at different speeds in different mediums (</a:t>
            </a:r>
            <a:r>
              <a:rPr lang="en-US" dirty="0" err="1" smtClean="0">
                <a:solidFill>
                  <a:srgbClr val="FFFF00"/>
                </a:solidFill>
              </a:rPr>
              <a:t>ie</a:t>
            </a:r>
            <a:r>
              <a:rPr lang="en-US" dirty="0" smtClean="0">
                <a:solidFill>
                  <a:srgbClr val="FFFF00"/>
                </a:solidFill>
              </a:rPr>
              <a:t> temp, type </a:t>
            </a:r>
            <a:r>
              <a:rPr lang="en-US" dirty="0" err="1" smtClean="0">
                <a:solidFill>
                  <a:srgbClr val="FFFF00"/>
                </a:solidFill>
              </a:rPr>
              <a:t>etc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Try problems on page 405. 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Doppler Effect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0" y="4953000"/>
            <a:ext cx="365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3"/>
              </a:rPr>
              <a:t>Show Example of waves undergoing Doppler Effect</a:t>
            </a:r>
            <a:endParaRPr lang="en-CA"/>
          </a:p>
        </p:txBody>
      </p:sp>
      <p:pic>
        <p:nvPicPr>
          <p:cNvPr id="18437" name="Picture 5" descr="C:\Documents and Settings\Science\Application Data\Microsoft\Media Catalog\ra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365625"/>
            <a:ext cx="585152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C:\Documents and Settings\Science\Application Data\Microsoft\Media Catalog\doppler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760" y="1628800"/>
            <a:ext cx="4551240" cy="26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04800" y="2564904"/>
            <a:ext cx="3429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Change in frequency of the sound from a moving object as the object moves past some observer.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428" y="8439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Doppler effect is the perceived pitch of a sound as 2 objects are moving together or apart, IE a cop siren chasing you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3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381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Doppler Effect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Sonic Boom</a:t>
            </a:r>
            <a:endParaRPr lang="en-CA" sz="3200">
              <a:solidFill>
                <a:srgbClr val="FFFF0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22860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 special case of the Doppler effect where the object generating the wave is actually moving faster than the wave. 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3352800"/>
            <a:ext cx="8305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This creates a “bow” wave of a super-wave that follows the moving </a:t>
            </a:r>
            <a:r>
              <a:rPr lang="en-US" dirty="0" smtClean="0">
                <a:solidFill>
                  <a:srgbClr val="FFFF00"/>
                </a:solidFill>
              </a:rPr>
              <a:t>object</a:t>
            </a:r>
          </a:p>
          <a:p>
            <a:pPr eaLnBrk="1" hangingPunct="1">
              <a:spcBef>
                <a:spcPct val="50000"/>
              </a:spcBef>
            </a:pPr>
            <a:r>
              <a:rPr lang="en-CA" dirty="0" smtClean="0">
                <a:solidFill>
                  <a:srgbClr val="FFFF00"/>
                </a:solidFill>
              </a:rPr>
              <a:t>Here is all this stuff </a:t>
            </a:r>
            <a:r>
              <a:rPr lang="en-CA" dirty="0" smtClean="0">
                <a:solidFill>
                  <a:srgbClr val="FFFF00"/>
                </a:solidFill>
                <a:hlinkClick r:id="rId3"/>
              </a:rPr>
              <a:t>together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905000" y="47244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4"/>
              </a:rPr>
              <a:t>Sonic Boom Explanation</a:t>
            </a:r>
            <a:endParaRPr lang="en-CA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28800" y="5486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hlinkClick r:id="rId5"/>
              </a:rPr>
              <a:t>Video of a Sonic boom in flight</a:t>
            </a:r>
            <a:r>
              <a:rPr lang="en-US"/>
              <a:t>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6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Doppler Effect Equation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Calibri"/>
                <a:cs typeface="Calibri"/>
              </a:rPr>
              <a:t>ƒ</a:t>
            </a:r>
            <a:r>
              <a:rPr lang="en-US" baseline="-25000" dirty="0" err="1" smtClean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dirty="0" err="1" smtClean="0">
                <a:solidFill>
                  <a:srgbClr val="FFFF00"/>
                </a:solidFill>
                <a:latin typeface="Calibri"/>
                <a:cs typeface="Calibri"/>
              </a:rPr>
              <a:t>ƒ</a:t>
            </a:r>
            <a:r>
              <a:rPr lang="en-US" baseline="-25000" dirty="0" err="1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( (v –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) / (v –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))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Where </a:t>
            </a:r>
            <a:r>
              <a:rPr lang="en-US" dirty="0" err="1" smtClean="0">
                <a:solidFill>
                  <a:srgbClr val="FFFF00"/>
                </a:solidFill>
                <a:latin typeface="Calibri"/>
                <a:cs typeface="Calibri"/>
              </a:rPr>
              <a:t>ƒ</a:t>
            </a:r>
            <a:r>
              <a:rPr lang="en-US" baseline="-25000" dirty="0" err="1" smtClean="0">
                <a:solidFill>
                  <a:srgbClr val="FFFF00"/>
                </a:solidFill>
              </a:rPr>
              <a:t>d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is the frequency perceived by the detector and </a:t>
            </a:r>
            <a:r>
              <a:rPr lang="en-US" dirty="0" err="1" smtClean="0">
                <a:solidFill>
                  <a:srgbClr val="FFFF00"/>
                </a:solidFill>
                <a:latin typeface="Calibri"/>
                <a:cs typeface="Calibri"/>
              </a:rPr>
              <a:t>ƒ</a:t>
            </a:r>
            <a:r>
              <a:rPr lang="en-US" baseline="-25000" dirty="0" err="1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 is the frequency perceived by the source.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d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is the velocity of the detector relative to the source and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 is the velocity of source relative to velocity of the wave.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 suggest you write down the formula’s on </a:t>
            </a:r>
            <a:r>
              <a:rPr lang="en-US" smtClean="0">
                <a:solidFill>
                  <a:srgbClr val="FFFF00"/>
                </a:solidFill>
              </a:rPr>
              <a:t>page 408 and try on 409.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5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&amp; Energy Transfer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2. Longitudinal Waves: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 particles of the medium move  parallel to the direction of the wave</a:t>
            </a:r>
            <a:endParaRPr lang="en-CA">
              <a:solidFill>
                <a:srgbClr val="FFFF00"/>
              </a:solidFill>
            </a:endParaRPr>
          </a:p>
        </p:txBody>
      </p:sp>
      <p:pic>
        <p:nvPicPr>
          <p:cNvPr id="4101" name="Picture 5" descr="C:\Documents and Settings\Science\Application Data\Microsoft\Media Catalog\longitudinalwaveapparat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3690938"/>
            <a:ext cx="8886825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&amp; Energy Transfer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3. Surface Waves: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hlinkClick r:id="rId3"/>
              </a:rPr>
              <a:t>A mixture of transverse and longitudinal wave properties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Parts of a Wave: Terminology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4648200"/>
            <a:ext cx="647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Wave, pulse, amplitude, crest, trough, wavelength, period, frequency, in phase &amp; out of phase</a:t>
            </a:r>
            <a:endParaRPr lang="en-CA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&amp; Energy Transfer</a:t>
            </a:r>
            <a:endParaRPr lang="en-CA" smtClean="0">
              <a:solidFill>
                <a:srgbClr val="FFFF00"/>
              </a:solidFill>
            </a:endParaRPr>
          </a:p>
        </p:txBody>
      </p:sp>
      <p:grpSp>
        <p:nvGrpSpPr>
          <p:cNvPr id="6147" name="Group 9"/>
          <p:cNvGrpSpPr>
            <a:grpSpLocks/>
          </p:cNvGrpSpPr>
          <p:nvPr/>
        </p:nvGrpSpPr>
        <p:grpSpPr bwMode="auto">
          <a:xfrm>
            <a:off x="381000" y="1447800"/>
            <a:ext cx="8458200" cy="4876800"/>
            <a:chOff x="240" y="912"/>
            <a:chExt cx="5328" cy="3072"/>
          </a:xfrm>
        </p:grpSpPr>
        <p:pic>
          <p:nvPicPr>
            <p:cNvPr id="6148" name="Picture 3" descr="C:\Documents and Settings\Science\Application Data\Microsoft\Media Catalog\Parts of a wav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912"/>
              <a:ext cx="5328" cy="3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9" name="Line 4"/>
            <p:cNvSpPr>
              <a:spLocks noChangeShapeType="1"/>
            </p:cNvSpPr>
            <p:nvPr/>
          </p:nvSpPr>
          <p:spPr bwMode="auto">
            <a:xfrm>
              <a:off x="1152" y="2016"/>
              <a:ext cx="268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2064" y="2064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Wave</a:t>
              </a:r>
              <a:endParaRPr lang="en-CA">
                <a:solidFill>
                  <a:schemeClr val="hlink"/>
                </a:solidFill>
              </a:endParaRPr>
            </a:p>
          </p:txBody>
        </p:sp>
        <p:sp>
          <p:nvSpPr>
            <p:cNvPr id="6151" name="Line 6"/>
            <p:cNvSpPr>
              <a:spLocks noChangeShapeType="1"/>
            </p:cNvSpPr>
            <p:nvPr/>
          </p:nvSpPr>
          <p:spPr bwMode="auto">
            <a:xfrm flipH="1">
              <a:off x="3864" y="2025"/>
              <a:ext cx="134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Text Box 7"/>
            <p:cNvSpPr txBox="1">
              <a:spLocks noChangeArrowheads="1"/>
            </p:cNvSpPr>
            <p:nvPr/>
          </p:nvSpPr>
          <p:spPr bwMode="auto">
            <a:xfrm>
              <a:off x="4272" y="1747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99"/>
                  </a:solidFill>
                  <a:hlinkClick r:id="rId4"/>
                </a:rPr>
                <a:t>Pulse</a:t>
              </a:r>
              <a:endParaRPr lang="en-CA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&amp; Energy Transfer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3276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Frequency (</a:t>
            </a:r>
            <a:r>
              <a:rPr lang="en-US" i="1">
                <a:solidFill>
                  <a:schemeClr val="bg1"/>
                </a:solidFill>
              </a:rPr>
              <a:t>f </a:t>
            </a:r>
            <a:r>
              <a:rPr lang="en-US">
                <a:solidFill>
                  <a:srgbClr val="FFFF00"/>
                </a:solidFill>
              </a:rPr>
              <a:t>):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Period (</a:t>
            </a:r>
            <a:r>
              <a:rPr lang="en-US">
                <a:solidFill>
                  <a:schemeClr val="bg1"/>
                </a:solidFill>
              </a:rPr>
              <a:t>T</a:t>
            </a:r>
            <a:r>
              <a:rPr lang="en-US">
                <a:solidFill>
                  <a:srgbClr val="FFFF00"/>
                </a:solidFill>
              </a:rPr>
              <a:t>):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2000" y="20574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 time to complete one cycle (a repeated event)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26670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Measured in time units (sec., min. etc)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The number of cycles per time</a:t>
            </a:r>
            <a:r>
              <a:rPr lang="en-US"/>
              <a:t> </a:t>
            </a:r>
            <a:endParaRPr lang="en-CA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14400" y="4495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Measured in Hertz (cycle/sec.) or in r.p.m (revolution per min.)</a:t>
            </a:r>
            <a:endParaRPr lang="en-CA">
              <a:solidFill>
                <a:srgbClr val="FFFF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52600" y="5257800"/>
            <a:ext cx="1485900" cy="1130300"/>
            <a:chOff x="1104" y="3504"/>
            <a:chExt cx="936" cy="712"/>
          </a:xfrm>
        </p:grpSpPr>
        <p:sp>
          <p:nvSpPr>
            <p:cNvPr id="7184" name="Text Box 10"/>
            <p:cNvSpPr txBox="1">
              <a:spLocks noChangeArrowheads="1"/>
            </p:cNvSpPr>
            <p:nvPr/>
          </p:nvSpPr>
          <p:spPr bwMode="auto">
            <a:xfrm>
              <a:off x="1104" y="3737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f  = </a:t>
              </a:r>
              <a:endParaRPr lang="en-CA" i="1">
                <a:solidFill>
                  <a:srgbClr val="FFFF00"/>
                </a:solidFill>
              </a:endParaRPr>
            </a:p>
          </p:txBody>
        </p:sp>
        <p:sp>
          <p:nvSpPr>
            <p:cNvPr id="7185" name="Line 11"/>
            <p:cNvSpPr>
              <a:spLocks noChangeShapeType="1"/>
            </p:cNvSpPr>
            <p:nvPr/>
          </p:nvSpPr>
          <p:spPr bwMode="auto">
            <a:xfrm>
              <a:off x="1608" y="3898"/>
              <a:ext cx="4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Text Box 12"/>
            <p:cNvSpPr txBox="1">
              <a:spLocks noChangeArrowheads="1"/>
            </p:cNvSpPr>
            <p:nvPr/>
          </p:nvSpPr>
          <p:spPr bwMode="auto">
            <a:xfrm>
              <a:off x="1680" y="350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7187" name="Text Box 13"/>
            <p:cNvSpPr txBox="1">
              <a:spLocks noChangeArrowheads="1"/>
            </p:cNvSpPr>
            <p:nvPr/>
          </p:nvSpPr>
          <p:spPr bwMode="auto">
            <a:xfrm>
              <a:off x="1656" y="392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T</a:t>
              </a:r>
              <a:endParaRPr lang="en-CA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486400" y="5257800"/>
            <a:ext cx="1485900" cy="1130300"/>
            <a:chOff x="3456" y="3504"/>
            <a:chExt cx="936" cy="712"/>
          </a:xfrm>
        </p:grpSpPr>
        <p:sp>
          <p:nvSpPr>
            <p:cNvPr id="7180" name="Text Box 14"/>
            <p:cNvSpPr txBox="1">
              <a:spLocks noChangeArrowheads="1"/>
            </p:cNvSpPr>
            <p:nvPr/>
          </p:nvSpPr>
          <p:spPr bwMode="auto">
            <a:xfrm>
              <a:off x="3456" y="3737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T  = </a:t>
              </a:r>
              <a:endParaRPr lang="en-CA" i="1">
                <a:solidFill>
                  <a:srgbClr val="FFFF00"/>
                </a:solidFill>
              </a:endParaRPr>
            </a:p>
          </p:txBody>
        </p:sp>
        <p:sp>
          <p:nvSpPr>
            <p:cNvPr id="7181" name="Line 15"/>
            <p:cNvSpPr>
              <a:spLocks noChangeShapeType="1"/>
            </p:cNvSpPr>
            <p:nvPr/>
          </p:nvSpPr>
          <p:spPr bwMode="auto">
            <a:xfrm>
              <a:off x="3960" y="3898"/>
              <a:ext cx="4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6"/>
            <p:cNvSpPr txBox="1">
              <a:spLocks noChangeArrowheads="1"/>
            </p:cNvSpPr>
            <p:nvPr/>
          </p:nvSpPr>
          <p:spPr bwMode="auto">
            <a:xfrm>
              <a:off x="4032" y="350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7183" name="Text Box 17"/>
            <p:cNvSpPr txBox="1">
              <a:spLocks noChangeArrowheads="1"/>
            </p:cNvSpPr>
            <p:nvPr/>
          </p:nvSpPr>
          <p:spPr bwMode="auto">
            <a:xfrm>
              <a:off x="4008" y="392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f</a:t>
              </a:r>
              <a:endParaRPr lang="en-CA" i="1">
                <a:solidFill>
                  <a:srgbClr val="FFFF00"/>
                </a:solidFill>
              </a:endParaRPr>
            </a:p>
          </p:txBody>
        </p:sp>
      </p:grp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038600" y="5715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and</a:t>
            </a:r>
            <a:endParaRPr lang="en-CA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&amp; Energy Transfer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22531" name="Text Box 2051"/>
          <p:cNvSpPr txBox="1">
            <a:spLocks noChangeArrowheads="1"/>
          </p:cNvSpPr>
          <p:nvPr/>
        </p:nvSpPr>
        <p:spPr bwMode="auto">
          <a:xfrm>
            <a:off x="533400" y="1676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Example 1.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22532" name="Text Box 2052"/>
          <p:cNvSpPr txBox="1">
            <a:spLocks noChangeArrowheads="1"/>
          </p:cNvSpPr>
          <p:nvPr/>
        </p:nvSpPr>
        <p:spPr bwMode="auto">
          <a:xfrm>
            <a:off x="609600" y="23622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A bicycle wheel makes 45 revolutions in 18 s. What is the period and frequency?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22533" name="Text Box 2053"/>
          <p:cNvSpPr txBox="1">
            <a:spLocks noChangeArrowheads="1"/>
          </p:cNvSpPr>
          <p:nvPr/>
        </p:nvSpPr>
        <p:spPr bwMode="auto">
          <a:xfrm>
            <a:off x="685800" y="3505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Solution: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2" name="Group 2065"/>
          <p:cNvGrpSpPr>
            <a:grpSpLocks/>
          </p:cNvGrpSpPr>
          <p:nvPr/>
        </p:nvGrpSpPr>
        <p:grpSpPr bwMode="auto">
          <a:xfrm>
            <a:off x="2743200" y="3276600"/>
            <a:ext cx="2133600" cy="1130300"/>
            <a:chOff x="1728" y="2064"/>
            <a:chExt cx="1344" cy="712"/>
          </a:xfrm>
        </p:grpSpPr>
        <p:sp>
          <p:nvSpPr>
            <p:cNvPr id="8217" name="Text Box 2055"/>
            <p:cNvSpPr txBox="1">
              <a:spLocks noChangeArrowheads="1"/>
            </p:cNvSpPr>
            <p:nvPr/>
          </p:nvSpPr>
          <p:spPr bwMode="auto">
            <a:xfrm>
              <a:off x="1728" y="2297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T  = </a:t>
              </a:r>
              <a:endParaRPr lang="en-CA" i="1">
                <a:solidFill>
                  <a:srgbClr val="FFFF00"/>
                </a:solidFill>
              </a:endParaRPr>
            </a:p>
          </p:txBody>
        </p:sp>
        <p:sp>
          <p:nvSpPr>
            <p:cNvPr id="8218" name="Line 2056"/>
            <p:cNvSpPr>
              <a:spLocks noChangeShapeType="1"/>
            </p:cNvSpPr>
            <p:nvPr/>
          </p:nvSpPr>
          <p:spPr bwMode="auto">
            <a:xfrm>
              <a:off x="2232" y="2458"/>
              <a:ext cx="682" cy="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Text Box 2057"/>
            <p:cNvSpPr txBox="1">
              <a:spLocks noChangeArrowheads="1"/>
            </p:cNvSpPr>
            <p:nvPr/>
          </p:nvSpPr>
          <p:spPr bwMode="auto">
            <a:xfrm>
              <a:off x="2304" y="206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Time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8220" name="Text Box 2058"/>
            <p:cNvSpPr txBox="1">
              <a:spLocks noChangeArrowheads="1"/>
            </p:cNvSpPr>
            <p:nvPr/>
          </p:nvSpPr>
          <p:spPr bwMode="auto">
            <a:xfrm>
              <a:off x="2280" y="2488"/>
              <a:ext cx="7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# cycles</a:t>
              </a:r>
              <a:endParaRPr lang="en-CA" i="1">
                <a:solidFill>
                  <a:srgbClr val="FFFF00"/>
                </a:solidFill>
              </a:endParaRPr>
            </a:p>
          </p:txBody>
        </p:sp>
      </p:grpSp>
      <p:grpSp>
        <p:nvGrpSpPr>
          <p:cNvPr id="3" name="Group 2079"/>
          <p:cNvGrpSpPr>
            <a:grpSpLocks/>
          </p:cNvGrpSpPr>
          <p:nvPr/>
        </p:nvGrpSpPr>
        <p:grpSpPr bwMode="auto">
          <a:xfrm>
            <a:off x="4953000" y="3276600"/>
            <a:ext cx="1943100" cy="1143000"/>
            <a:chOff x="3120" y="2064"/>
            <a:chExt cx="1224" cy="720"/>
          </a:xfrm>
        </p:grpSpPr>
        <p:sp>
          <p:nvSpPr>
            <p:cNvPr id="8212" name="Text Box 2060"/>
            <p:cNvSpPr txBox="1">
              <a:spLocks noChangeArrowheads="1"/>
            </p:cNvSpPr>
            <p:nvPr/>
          </p:nvSpPr>
          <p:spPr bwMode="auto">
            <a:xfrm>
              <a:off x="3120" y="2297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= </a:t>
              </a:r>
              <a:endParaRPr lang="en-CA" i="1">
                <a:solidFill>
                  <a:srgbClr val="FFFF00"/>
                </a:solidFill>
              </a:endParaRPr>
            </a:p>
          </p:txBody>
        </p:sp>
        <p:grpSp>
          <p:nvGrpSpPr>
            <p:cNvPr id="8213" name="Group 2066"/>
            <p:cNvGrpSpPr>
              <a:grpSpLocks/>
            </p:cNvGrpSpPr>
            <p:nvPr/>
          </p:nvGrpSpPr>
          <p:grpSpPr bwMode="auto">
            <a:xfrm>
              <a:off x="3624" y="2064"/>
              <a:ext cx="720" cy="720"/>
              <a:chOff x="3624" y="2064"/>
              <a:chExt cx="720" cy="720"/>
            </a:xfrm>
          </p:grpSpPr>
          <p:sp>
            <p:nvSpPr>
              <p:cNvPr id="8214" name="Line 2061"/>
              <p:cNvSpPr>
                <a:spLocks noChangeShapeType="1"/>
              </p:cNvSpPr>
              <p:nvPr/>
            </p:nvSpPr>
            <p:spPr bwMode="auto">
              <a:xfrm>
                <a:off x="3624" y="2458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Text Box 2062"/>
              <p:cNvSpPr txBox="1">
                <a:spLocks noChangeArrowheads="1"/>
              </p:cNvSpPr>
              <p:nvPr/>
            </p:nvSpPr>
            <p:spPr bwMode="auto">
              <a:xfrm>
                <a:off x="3696" y="206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FFFF00"/>
                    </a:solidFill>
                  </a:rPr>
                  <a:t>18 s</a:t>
                </a:r>
                <a:endParaRPr lang="en-CA">
                  <a:solidFill>
                    <a:srgbClr val="FFFF00"/>
                  </a:solidFill>
                </a:endParaRPr>
              </a:p>
            </p:txBody>
          </p:sp>
          <p:sp>
            <p:nvSpPr>
              <p:cNvPr id="8216" name="Text Box 2063"/>
              <p:cNvSpPr txBox="1">
                <a:spLocks noChangeArrowheads="1"/>
              </p:cNvSpPr>
              <p:nvPr/>
            </p:nvSpPr>
            <p:spPr bwMode="auto">
              <a:xfrm>
                <a:off x="3648" y="2496"/>
                <a:ext cx="69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i="1">
                    <a:solidFill>
                      <a:srgbClr val="FFFF00"/>
                    </a:solidFill>
                  </a:rPr>
                  <a:t>45</a:t>
                </a:r>
                <a:endParaRPr lang="en-CA" i="1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22544" name="Text Box 2064"/>
          <p:cNvSpPr txBox="1">
            <a:spLocks noChangeArrowheads="1"/>
          </p:cNvSpPr>
          <p:nvPr/>
        </p:nvSpPr>
        <p:spPr bwMode="auto">
          <a:xfrm>
            <a:off x="6858000" y="3657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=  0.40 s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5" name="Group 2067"/>
          <p:cNvGrpSpPr>
            <a:grpSpLocks/>
          </p:cNvGrpSpPr>
          <p:nvPr/>
        </p:nvGrpSpPr>
        <p:grpSpPr bwMode="auto">
          <a:xfrm>
            <a:off x="2743200" y="5029200"/>
            <a:ext cx="1485900" cy="1130300"/>
            <a:chOff x="1104" y="3504"/>
            <a:chExt cx="936" cy="712"/>
          </a:xfrm>
        </p:grpSpPr>
        <p:sp>
          <p:nvSpPr>
            <p:cNvPr id="8208" name="Text Box 2068"/>
            <p:cNvSpPr txBox="1">
              <a:spLocks noChangeArrowheads="1"/>
            </p:cNvSpPr>
            <p:nvPr/>
          </p:nvSpPr>
          <p:spPr bwMode="auto">
            <a:xfrm>
              <a:off x="1104" y="3737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f  = </a:t>
              </a:r>
              <a:endParaRPr lang="en-CA" i="1">
                <a:solidFill>
                  <a:srgbClr val="FFFF00"/>
                </a:solidFill>
              </a:endParaRPr>
            </a:p>
          </p:txBody>
        </p:sp>
        <p:sp>
          <p:nvSpPr>
            <p:cNvPr id="8209" name="Line 2069"/>
            <p:cNvSpPr>
              <a:spLocks noChangeShapeType="1"/>
            </p:cNvSpPr>
            <p:nvPr/>
          </p:nvSpPr>
          <p:spPr bwMode="auto">
            <a:xfrm>
              <a:off x="1608" y="3898"/>
              <a:ext cx="4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2070"/>
            <p:cNvSpPr txBox="1">
              <a:spLocks noChangeArrowheads="1"/>
            </p:cNvSpPr>
            <p:nvPr/>
          </p:nvSpPr>
          <p:spPr bwMode="auto">
            <a:xfrm>
              <a:off x="1680" y="350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8211" name="Text Box 2071"/>
            <p:cNvSpPr txBox="1">
              <a:spLocks noChangeArrowheads="1"/>
            </p:cNvSpPr>
            <p:nvPr/>
          </p:nvSpPr>
          <p:spPr bwMode="auto">
            <a:xfrm>
              <a:off x="1656" y="392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T</a:t>
              </a:r>
              <a:endParaRPr lang="en-CA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Group 2078"/>
          <p:cNvGrpSpPr>
            <a:grpSpLocks/>
          </p:cNvGrpSpPr>
          <p:nvPr/>
        </p:nvGrpSpPr>
        <p:grpSpPr bwMode="auto">
          <a:xfrm>
            <a:off x="4648200" y="5029200"/>
            <a:ext cx="1752600" cy="1130300"/>
            <a:chOff x="2928" y="3168"/>
            <a:chExt cx="1104" cy="712"/>
          </a:xfrm>
        </p:grpSpPr>
        <p:sp>
          <p:nvSpPr>
            <p:cNvPr id="8204" name="Text Box 2073"/>
            <p:cNvSpPr txBox="1">
              <a:spLocks noChangeArrowheads="1"/>
            </p:cNvSpPr>
            <p:nvPr/>
          </p:nvSpPr>
          <p:spPr bwMode="auto">
            <a:xfrm>
              <a:off x="2928" y="3401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1">
                  <a:solidFill>
                    <a:srgbClr val="FFFF00"/>
                  </a:solidFill>
                </a:rPr>
                <a:t>= </a:t>
              </a:r>
              <a:endParaRPr lang="en-CA" i="1">
                <a:solidFill>
                  <a:srgbClr val="FFFF00"/>
                </a:solidFill>
              </a:endParaRPr>
            </a:p>
          </p:txBody>
        </p:sp>
        <p:sp>
          <p:nvSpPr>
            <p:cNvPr id="8205" name="Line 2074"/>
            <p:cNvSpPr>
              <a:spLocks noChangeShapeType="1"/>
            </p:cNvSpPr>
            <p:nvPr/>
          </p:nvSpPr>
          <p:spPr bwMode="auto">
            <a:xfrm>
              <a:off x="3432" y="3562"/>
              <a:ext cx="4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2075"/>
            <p:cNvSpPr txBox="1">
              <a:spLocks noChangeArrowheads="1"/>
            </p:cNvSpPr>
            <p:nvPr/>
          </p:nvSpPr>
          <p:spPr bwMode="auto">
            <a:xfrm>
              <a:off x="3504" y="31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  <a:endParaRPr lang="en-CA">
                <a:solidFill>
                  <a:srgbClr val="FFFF00"/>
                </a:solidFill>
              </a:endParaRPr>
            </a:p>
          </p:txBody>
        </p:sp>
        <p:sp>
          <p:nvSpPr>
            <p:cNvPr id="8207" name="Text Box 2076"/>
            <p:cNvSpPr txBox="1">
              <a:spLocks noChangeArrowheads="1"/>
            </p:cNvSpPr>
            <p:nvPr/>
          </p:nvSpPr>
          <p:spPr bwMode="auto">
            <a:xfrm>
              <a:off x="3480" y="3592"/>
              <a:ext cx="5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0.40</a:t>
              </a:r>
              <a:endParaRPr lang="en-CA">
                <a:solidFill>
                  <a:srgbClr val="FFFF00"/>
                </a:solidFill>
              </a:endParaRPr>
            </a:p>
          </p:txBody>
        </p:sp>
      </p:grpSp>
      <p:sp>
        <p:nvSpPr>
          <p:cNvPr id="22557" name="Text Box 2077"/>
          <p:cNvSpPr txBox="1">
            <a:spLocks noChangeArrowheads="1"/>
          </p:cNvSpPr>
          <p:nvPr/>
        </p:nvSpPr>
        <p:spPr bwMode="auto">
          <a:xfrm>
            <a:off x="6629400" y="5410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=  2.5 Hz </a:t>
            </a:r>
            <a:endParaRPr lang="en-CA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44" grpId="0" autoUpdateAnimBg="0"/>
      <p:bldP spid="225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Waves &amp; Energy Transfer</a:t>
            </a:r>
            <a:endParaRPr lang="en-CA" smtClean="0">
              <a:solidFill>
                <a:srgbClr val="FFFF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Summing up the properties of waves so far:</a:t>
            </a:r>
            <a:endParaRPr lang="en-CA">
              <a:solidFill>
                <a:srgbClr val="FFFF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1836738"/>
            <a:ext cx="8229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Wave transfer energy without transferring mass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Three types of waves: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Transverse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Longitudinal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Surface waves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Wavelength, amplitude and pulse are important quantities in waves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Frequency &amp; Period are reciprocals of each other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The speed of a wave is set by the medium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bg1"/>
                </a:solidFill>
              </a:rPr>
              <a:t>Waves bounce off </a:t>
            </a:r>
            <a:r>
              <a:rPr lang="en-US" sz="2000">
                <a:solidFill>
                  <a:srgbClr val="FFFF00"/>
                </a:solidFill>
              </a:rPr>
              <a:t>fixed-ends</a:t>
            </a:r>
            <a:r>
              <a:rPr lang="en-US" sz="2000">
                <a:solidFill>
                  <a:schemeClr val="bg1"/>
                </a:solidFill>
              </a:rPr>
              <a:t> and </a:t>
            </a:r>
            <a:r>
              <a:rPr lang="en-US" sz="2000">
                <a:solidFill>
                  <a:srgbClr val="FFFF00"/>
                </a:solidFill>
              </a:rPr>
              <a:t>free-ends</a:t>
            </a:r>
            <a:r>
              <a:rPr lang="en-US" sz="2000">
                <a:solidFill>
                  <a:schemeClr val="bg1"/>
                </a:solidFill>
              </a:rPr>
              <a:t> differently</a:t>
            </a:r>
            <a:endParaRPr lang="en-CA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Wave reflection/refraction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diffraction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114800"/>
          </a:xfrm>
        </p:spPr>
        <p:txBody>
          <a:bodyPr/>
          <a:lstStyle/>
          <a:p>
            <a:r>
              <a:rPr lang="en-US" sz="2900" dirty="0" smtClean="0">
                <a:solidFill>
                  <a:srgbClr val="FFFF00"/>
                </a:solidFill>
              </a:rPr>
              <a:t>Wave reflection: When a wave bounces off something. Same rules apply, incident is equal to reflection.</a:t>
            </a:r>
          </a:p>
          <a:p>
            <a:r>
              <a:rPr lang="en-US" sz="2900" dirty="0" smtClean="0">
                <a:solidFill>
                  <a:srgbClr val="FFFF00"/>
                </a:solidFill>
              </a:rPr>
              <a:t>Refraction: When waves ‘go around’ or ‘between’ something. Like how you can hear someone from around a corner or through an </a:t>
            </a:r>
            <a:r>
              <a:rPr lang="en-US" sz="2900" dirty="0" smtClean="0">
                <a:solidFill>
                  <a:srgbClr val="FFFF00"/>
                </a:solidFill>
                <a:hlinkClick r:id="rId2"/>
              </a:rPr>
              <a:t>opening</a:t>
            </a:r>
            <a:r>
              <a:rPr lang="en-US" sz="2900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sz="2900" dirty="0" smtClean="0">
                <a:solidFill>
                  <a:srgbClr val="FFFF00"/>
                </a:solidFill>
              </a:rPr>
              <a:t>Diffraction: When waves go from deep to shallow hitting the ground as a boundary. This, in water, makes the speed go up and the lambda, which means it gets bigger, like a tsunami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66"/>
      </a:hlink>
      <a:folHlink>
        <a:srgbClr val="FF99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1225</Words>
  <Application>Microsoft Office PowerPoint</Application>
  <PresentationFormat>On-screen Show (4:3)</PresentationFormat>
  <Paragraphs>167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Waves</vt:lpstr>
      <vt:lpstr>Waves Properties</vt:lpstr>
      <vt:lpstr>Waves &amp; Energy Transfer</vt:lpstr>
      <vt:lpstr>Waves &amp; Energy Transfer</vt:lpstr>
      <vt:lpstr>Waves &amp; Energy Transfer</vt:lpstr>
      <vt:lpstr>Waves &amp; Energy Transfer</vt:lpstr>
      <vt:lpstr>Waves &amp; Energy Transfer</vt:lpstr>
      <vt:lpstr>Waves &amp; Energy Transfer</vt:lpstr>
      <vt:lpstr>Wave reflection/refraction diffraction</vt:lpstr>
      <vt:lpstr>Universal Wave Equation</vt:lpstr>
      <vt:lpstr>Universal Wave Equation</vt:lpstr>
      <vt:lpstr>Universal Wave Equation</vt:lpstr>
      <vt:lpstr>Electromagnetic Radiation</vt:lpstr>
      <vt:lpstr>Radio waves</vt:lpstr>
      <vt:lpstr>Wave Behavior</vt:lpstr>
      <vt:lpstr>Types</vt:lpstr>
      <vt:lpstr>Wave Interference</vt:lpstr>
      <vt:lpstr>Continued </vt:lpstr>
      <vt:lpstr>Wave Interference</vt:lpstr>
      <vt:lpstr>Sound Stuff</vt:lpstr>
      <vt:lpstr>Doppler Effect</vt:lpstr>
      <vt:lpstr>Doppler Effect</vt:lpstr>
      <vt:lpstr>Doppler Effect Equation</vt:lpstr>
    </vt:vector>
  </TitlesOfParts>
  <Company>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&amp; Energy Transfer</dc:title>
  <dc:creator>Garibaldi Secondary School</dc:creator>
  <cp:lastModifiedBy>Stephen Caddy</cp:lastModifiedBy>
  <cp:revision>86</cp:revision>
  <dcterms:created xsi:type="dcterms:W3CDTF">2008-03-14T23:08:34Z</dcterms:created>
  <dcterms:modified xsi:type="dcterms:W3CDTF">2012-12-03T19:47:54Z</dcterms:modified>
</cp:coreProperties>
</file>