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1BA"/>
    <a:srgbClr val="AD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80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18/04/13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18/04/13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18/04/13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18/04/13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18/04/13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18/04/13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5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550" y="1618983"/>
            <a:ext cx="88474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Determine the following characteristics of each function using its equation.</a:t>
            </a:r>
          </a:p>
          <a:p>
            <a:pPr lvl="1"/>
            <a:r>
              <a:rPr lang="en-US" dirty="0" smtClean="0"/>
              <a:t>Number of possible x-intercepts   	Domain</a:t>
            </a:r>
          </a:p>
          <a:p>
            <a:pPr lvl="1"/>
            <a:r>
              <a:rPr lang="en-US" dirty="0" smtClean="0"/>
              <a:t>y-intercept				Range</a:t>
            </a:r>
          </a:p>
          <a:p>
            <a:pPr lvl="1"/>
            <a:r>
              <a:rPr lang="en-US" dirty="0" smtClean="0"/>
              <a:t>End </a:t>
            </a:r>
            <a:r>
              <a:rPr lang="en-US" dirty="0" err="1" smtClean="0"/>
              <a:t>behaviour</a:t>
            </a:r>
            <a:r>
              <a:rPr lang="en-US" dirty="0" smtClean="0"/>
              <a:t>			Number of possible turning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145" y="2903003"/>
            <a:ext cx="470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f(x) = 3x – 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05445"/>
            <a:ext cx="24518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What’s the degree?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8970" y="3216507"/>
            <a:ext cx="53432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Linear equations (of degree 1) always have only one x-intercept.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187026"/>
            <a:ext cx="34566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 can I find the y-intercept?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65593" y="3937937"/>
            <a:ext cx="42966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last number is always the y-intercept.  So, in this case, it’s –5.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052345"/>
            <a:ext cx="47962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the leading coefficient positive or negative?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6397" y="4693787"/>
            <a:ext cx="3305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positive leading coefficient in a linear equation means that the graph starts in quadrant III and goes to quadrant I. 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5" y="5678216"/>
            <a:ext cx="1800855" cy="838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2832861" y="6133681"/>
            <a:ext cx="57215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There are 0 turning points in a linear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7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9775" y="1585969"/>
            <a:ext cx="386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Linear Functions: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90803" y="2011129"/>
            <a:ext cx="2804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y = ax + b</a:t>
            </a:r>
            <a:endParaRPr lang="en-US" sz="2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58263" y="2438791"/>
            <a:ext cx="432604" cy="502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874" y="2808097"/>
            <a:ext cx="196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slope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95561" y="2438791"/>
            <a:ext cx="320965" cy="830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32700" y="3199977"/>
            <a:ext cx="196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y-intercept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08669" y="2756568"/>
            <a:ext cx="386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Quadratic Functions: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90147" y="3208150"/>
            <a:ext cx="2804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y = ax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</a:t>
            </a:r>
            <a:r>
              <a:rPr lang="en-US" sz="2600" dirty="0" err="1" smtClean="0"/>
              <a:t>bx</a:t>
            </a:r>
            <a:r>
              <a:rPr lang="en-US" sz="2600" dirty="0" smtClean="0"/>
              <a:t> + c</a:t>
            </a:r>
            <a:endParaRPr lang="en-US" sz="2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382184" y="3665122"/>
            <a:ext cx="125596" cy="844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2204" y="4510049"/>
            <a:ext cx="196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y-intercept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43652" y="3644730"/>
            <a:ext cx="432604" cy="502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35272" y="4014036"/>
            <a:ext cx="28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irection of opening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36300" y="5197875"/>
            <a:ext cx="386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Cubic Functions:</a:t>
            </a:r>
            <a:endParaRPr lang="en-US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1517778" y="5649457"/>
            <a:ext cx="3212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y = ax</a:t>
            </a:r>
            <a:r>
              <a:rPr lang="en-US" sz="2600" baseline="30000" dirty="0"/>
              <a:t>3</a:t>
            </a:r>
            <a:r>
              <a:rPr lang="en-US" sz="2600" dirty="0" smtClean="0"/>
              <a:t> + bx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cx + 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565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  <p:bldP spid="13" grpId="0"/>
      <p:bldP spid="14" grpId="0"/>
      <p:bldP spid="16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550" y="1618983"/>
            <a:ext cx="88474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Determine the following characteristics of each function using its equation.</a:t>
            </a:r>
          </a:p>
          <a:p>
            <a:pPr lvl="1"/>
            <a:r>
              <a:rPr lang="en-US" dirty="0" smtClean="0"/>
              <a:t>Number of possible x-intercepts   	Domain</a:t>
            </a:r>
          </a:p>
          <a:p>
            <a:pPr lvl="1"/>
            <a:r>
              <a:rPr lang="en-US" dirty="0" smtClean="0"/>
              <a:t>y-intercept				Range</a:t>
            </a:r>
          </a:p>
          <a:p>
            <a:pPr lvl="1"/>
            <a:r>
              <a:rPr lang="en-US" dirty="0" smtClean="0"/>
              <a:t>End </a:t>
            </a:r>
            <a:r>
              <a:rPr lang="en-US" dirty="0" err="1" smtClean="0"/>
              <a:t>behaviour</a:t>
            </a:r>
            <a:r>
              <a:rPr lang="en-US" dirty="0" smtClean="0"/>
              <a:t>			Number of possible turning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550" y="2853730"/>
            <a:ext cx="497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f(x) = –2x</a:t>
            </a:r>
            <a:r>
              <a:rPr lang="en-US" baseline="30000" dirty="0" smtClean="0"/>
              <a:t>2</a:t>
            </a:r>
            <a:r>
              <a:rPr lang="en-US" dirty="0" smtClean="0"/>
              <a:t> – 4x + 8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335660"/>
            <a:ext cx="24518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What’s the degree?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8005" y="3181191"/>
            <a:ext cx="57634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Quadratic functions (with degree 2), can either have 0, 1 or 2 x-intercepts.  How many does this one have?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117242"/>
            <a:ext cx="2451861" cy="3768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What’s the y-intercept?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8005" y="3977672"/>
            <a:ext cx="56642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y-intercept is always the last number—in this case, it’s 8.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1" y="5052349"/>
            <a:ext cx="2619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leading coefficient?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1060" y="4722747"/>
            <a:ext cx="54982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leading coefficient is negative, so the graph opens downwards.  That means it extends from quadrant III to quadrant IV.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0" y="5746971"/>
            <a:ext cx="3594236" cy="854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800513" y="5889750"/>
            <a:ext cx="40608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number of turning points for a quadratic is 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550" y="1618983"/>
            <a:ext cx="88474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Determine the following characteristics of each function using its equation.</a:t>
            </a:r>
          </a:p>
          <a:p>
            <a:pPr lvl="1"/>
            <a:r>
              <a:rPr lang="en-US" dirty="0" smtClean="0"/>
              <a:t>Number of possible x-intercepts   	Domain</a:t>
            </a:r>
          </a:p>
          <a:p>
            <a:pPr lvl="1"/>
            <a:r>
              <a:rPr lang="en-US" dirty="0" smtClean="0"/>
              <a:t>y-intercept				Range</a:t>
            </a:r>
          </a:p>
          <a:p>
            <a:pPr lvl="1"/>
            <a:r>
              <a:rPr lang="en-US" dirty="0" smtClean="0"/>
              <a:t>End </a:t>
            </a:r>
            <a:r>
              <a:rPr lang="en-US" dirty="0" err="1" smtClean="0"/>
              <a:t>behaviour</a:t>
            </a:r>
            <a:r>
              <a:rPr lang="en-US" dirty="0" smtClean="0"/>
              <a:t>			Number of possible turning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145" y="2944875"/>
            <a:ext cx="49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f(x) = 2x</a:t>
            </a:r>
            <a:r>
              <a:rPr lang="en-US" baseline="30000" dirty="0" smtClean="0"/>
              <a:t>3</a:t>
            </a:r>
            <a:r>
              <a:rPr lang="en-US" dirty="0" smtClean="0"/>
              <a:t> + 10x</a:t>
            </a:r>
            <a:r>
              <a:rPr lang="en-US" baseline="30000" dirty="0" smtClean="0"/>
              <a:t>2</a:t>
            </a:r>
            <a:r>
              <a:rPr lang="en-US" dirty="0" smtClean="0"/>
              <a:t> – 2x – 10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145" y="3489189"/>
            <a:ext cx="21072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What’s the degree?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8456" y="3335662"/>
            <a:ext cx="60285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Cubic functions (of degree 3) can have either 1, 2, or 3</a:t>
            </a:r>
            <a:br>
              <a:rPr lang="en-US" dirty="0" smtClean="0"/>
            </a:br>
            <a:r>
              <a:rPr lang="en-US" dirty="0" smtClean="0"/>
              <a:t>x-intercepts.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4533" y="4187026"/>
            <a:ext cx="71170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y-intercept is still the last number, in this case –10.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315" y="4856950"/>
            <a:ext cx="21867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Leading coefficient?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11960" y="4731337"/>
            <a:ext cx="57634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positive leading coefficient means that a cubic function extends from quadrant III into quadrant I.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4" y="5669488"/>
            <a:ext cx="1837842" cy="85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3363150" y="5732681"/>
            <a:ext cx="51075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cubic function could have 0 turning points or 2 turning points.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505" y="1674810"/>
            <a:ext cx="883350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Sketch the graph of a possible polynomial function for each set of characteristics below.  What can you conclude about the equation of the function with these characteristics?</a:t>
            </a:r>
          </a:p>
          <a:p>
            <a:r>
              <a:rPr lang="en-US" dirty="0" smtClean="0"/>
              <a:t>a)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b)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9" y="2277996"/>
            <a:ext cx="2897326" cy="76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9" y="3117383"/>
            <a:ext cx="6455846" cy="7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287-291, #1, 3, 5, 6, 7, 10, 13, 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3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 – </a:t>
            </a:r>
            <a:r>
              <a:rPr lang="en-US" dirty="0" err="1" smtClean="0"/>
              <a:t>modelling</a:t>
            </a:r>
            <a:r>
              <a:rPr lang="en-US" dirty="0" smtClean="0"/>
              <a:t> data with a line of best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0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best fit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58551"/>
            <a:ext cx="8381260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/>
              <a:t>A </a:t>
            </a:r>
            <a:r>
              <a:rPr lang="en-US" sz="2300" b="1" u="sng" dirty="0" smtClean="0"/>
              <a:t>line of best fit</a:t>
            </a:r>
            <a:r>
              <a:rPr lang="en-US" sz="2300" dirty="0" smtClean="0"/>
              <a:t> is a straight line that best approximates the trend in a scatter plot.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9479"/>
            <a:ext cx="8381260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/>
              <a:t>A </a:t>
            </a:r>
            <a:r>
              <a:rPr lang="en-US" sz="2300" b="1" u="sng" dirty="0" smtClean="0"/>
              <a:t>regression function</a:t>
            </a:r>
            <a:r>
              <a:rPr lang="en-US" sz="2300" dirty="0" smtClean="0"/>
              <a:t> is a line or curve of best fit, developed through statistical analysis of data.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96" y="3698541"/>
            <a:ext cx="2682734" cy="287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243" y="3704069"/>
            <a:ext cx="2958455" cy="28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460" y="1618983"/>
            <a:ext cx="880559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one-hour record is the farthest distance travelled by bicycle in 1 h.  The table below shows the world-record distances and the dates they were accomplished.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Use technology to create a scatter plot to find the equation of the line of best fit.</a:t>
            </a:r>
          </a:p>
          <a:p>
            <a:pPr marL="342900" indent="-342900">
              <a:buAutoNum type="alphaLcParenR"/>
            </a:pPr>
            <a:r>
              <a:rPr lang="en-US" u="sng" dirty="0" smtClean="0"/>
              <a:t>Interpolate</a:t>
            </a:r>
            <a:r>
              <a:rPr lang="en-US" dirty="0" smtClean="0"/>
              <a:t> a possible world-record distance for the year 2006, to the nearest hundredth of a </a:t>
            </a:r>
            <a:r>
              <a:rPr lang="en-US" dirty="0" err="1" smtClean="0"/>
              <a:t>kilometre</a:t>
            </a:r>
            <a:r>
              <a:rPr lang="en-US" dirty="0" smtClean="0"/>
              <a:t>. </a:t>
            </a:r>
          </a:p>
          <a:p>
            <a:pPr marL="342900" indent="-342900">
              <a:buAutoNum type="alphaLcParenR"/>
            </a:pPr>
            <a:r>
              <a:rPr lang="en-US" dirty="0" smtClean="0"/>
              <a:t>Compare your estimate with the actual world-record distance of 85.99 km in 2006.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13" y="2247930"/>
            <a:ext cx="6004129" cy="814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0" y="4204306"/>
            <a:ext cx="880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Using your calculator to create a scatter plot/line of best fit.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3801" y="4866735"/>
            <a:ext cx="683794" cy="376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360839" y="4852778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6555" y="4852778"/>
            <a:ext cx="683794" cy="376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643592" y="4852778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9307" y="4727165"/>
            <a:ext cx="354255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Enter your x-values in under L1 and your y-values in under L2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6247" y="5867497"/>
            <a:ext cx="50237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640041" y="5881597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0437" y="5889097"/>
            <a:ext cx="50237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Y=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797200" y="5889097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3848" y="5859997"/>
            <a:ext cx="91204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373008" y="5852497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0587" y="5852497"/>
            <a:ext cx="8084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851131" y="5844997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11647" y="5830059"/>
            <a:ext cx="32427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866735"/>
            <a:ext cx="17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data: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9395" y="5889097"/>
            <a:ext cx="224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Making scatter plot: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6650" y="4352405"/>
            <a:ext cx="203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of best fit: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3494" y="4344905"/>
            <a:ext cx="683794" cy="376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38839" y="4344905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0389" y="4344905"/>
            <a:ext cx="7208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CALC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607228" y="4337405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22593" y="4354510"/>
            <a:ext cx="3604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555062" y="4347010"/>
            <a:ext cx="293055" cy="3768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460" y="1618983"/>
            <a:ext cx="880559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one-hour record is the farthest distance travelled by bicycle in 1 h.  The table below shows the world-record distances and the dates they were accomplished.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Use technology to create a scatter plot to find the equation of the line of best fit.</a:t>
            </a:r>
          </a:p>
          <a:p>
            <a:pPr marL="342900" indent="-342900">
              <a:buAutoNum type="alphaLcParenR"/>
            </a:pPr>
            <a:r>
              <a:rPr lang="en-US" u="sng" dirty="0" smtClean="0"/>
              <a:t>Interpolate</a:t>
            </a:r>
            <a:r>
              <a:rPr lang="en-US" dirty="0" smtClean="0"/>
              <a:t> a possible world-record distance for the year 2006, to the nearest hundredth of a </a:t>
            </a:r>
            <a:r>
              <a:rPr lang="en-US" dirty="0" err="1" smtClean="0"/>
              <a:t>kilometre</a:t>
            </a:r>
            <a:r>
              <a:rPr lang="en-US" dirty="0" smtClean="0"/>
              <a:t>. </a:t>
            </a:r>
          </a:p>
          <a:p>
            <a:pPr marL="342900" indent="-342900">
              <a:buAutoNum type="alphaLcParenR"/>
            </a:pPr>
            <a:r>
              <a:rPr lang="en-US" dirty="0" smtClean="0"/>
              <a:t>Compare your estimate with the actual world-record distance of 85.99 km in 2006.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22934" y="4347010"/>
            <a:ext cx="9188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81735" y="4864385"/>
            <a:ext cx="558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 down your equation in the form:</a:t>
            </a:r>
            <a:br>
              <a:rPr lang="en-US" sz="2400" dirty="0" smtClean="0"/>
            </a:br>
            <a:r>
              <a:rPr lang="en-US" sz="2400" dirty="0" smtClean="0"/>
              <a:t>  y = ax + b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13" y="2247930"/>
            <a:ext cx="6004129" cy="8141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56205" y="5847880"/>
            <a:ext cx="510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 this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4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5.1 – exploring the graphs of polynomial functions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723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460" y="1618983"/>
            <a:ext cx="880559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one-hour record is the farthest distance travelled by bicycle in 1 h.  The table below shows the world-record distances and the dates they were accomplished.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Use technology to create a scatter plot to find the equation of the line of best fit.</a:t>
            </a:r>
          </a:p>
          <a:p>
            <a:pPr marL="342900" indent="-342900">
              <a:buAutoNum type="alphaLcParenR"/>
            </a:pPr>
            <a:r>
              <a:rPr lang="en-US" u="sng" dirty="0" smtClean="0"/>
              <a:t>Interpolate</a:t>
            </a:r>
            <a:r>
              <a:rPr lang="en-US" dirty="0" smtClean="0"/>
              <a:t> a possible world-record distance for the year 2006, to the nearest hundredth of a </a:t>
            </a:r>
            <a:r>
              <a:rPr lang="en-US" dirty="0" err="1" smtClean="0"/>
              <a:t>kilometre</a:t>
            </a:r>
            <a:r>
              <a:rPr lang="en-US" dirty="0" smtClean="0"/>
              <a:t>. </a:t>
            </a:r>
          </a:p>
          <a:p>
            <a:pPr marL="342900" indent="-342900">
              <a:buAutoNum type="alphaLcParenR"/>
            </a:pPr>
            <a:r>
              <a:rPr lang="en-US" dirty="0" smtClean="0"/>
              <a:t>Compare your estimate with the actual world-record distance of 85.99 km in 2006.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13" y="2247930"/>
            <a:ext cx="6004129" cy="814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382422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From our calculator, we found that:</a:t>
            </a:r>
          </a:p>
          <a:p>
            <a:endParaRPr lang="en-US" dirty="0"/>
          </a:p>
          <a:p>
            <a:r>
              <a:rPr lang="en-US" dirty="0" smtClean="0"/>
              <a:t>a = 0.8584802632</a:t>
            </a:r>
          </a:p>
          <a:p>
            <a:r>
              <a:rPr lang="en-US" dirty="0" smtClean="0"/>
              <a:t>b = –1635.732803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our equation is:</a:t>
            </a:r>
            <a:r>
              <a:rPr lang="en-US" sz="2600" dirty="0" smtClean="0"/>
              <a:t>  y = 0.8584802632x – 1635.732803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2587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460" y="1618983"/>
            <a:ext cx="880559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one-hour record is the farthest distance travelled by bicycle in 1 h.  The table below shows the world-record distances and the dates they were accomplished.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Use technology to create a scatter plot to find the equation of the line of best fit.</a:t>
            </a:r>
          </a:p>
          <a:p>
            <a:pPr marL="342900" indent="-342900">
              <a:buAutoNum type="alphaLcParenR"/>
            </a:pPr>
            <a:r>
              <a:rPr lang="en-US" u="sng" dirty="0" smtClean="0"/>
              <a:t>Interpolate</a:t>
            </a:r>
            <a:r>
              <a:rPr lang="en-US" dirty="0" smtClean="0"/>
              <a:t> a possible world-record distance for the year 2006, to the nearest hundredth of a </a:t>
            </a:r>
            <a:r>
              <a:rPr lang="en-US" dirty="0" err="1" smtClean="0"/>
              <a:t>kilometre</a:t>
            </a:r>
            <a:r>
              <a:rPr lang="en-US" dirty="0" smtClean="0"/>
              <a:t>. </a:t>
            </a:r>
          </a:p>
          <a:p>
            <a:pPr marL="342900" indent="-342900">
              <a:buAutoNum type="alphaLcParenR"/>
            </a:pPr>
            <a:r>
              <a:rPr lang="en-US" dirty="0" smtClean="0"/>
              <a:t>Compare your estimate with the actual world-record distance of 85.99 km in 2006.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13" y="2247930"/>
            <a:ext cx="6004129" cy="814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329668"/>
            <a:ext cx="385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 = 0.8584802632x – 1635.732803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460" y="4868333"/>
            <a:ext cx="677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en-US" dirty="0" smtClean="0"/>
              <a:t>Is 2006 an x-value or a y-value?</a:t>
            </a:r>
          </a:p>
          <a:p>
            <a:r>
              <a:rPr lang="en-US" dirty="0" smtClean="0">
                <a:sym typeface="Wingdings"/>
              </a:rPr>
              <a:t> Years are in x, so we fill in the equation with x = 2006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460" y="5623846"/>
            <a:ext cx="442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 = </a:t>
            </a:r>
            <a:r>
              <a:rPr lang="en-US" dirty="0" smtClean="0"/>
              <a:t>0.8584802632(2006) </a:t>
            </a:r>
            <a:r>
              <a:rPr lang="en-US" dirty="0"/>
              <a:t>– </a:t>
            </a:r>
            <a:r>
              <a:rPr lang="en-US" dirty="0" smtClean="0"/>
              <a:t>1635.732803</a:t>
            </a:r>
          </a:p>
          <a:p>
            <a:r>
              <a:rPr lang="en-US" dirty="0"/>
              <a:t>y</a:t>
            </a:r>
            <a:r>
              <a:rPr lang="en-US" dirty="0" smtClean="0"/>
              <a:t> = 86.38 km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10189" y="4699000"/>
            <a:ext cx="2454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 It’s very close to the real data.  If I subtract them I find that it is only 0.39 km greater than the real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9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111" y="1622778"/>
            <a:ext cx="886177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Matt buys t-shirts for a company that prints art on t-shirts and then resells them.  When buying the t-shirts, the price Matt must pay is related to the size of the order.  Five of Matt’s past orders are listed in the table below.</a:t>
            </a:r>
          </a:p>
          <a:p>
            <a:pPr marL="342900" indent="-342900">
              <a:buAutoNum type="alphaLcParenR"/>
            </a:pPr>
            <a:r>
              <a:rPr lang="en-US" dirty="0" smtClean="0"/>
              <a:t>Create a scatter plot and determine an equation</a:t>
            </a:r>
            <a:br>
              <a:rPr lang="en-US" dirty="0" smtClean="0"/>
            </a:br>
            <a:r>
              <a:rPr lang="en-US" dirty="0" smtClean="0"/>
              <a:t>for the linear regression function.</a:t>
            </a:r>
          </a:p>
          <a:p>
            <a:pPr marL="342900" indent="-342900">
              <a:buAutoNum type="alphaLcParenR"/>
            </a:pPr>
            <a:r>
              <a:rPr lang="en-US" dirty="0" smtClean="0"/>
              <a:t>What do the slop and y-intercept represent?</a:t>
            </a:r>
          </a:p>
          <a:p>
            <a:pPr marL="342900" indent="-342900">
              <a:buAutoNum type="alphaLcParenR"/>
            </a:pPr>
            <a:r>
              <a:rPr lang="en-US" dirty="0" smtClean="0"/>
              <a:t>Use the linear regression to </a:t>
            </a:r>
            <a:r>
              <a:rPr lang="en-US" u="sng" dirty="0" smtClean="0"/>
              <a:t>extrapolate</a:t>
            </a:r>
            <a:r>
              <a:rPr lang="en-US" dirty="0" smtClean="0"/>
              <a:t> the size </a:t>
            </a:r>
            <a:br>
              <a:rPr lang="en-US" dirty="0" smtClean="0"/>
            </a:br>
            <a:r>
              <a:rPr lang="en-US" dirty="0" smtClean="0"/>
              <a:t>of the order necessary to achieve the price of </a:t>
            </a:r>
            <a:br>
              <a:rPr lang="en-US" dirty="0" smtClean="0"/>
            </a:br>
            <a:r>
              <a:rPr lang="en-US" dirty="0" smtClean="0"/>
              <a:t>$1.50 per shirt.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87" y="2190046"/>
            <a:ext cx="3639927" cy="19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8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301-306, #3, 4, 6, 7, 8, 11, 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8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5.4 – </a:t>
            </a:r>
            <a:r>
              <a:rPr lang="en-US" dirty="0" err="1" smtClean="0"/>
              <a:t>modelling</a:t>
            </a:r>
            <a:r>
              <a:rPr lang="en-US" dirty="0" smtClean="0"/>
              <a:t> data with a  curve of best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9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22" y="84667"/>
            <a:ext cx="880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Audrey is interested in how speed plays a role in car accidents.  She knows that there is a relationship between the speed of a car and the distance needed to stop.  She would like to write a summary of this data for the graduation class website.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951677"/>
            <a:ext cx="7718781" cy="58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222" y="1636889"/>
            <a:ext cx="8847667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Plot the data on a scatter plot.  Determine the equation of a quadratic regression function that models the data.</a:t>
            </a:r>
          </a:p>
          <a:p>
            <a:pPr marL="342900" indent="-342900">
              <a:buAutoNum type="alphaLcParenR"/>
            </a:pPr>
            <a:r>
              <a:rPr lang="en-US" dirty="0" smtClean="0"/>
              <a:t>Use your equation to compare the stopping distance at 30 km/h with the stopping distance at 50 km/h, to the nearest tenth of a </a:t>
            </a:r>
            <a:r>
              <a:rPr lang="en-US" dirty="0" err="1" smtClean="0"/>
              <a:t>metre</a:t>
            </a:r>
            <a:r>
              <a:rPr lang="en-US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dirty="0" smtClean="0"/>
              <a:t>Determine the maximum speed that a car should be travelling in order to stop within 4 m, the average length of a car.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6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3" y="141111"/>
            <a:ext cx="880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table shows the average retail price of gasoline, per </a:t>
            </a:r>
            <a:r>
              <a:rPr lang="en-US" dirty="0" err="1" smtClean="0"/>
              <a:t>litre</a:t>
            </a:r>
            <a:r>
              <a:rPr lang="en-US" dirty="0" smtClean="0"/>
              <a:t>, for a selection of years in a 30-year period beginning in 1979.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6" y="759220"/>
            <a:ext cx="8497317" cy="426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5051778"/>
            <a:ext cx="880533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smtClean="0"/>
              <a:t>Use technology to graph the data as a scatter plot.  What polynomial function could be use to model the data?  Explain.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Determine the cubic regression equation that models the data.  Use your equation to estimate the average price of gas in 1984 and 1985.  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Estimate the year in which the average price of gas was 56.0¢/L.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109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333" y="1651000"/>
            <a:ext cx="880533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Use technology to graph the data as a scatter plot.  What polynomial function could be use to model the data?  Explain.</a:t>
            </a:r>
          </a:p>
          <a:p>
            <a:pPr marL="342900" indent="-342900">
              <a:buAutoNum type="alphaLcParenR"/>
            </a:pPr>
            <a:r>
              <a:rPr lang="en-US" dirty="0" smtClean="0"/>
              <a:t>Determine the cubic regression equation that models the data.  Use your equation to estimate the average price of gas in 1984 and 1985.  </a:t>
            </a:r>
          </a:p>
          <a:p>
            <a:pPr marL="342900" indent="-342900">
              <a:buAutoNum type="alphaLcParenR"/>
            </a:pPr>
            <a:r>
              <a:rPr lang="en-US" dirty="0" smtClean="0"/>
              <a:t>Estimate the year in which the average price of gas was 56.0¢/L.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9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313-316, #1, 2, 3, 5, 7, 8</a:t>
            </a:r>
            <a:r>
              <a:rPr lang="en-US" smtClean="0"/>
              <a:t>,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4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86465"/>
            <a:ext cx="838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a polynomial?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758" y="2330778"/>
            <a:ext cx="7117040" cy="1061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smtClean="0"/>
              <a:t>A </a:t>
            </a:r>
            <a:r>
              <a:rPr lang="en-US" sz="2100" b="1" u="sng" dirty="0" smtClean="0"/>
              <a:t>polynomial</a:t>
            </a:r>
            <a:r>
              <a:rPr lang="en-US" sz="2100" dirty="0" smtClean="0"/>
              <a:t> is any algebraic expression that has several terms, and features addition, subtraction, multiplication and division (but </a:t>
            </a:r>
            <a:r>
              <a:rPr lang="en-US" sz="2100" i="1" dirty="0" smtClean="0"/>
              <a:t>not</a:t>
            </a:r>
            <a:r>
              <a:rPr lang="en-US" sz="2100" dirty="0" smtClean="0"/>
              <a:t> division by a variable).     </a:t>
            </a:r>
            <a:endParaRPr lang="en-US" sz="2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289" y="3723225"/>
            <a:ext cx="325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077" y="3974532"/>
            <a:ext cx="260958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dirty="0" smtClean="0"/>
              <a:t>x + 1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09539"/>
            <a:ext cx="16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– 4x + </a:t>
            </a:r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47491" y="4609321"/>
            <a:ext cx="28343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/>
              <a:t>x</a:t>
            </a:r>
            <a:r>
              <a:rPr lang="en-US" sz="2900" baseline="30000" dirty="0"/>
              <a:t>4</a:t>
            </a:r>
            <a:r>
              <a:rPr lang="en-US" sz="2900" dirty="0"/>
              <a:t> + 5x</a:t>
            </a:r>
            <a:r>
              <a:rPr lang="en-US" sz="2900" baseline="30000" dirty="0"/>
              <a:t>2</a:t>
            </a:r>
            <a:r>
              <a:rPr lang="en-US" sz="2900" dirty="0"/>
              <a:t> – 4x + 2</a:t>
            </a:r>
          </a:p>
          <a:p>
            <a:endParaRPr lang="en-US" sz="2900" dirty="0"/>
          </a:p>
        </p:txBody>
      </p:sp>
      <p:sp>
        <p:nvSpPr>
          <p:cNvPr id="9" name="TextBox 8"/>
          <p:cNvSpPr txBox="1"/>
          <p:nvPr/>
        </p:nvSpPr>
        <p:spPr>
          <a:xfrm>
            <a:off x="1590868" y="5921620"/>
            <a:ext cx="10199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  <a:r>
              <a:rPr lang="en-US" sz="2600" baseline="30000" dirty="0"/>
              <a:t>3</a:t>
            </a:r>
            <a:r>
              <a:rPr lang="en-US" sz="2600" dirty="0"/>
              <a:t> – 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5818" y="3920671"/>
            <a:ext cx="43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going to be looking at the graphs of different types of polynomial functions.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8359" y="4855541"/>
            <a:ext cx="4688873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Which types have you seen already?</a:t>
            </a:r>
          </a:p>
          <a:p>
            <a:r>
              <a:rPr lang="en-US" sz="2200" dirty="0"/>
              <a:t>	</a:t>
            </a:r>
            <a:r>
              <a:rPr lang="en-US" sz="2200" dirty="0" smtClean="0">
                <a:sym typeface="Wingdings"/>
              </a:rPr>
              <a:t> linear</a:t>
            </a:r>
          </a:p>
          <a:p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 quadratic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84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2958" y="1758551"/>
            <a:ext cx="604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Pull out a graphing calculator.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28311"/>
              </p:ext>
            </p:extLst>
          </p:nvPr>
        </p:nvGraphicFramePr>
        <p:xfrm>
          <a:off x="381000" y="2332103"/>
          <a:ext cx="8381260" cy="398084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58870"/>
                <a:gridCol w="1521093"/>
                <a:gridCol w="1158263"/>
                <a:gridCol w="1507138"/>
                <a:gridCol w="1435896"/>
              </a:tblGrid>
              <a:tr h="62932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Equation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Type</a:t>
                      </a:r>
                      <a:r>
                        <a:rPr lang="en-US" sz="2100" baseline="0" dirty="0" smtClean="0"/>
                        <a:t> of function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Degree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#</a:t>
                      </a:r>
                      <a:r>
                        <a:rPr lang="en-US" sz="2100" baseline="0" dirty="0" smtClean="0"/>
                        <a:t> of x-intercepts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#</a:t>
                      </a:r>
                      <a:r>
                        <a:rPr lang="en-US" sz="2100" baseline="0" dirty="0" smtClean="0"/>
                        <a:t> of y-intercepts</a:t>
                      </a:r>
                      <a:endParaRPr lang="en-US" sz="2100" dirty="0"/>
                    </a:p>
                  </a:txBody>
                  <a:tcPr/>
                </a:tc>
              </a:tr>
              <a:tr h="8123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f(x)</a:t>
                      </a:r>
                      <a:r>
                        <a:rPr lang="en-US" sz="2000" baseline="0" dirty="0" smtClean="0"/>
                        <a:t> = 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constant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</a:t>
                      </a:r>
                      <a:r>
                        <a:rPr lang="en-US" sz="2000" baseline="0" dirty="0" smtClean="0"/>
                        <a:t> except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y  = 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8123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f(x) = x + 1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linear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8123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f(x)</a:t>
                      </a:r>
                      <a:r>
                        <a:rPr lang="en-US" sz="2000" baseline="0" dirty="0" smtClean="0"/>
                        <a:t> = x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baseline="0" dirty="0" smtClean="0"/>
                        <a:t> + 3x – 4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quadratic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8123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f(x)</a:t>
                      </a:r>
                      <a:r>
                        <a:rPr lang="en-US" sz="2000" baseline="0" dirty="0" smtClean="0"/>
                        <a:t> = 5x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baseline="0" dirty="0" smtClean="0"/>
                        <a:t> + 5x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baseline="0" dirty="0" smtClean="0"/>
                        <a:t> – 4x – 2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cubic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09388" y="3237968"/>
            <a:ext cx="2037427" cy="46057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7298" y="4910530"/>
            <a:ext cx="2037427" cy="46057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3150" y="4911654"/>
            <a:ext cx="1116398" cy="46057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63150" y="3237968"/>
            <a:ext cx="1116398" cy="46057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9633" y="3237968"/>
            <a:ext cx="866314" cy="46057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2385" y="3146124"/>
            <a:ext cx="1160473" cy="65011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2598" y="3146124"/>
            <a:ext cx="1160473" cy="65011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2385" y="4722114"/>
            <a:ext cx="1160473" cy="65011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2598" y="4791899"/>
            <a:ext cx="1160473" cy="650113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43588" y="4763985"/>
            <a:ext cx="910388" cy="648989"/>
          </a:xfrm>
          <a:prstGeom prst="rect">
            <a:avLst/>
          </a:prstGeom>
          <a:solidFill>
            <a:srgbClr val="ADB7C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9388" y="4060292"/>
            <a:ext cx="2037427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63150" y="4060292"/>
            <a:ext cx="1018713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43588" y="4060292"/>
            <a:ext cx="1018713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54145" y="4060292"/>
            <a:ext cx="1018713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62598" y="4060292"/>
            <a:ext cx="1018713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3536" y="5678151"/>
            <a:ext cx="2616559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63151" y="5678151"/>
            <a:ext cx="1116398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99408" y="5678151"/>
            <a:ext cx="866314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09965" y="5678151"/>
            <a:ext cx="866314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05464" y="5678151"/>
            <a:ext cx="866314" cy="460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graphs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3" y="2086501"/>
            <a:ext cx="2827538" cy="286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568" y="5303567"/>
            <a:ext cx="316356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smtClean="0"/>
              <a:t>A </a:t>
            </a:r>
            <a:r>
              <a:rPr lang="en-US" sz="2100" dirty="0"/>
              <a:t>C</a:t>
            </a:r>
            <a:r>
              <a:rPr lang="en-US" sz="2100" dirty="0" smtClean="0"/>
              <a:t>artesian grid (the x/y-axis) has four quadrants.   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4228359" y="1765495"/>
            <a:ext cx="414462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u="sng" dirty="0" smtClean="0"/>
              <a:t>End </a:t>
            </a:r>
            <a:r>
              <a:rPr lang="en-US" sz="2000" u="sng" dirty="0" err="1" smtClean="0"/>
              <a:t>behaviour</a:t>
            </a:r>
            <a:r>
              <a:rPr lang="en-US" sz="2000" u="sng" dirty="0" smtClean="0"/>
              <a:t>:</a:t>
            </a:r>
            <a:r>
              <a:rPr lang="en-US" sz="2000" dirty="0" smtClean="0"/>
              <a:t> The description of the shape of the graph, from left to right, on the coordinate plane.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26" y="2951094"/>
            <a:ext cx="3552787" cy="2561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3278" y="5596659"/>
            <a:ext cx="397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the graph of f(x) = x + 1 begins in quadrant III and extends to quadrant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0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range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13" y="2644307"/>
            <a:ext cx="2906228" cy="2868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902" y="1716680"/>
            <a:ext cx="72905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Domain</a:t>
            </a:r>
            <a:r>
              <a:rPr lang="en-US" sz="2000" dirty="0" smtClean="0"/>
              <a:t> is how much of the x-axis is spanned by the graph.</a:t>
            </a:r>
          </a:p>
          <a:p>
            <a:pPr algn="ctr"/>
            <a:r>
              <a:rPr lang="en-US" sz="2000" b="1" u="sng" dirty="0" smtClean="0"/>
              <a:t>Range</a:t>
            </a:r>
            <a:r>
              <a:rPr lang="en-US" sz="2000" dirty="0" smtClean="0"/>
              <a:t> is how </a:t>
            </a:r>
            <a:r>
              <a:rPr lang="en-US" sz="2000" dirty="0" err="1" smtClean="0"/>
              <a:t>muhc</a:t>
            </a:r>
            <a:r>
              <a:rPr lang="en-US" sz="2000" dirty="0" smtClean="0"/>
              <a:t> of the y-axis is spanned by the graph.</a:t>
            </a:r>
            <a:endParaRPr lang="en-US" sz="2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880" y="2644306"/>
            <a:ext cx="2868607" cy="28686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35368" y="2644304"/>
            <a:ext cx="0" cy="3747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3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13" y="2644307"/>
            <a:ext cx="2906228" cy="2868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880" y="2644306"/>
            <a:ext cx="2868607" cy="28686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35368" y="2546605"/>
            <a:ext cx="0" cy="3747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8713" y="1702724"/>
            <a:ext cx="70891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u="sng" dirty="0" smtClean="0"/>
              <a:t>turning point</a:t>
            </a:r>
            <a:r>
              <a:rPr lang="en-US" sz="2000" dirty="0" smtClean="0"/>
              <a:t> is any point where the graph changes from increasing to decreasing, or from decreasing to increasing.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44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277, #1-4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1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5.2 – characteristics of the equations of polynomial functions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683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1835</TotalTime>
  <Words>1712</Words>
  <Application>Microsoft Macintosh PowerPoint</Application>
  <PresentationFormat>On-screen Show (4:3)</PresentationFormat>
  <Paragraphs>202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Grid</vt:lpstr>
      <vt:lpstr>Polynomial functions</vt:lpstr>
      <vt:lpstr>5.1 – exploring the graphs of polynomial functions</vt:lpstr>
      <vt:lpstr>Polynomial functions</vt:lpstr>
      <vt:lpstr>Polynomial functions</vt:lpstr>
      <vt:lpstr>How graphs work</vt:lpstr>
      <vt:lpstr>Domain and range</vt:lpstr>
      <vt:lpstr>Turning points</vt:lpstr>
      <vt:lpstr>Pg. 277, #1-4</vt:lpstr>
      <vt:lpstr>5.2 – characteristics of the equations of polynomial functions</vt:lpstr>
      <vt:lpstr>example</vt:lpstr>
      <vt:lpstr>Standard form</vt:lpstr>
      <vt:lpstr>EXAMPLE</vt:lpstr>
      <vt:lpstr>example</vt:lpstr>
      <vt:lpstr>example</vt:lpstr>
      <vt:lpstr>Pg. 287-291, #1, 3, 5, 6, 7, 10, 13, 15.</vt:lpstr>
      <vt:lpstr>5.3 – modelling data with a line of best fit</vt:lpstr>
      <vt:lpstr>Line of best fit</vt:lpstr>
      <vt:lpstr>example</vt:lpstr>
      <vt:lpstr>Example continued</vt:lpstr>
      <vt:lpstr>Example</vt:lpstr>
      <vt:lpstr>example</vt:lpstr>
      <vt:lpstr>example</vt:lpstr>
      <vt:lpstr>Pg. 301-306, #3, 4, 6, 7, 8, 11, 14  </vt:lpstr>
      <vt:lpstr>5.4 – modelling data with a  curve of best fit</vt:lpstr>
      <vt:lpstr>PowerPoint Presentation</vt:lpstr>
      <vt:lpstr>example</vt:lpstr>
      <vt:lpstr>PowerPoint Presentation</vt:lpstr>
      <vt:lpstr>example</vt:lpstr>
      <vt:lpstr>Pg. 313-316, #1, 2, 3, 5, 7, 8, 9 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expressions and equations</dc:title>
  <dc:creator>Kali Brasseur</dc:creator>
  <cp:lastModifiedBy>YCS</cp:lastModifiedBy>
  <cp:revision>75</cp:revision>
  <dcterms:created xsi:type="dcterms:W3CDTF">2012-10-01T02:39:39Z</dcterms:created>
  <dcterms:modified xsi:type="dcterms:W3CDTF">2013-04-18T16:19:15Z</dcterms:modified>
</cp:coreProperties>
</file>