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notesSlides/notesSlide23.xml" ContentType="application/vnd.openxmlformats-officedocument.presentationml.notesSlide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44"/>
  </p:notesMasterIdLst>
  <p:sldIdLst>
    <p:sldId id="259" r:id="rId15"/>
    <p:sldId id="256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80" r:id="rId36"/>
    <p:sldId id="279" r:id="rId37"/>
    <p:sldId id="281" r:id="rId38"/>
    <p:sldId id="282" r:id="rId39"/>
    <p:sldId id="283" r:id="rId40"/>
    <p:sldId id="284" r:id="rId41"/>
    <p:sldId id="285" r:id="rId42"/>
    <p:sldId id="286" r:id="rId4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pitchFamily="80" charset="0"/>
        <a:ea typeface="ヒラギノ角ゴ Pro W3" pitchFamily="80" charset="-128"/>
        <a:cs typeface="+mn-cs"/>
        <a:sym typeface="Gill Sans" pitchFamily="80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09" autoAdjust="0"/>
    <p:restoredTop sz="90947" autoAdjust="0"/>
  </p:normalViewPr>
  <p:slideViewPr>
    <p:cSldViewPr>
      <p:cViewPr varScale="1">
        <p:scale>
          <a:sx n="46" d="100"/>
          <a:sy n="46" d="100"/>
        </p:scale>
        <p:origin x="-126" y="-15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469" y="-5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B02F3E-3796-437D-9DF7-32B5DE9AB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7C7E2-8772-432F-984F-7B0D913A2B7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C92BC-3413-4554-9BB8-7FED62586E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92B90-41C0-47B5-B249-858CC2DD3C9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8363B-4A17-4F5E-A8E7-C3F71E70197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906EA-3385-4FFA-99C3-B3A71B99549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13089-6060-4347-AE46-0C44DE7F9A1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368CE-109F-4099-B107-7ED38D793BF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3F3C3-22B8-4A7B-84BB-F4E5338F4E5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2EA1C-88D3-4A03-9B27-A500091BB77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D88EA-DC5A-45B2-BACC-0904F945E59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DA932-B734-4086-A0AF-21741158B80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1922B-32CF-4C3F-88F6-615F6018EC7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7D4D8-6E37-4B5B-BA84-B9C40DB70CE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ECC59-9C5A-4E88-89E3-8C07862B905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71B4C-4626-4E0E-B674-2540DB7C421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C6CF8-6CEF-472B-BAC3-11C23C11E33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F06B0-6834-4F2F-B53C-DD123DEF252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E880E9-A685-4D6E-99E5-93D7B508B4F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2021D-252A-42A4-B046-DBB6C4282A2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71777-57B4-4320-91AB-35A10F9802A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405E6-35C0-4169-B97A-95A172E5177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A405E6-35C0-4169-B97A-95A172E5177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8CB4F-C39B-468B-90C7-270AE147BE5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6CD329-64DB-4D70-B78B-87036E0BE8E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566DE-C58E-4C10-A635-C456C9C399D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3258D-6C33-491B-A455-33233E3A72E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726F5-0749-4A48-9B47-798D7A52F39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ED240-ECF3-4440-90B7-A73E70B477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EC7A0-F317-403C-BF72-E1FE79F4C7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80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80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80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80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80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80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80" charset="0"/>
          <a:ea typeface="ヒラギノ角ゴ Pro W3" pitchFamily="80" charset="-128"/>
          <a:sym typeface="Gill Sans" pitchFamily="80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5.xml"/><Relationship Id="rId18" Type="http://schemas.openxmlformats.org/officeDocument/2006/relationships/slide" Target="slide26.xml"/><Relationship Id="rId26" Type="http://schemas.openxmlformats.org/officeDocument/2006/relationships/slide" Target="slide18.xml"/><Relationship Id="rId3" Type="http://schemas.openxmlformats.org/officeDocument/2006/relationships/notesSlide" Target="../notesSlides/notesSlide3.xml"/><Relationship Id="rId21" Type="http://schemas.openxmlformats.org/officeDocument/2006/relationships/slide" Target="slide17.xml"/><Relationship Id="rId7" Type="http://schemas.openxmlformats.org/officeDocument/2006/relationships/slide" Target="slide19.xml"/><Relationship Id="rId12" Type="http://schemas.openxmlformats.org/officeDocument/2006/relationships/slide" Target="slide20.xml"/><Relationship Id="rId17" Type="http://schemas.openxmlformats.org/officeDocument/2006/relationships/slide" Target="slide21.xml"/><Relationship Id="rId25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16.xml"/><Relationship Id="rId20" Type="http://schemas.openxmlformats.org/officeDocument/2006/relationships/slide" Target="slide12.xml"/><Relationship Id="rId29" Type="http://schemas.openxmlformats.org/officeDocument/2006/relationships/image" Target="../media/image2.png"/><Relationship Id="rId1" Type="http://schemas.openxmlformats.org/officeDocument/2006/relationships/audio" Target="../media/audio2.wav"/><Relationship Id="rId6" Type="http://schemas.openxmlformats.org/officeDocument/2006/relationships/slide" Target="slide14.xml"/><Relationship Id="rId11" Type="http://schemas.openxmlformats.org/officeDocument/2006/relationships/slide" Target="slide15.xml"/><Relationship Id="rId24" Type="http://schemas.openxmlformats.org/officeDocument/2006/relationships/slide" Target="slide8.xml"/><Relationship Id="rId5" Type="http://schemas.openxmlformats.org/officeDocument/2006/relationships/slide" Target="slide9.xml"/><Relationship Id="rId15" Type="http://schemas.openxmlformats.org/officeDocument/2006/relationships/slide" Target="slide11.xml"/><Relationship Id="rId23" Type="http://schemas.openxmlformats.org/officeDocument/2006/relationships/slide" Target="slide27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5.xml"/><Relationship Id="rId14" Type="http://schemas.openxmlformats.org/officeDocument/2006/relationships/slide" Target="slide6.xml"/><Relationship Id="rId22" Type="http://schemas.openxmlformats.org/officeDocument/2006/relationships/slide" Target="slide22.xml"/><Relationship Id="rId27" Type="http://schemas.openxmlformats.org/officeDocument/2006/relationships/slide" Target="slide23.xml"/><Relationship Id="rId30" Type="http://schemas.openxmlformats.org/officeDocument/2006/relationships/slide" Target="sl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1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JEOPARDY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0" y="5181600"/>
            <a:ext cx="10464800" cy="11303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600" smtClean="0">
                <a:effectLst>
                  <a:outerShdw blurRad="38100" dist="38100" dir="2700000" algn="tl">
                    <a:srgbClr val="808080"/>
                  </a:outerShdw>
                </a:effectLst>
              </a:rPr>
              <a:t>Welcome to Jeopardy</a:t>
            </a:r>
          </a:p>
        </p:txBody>
      </p:sp>
      <p:pic>
        <p:nvPicPr>
          <p:cNvPr id="36868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6868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68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448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5519742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5.2 N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858798" y="1304900"/>
            <a:ext cx="11215766" cy="37211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1.5 kg blueberry bran muffin slides across the floor. If µ = 0.35, what is the force of friction on the muffin?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$ 200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5988" y="5376866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0.26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930236" y="1447776"/>
            <a:ext cx="11358642" cy="342902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Mr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Trask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pushes your next unit test (about 28.0 kg) at a constant velocity of 12.0 m/s by applying 72 N of force. Find µ.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$ 300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5988" y="6091246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214 N</a:t>
            </a:r>
            <a:endParaRPr lang="en-US" sz="5400" baseline="-25000" dirty="0" smtClean="0"/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501608" y="1376338"/>
            <a:ext cx="12073022" cy="414340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What is the minimum force required to hold a 9.50 kg box of smaller boxes against a vertical wall if the coefficient of friction is 0.435?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$ 400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5876932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0.18</a:t>
            </a:r>
            <a:endParaRPr lang="en-US" sz="5400" baseline="-25000" dirty="0" smtClean="0"/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644484" y="1376338"/>
            <a:ext cx="11644394" cy="4071966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22.5 kg dog on a skateboard is initially moving at 15 m/s and rolls to a stop in 64 m. Find µ. 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$ 500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5376866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2.4 m/s</a:t>
            </a:r>
            <a:r>
              <a:rPr lang="en-US" sz="5400" baseline="30000" dirty="0" smtClean="0"/>
              <a:t>2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644484" y="1233462"/>
            <a:ext cx="11787270" cy="378621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student pulls a 55 kg backpack full of physics homework with 250 N. If the force of friction is 120 N, what is its acceleration?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$ 100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6305560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2.0 N</a:t>
            </a:r>
            <a:endParaRPr lang="en-US" sz="5400" baseline="-25000" dirty="0" smtClean="0"/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715922" y="1376338"/>
            <a:ext cx="11715832" cy="450059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While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Wii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bowling,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Mr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Trask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notices that the 4.0 kg ball slows from 18 m/s to 16 m/s in 4.0 s. What is the force of friction on the ball?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$ 200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4550" y="6305560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833 N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715922" y="1376338"/>
            <a:ext cx="11501518" cy="464347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motocross racer (110.0 kg) accelerates at 6.25 m/s</a:t>
            </a:r>
            <a:r>
              <a:rPr lang="en-US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. If the force of friction on the bike is 145 N, what force does the bike exert?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$ 300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6662750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39.2 m/s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573046" y="1304900"/>
            <a:ext cx="11644394" cy="485778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1150 kg car at rest exerts a constant 1.25x10</a:t>
            </a:r>
            <a:r>
              <a:rPr lang="en-US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4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N. If µ = 0.110, how fast is it moving after 4.00 s?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$ 400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7019940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0.089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715922" y="1376338"/>
            <a:ext cx="11572956" cy="5429288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An extreme unicyclist travels at a constant 12.0 m/s while exerting 54 N. If his total mass is 62 kg, what is the coefficient of friction?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$ 500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5876933"/>
            <a:ext cx="10464800" cy="1500198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  <a:defRPr/>
            </a:pPr>
            <a:r>
              <a:rPr lang="en-US" sz="6000" dirty="0" smtClean="0"/>
              <a:t>1080 N</a:t>
            </a:r>
            <a:endParaRPr lang="en-US" sz="6000" b="1" baseline="-25000" dirty="0" smtClean="0"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  <a:defRPr/>
            </a:pPr>
            <a:endParaRPr lang="en-US" sz="6000" dirty="0" smtClean="0"/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858798" y="1155700"/>
            <a:ext cx="11072890" cy="357822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pt-BR" sz="6000" b="1" dirty="0" smtClean="0"/>
              <a:t>What is the weight of a 110 kg teacher on Earth?</a:t>
            </a:r>
            <a:endParaRPr lang="en-US" sz="60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$ 100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27305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True or Force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52832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The Long Arm of Newton’s 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Laws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78232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Action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S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chmeaction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103759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Pot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Pourri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1778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FBD </a:t>
            </a:r>
            <a:r>
              <a:rPr lang="en-US" sz="3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Ya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 You Know Me!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15362" grpId="0" animBg="1"/>
      <p:bldP spid="15363" grpId="0" animBg="1"/>
      <p:bldP spid="15364" grpId="0" animBg="1"/>
      <p:bldP spid="153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6091246"/>
            <a:ext cx="10464800" cy="1190625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  <a:defRPr/>
            </a:pPr>
            <a:r>
              <a:rPr lang="en-US" sz="5400" dirty="0" smtClean="0"/>
              <a:t>4760 N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1001674" y="1155700"/>
            <a:ext cx="11072890" cy="393541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fr-F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What is the force of gravity acting on a 2545 kg satellite </a:t>
            </a:r>
            <a:r>
              <a:rPr lang="fr-FR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that</a:t>
            </a:r>
            <a:r>
              <a:rPr lang="fr-F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orbits</a:t>
            </a:r>
            <a:r>
              <a:rPr lang="fr-F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at</a:t>
            </a:r>
            <a:r>
              <a:rPr lang="fr-F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an </a:t>
            </a:r>
            <a:r>
              <a:rPr lang="fr-FR" sz="48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altitude</a:t>
            </a:r>
            <a:r>
              <a:rPr lang="fr-F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of 8.22x10</a:t>
            </a:r>
            <a:r>
              <a:rPr lang="fr-FR" sz="48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6</a:t>
            </a:r>
            <a:r>
              <a:rPr lang="fr-F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m?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$ 200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58864" y="6376998"/>
            <a:ext cx="10464800" cy="833438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  <a:defRPr/>
            </a:pPr>
            <a:r>
              <a:rPr lang="en-US" sz="5400" dirty="0" smtClean="0"/>
              <a:t>1.85x10</a:t>
            </a:r>
            <a:r>
              <a:rPr lang="en-US" sz="5400" baseline="30000" dirty="0" smtClean="0"/>
              <a:t>5</a:t>
            </a:r>
            <a:r>
              <a:rPr lang="en-US" sz="5400" dirty="0" smtClean="0"/>
              <a:t> kg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573088" y="1376338"/>
            <a:ext cx="11715750" cy="392909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Two ships of equal mass sit 75.0 m apart. Find their masses if the force of gravity between them is 4.06x10</a:t>
            </a:r>
            <a:r>
              <a:rPr lang="en-US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-4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N.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$ 300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58864" y="6591312"/>
            <a:ext cx="10464800" cy="9763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  <a:defRPr/>
            </a:pPr>
            <a:r>
              <a:rPr lang="en-US" sz="5400" dirty="0" smtClean="0"/>
              <a:t>36.0 m/s</a:t>
            </a:r>
            <a:r>
              <a:rPr lang="en-US" sz="5400" baseline="30000" dirty="0" smtClean="0"/>
              <a:t>2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430170" y="1155700"/>
            <a:ext cx="12001584" cy="4935546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Planet X has a mass of 7.90x10</a:t>
            </a:r>
            <a:r>
              <a:rPr lang="pt-BR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25</a:t>
            </a: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kg and a radius of 1.21x10</a:t>
            </a:r>
            <a:r>
              <a:rPr lang="pt-BR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7</a:t>
            </a: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m. What is the gravitational field strength on the surface of Planet X.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$ 400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5988" y="6519874"/>
            <a:ext cx="10464800" cy="122396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  <a:defRPr/>
            </a:pPr>
            <a:r>
              <a:rPr lang="en-US" sz="5400" dirty="0" smtClean="0"/>
              <a:t>2.7x10</a:t>
            </a:r>
            <a:r>
              <a:rPr lang="en-US" sz="5400" baseline="30000" dirty="0" smtClean="0"/>
              <a:t>-3</a:t>
            </a:r>
            <a:r>
              <a:rPr lang="en-US" sz="5400" dirty="0" smtClean="0"/>
              <a:t> m/s</a:t>
            </a:r>
            <a:r>
              <a:rPr lang="en-US" sz="5400" baseline="30000" dirty="0" smtClean="0"/>
              <a:t>2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858798" y="1155700"/>
            <a:ext cx="11287204" cy="4864108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The moon orbits the Earth at a mean distance of 3.84x10</a:t>
            </a:r>
            <a:r>
              <a:rPr lang="pt-BR" sz="54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8</a:t>
            </a:r>
            <a:r>
              <a:rPr lang="pt-B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m. What is its acceleration due to gravity?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$ 500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5988" y="6162684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4400" dirty="0" smtClean="0"/>
              <a:t>Neither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1215988" y="1155700"/>
            <a:ext cx="10501386" cy="4149728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What weighs more a ton of hammers or a ton of feathers?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$ 100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58864" y="6305560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Nm</a:t>
            </a:r>
            <a:r>
              <a:rPr lang="en-US" sz="5400" baseline="30000" dirty="0" smtClean="0"/>
              <a:t>2</a:t>
            </a:r>
            <a:r>
              <a:rPr lang="en-US" sz="5400" dirty="0" smtClean="0"/>
              <a:t>/kg</a:t>
            </a:r>
            <a:r>
              <a:rPr lang="en-US" sz="5400" baseline="30000" dirty="0" smtClean="0"/>
              <a:t>2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930236" y="1376338"/>
            <a:ext cx="11215766" cy="3500462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What is the unit for G?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$ 200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58864" y="6162684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3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1215988" y="1376338"/>
            <a:ext cx="10858576" cy="4071966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If 3 cats are needed to catch 3 mice in 3 minutes, how many cats are needed to catch 100 mice in 100 minutes?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$ 300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7162816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Zero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573046" y="1376338"/>
            <a:ext cx="12144460" cy="5286412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student works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packaging company.  One day,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received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separate orders and accidentally mixed up the addresses, so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applied the address labels at random.  What is the probability that exactly three packages were correctly labeled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$ 400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58864" y="6948502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37 days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1073112" y="1519214"/>
            <a:ext cx="10930014" cy="4929222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worm is at the bottom of a forty meter hole.  It can crawl upwards at a rate of 4 meters in one day, but at night is slips back 3 meters.  At this rate, how long will it take for the worm to crawl out of the hole?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$ 500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87426" y="7448568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0.22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1073112" y="1519214"/>
            <a:ext cx="10930014" cy="5572164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angry physics student kicks their 3.6 kg textbook which is lying on 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floor at 6.02 m/s.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notices that the book slides 8.2 m before coming to a stop. What is the coefficient of friction between the book and the floor?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7288218" y="304800"/>
            <a:ext cx="5208582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Final Jeopardy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27305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True or Force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52832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The Long Arm of Newton’s 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Laws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39940" name="Rectangle 4"/>
          <p:cNvSpPr>
            <a:spLocks/>
          </p:cNvSpPr>
          <p:nvPr/>
        </p:nvSpPr>
        <p:spPr bwMode="auto">
          <a:xfrm>
            <a:off x="78232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Action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Schmeaction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103759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Pot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Pourri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177800" y="161925"/>
            <a:ext cx="2476500" cy="15001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464658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FBD </a:t>
            </a:r>
            <a:r>
              <a:rPr lang="en-US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Ya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ill Sans" pitchFamily="80" charset="0"/>
                <a:cs typeface="Gill Sans" pitchFamily="80" charset="0"/>
              </a:rPr>
              <a:t> You Know Me!</a:t>
            </a:r>
          </a:p>
        </p:txBody>
      </p:sp>
      <p:sp>
        <p:nvSpPr>
          <p:cNvPr id="39943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203200" y="17780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100</a:t>
            </a:r>
          </a:p>
        </p:txBody>
      </p:sp>
      <p:sp>
        <p:nvSpPr>
          <p:cNvPr id="39944" name="AutoShape 8">
            <a:hlinkClick r:id="rId5" action="ppaction://hlinksldjump"/>
          </p:cNvPr>
          <p:cNvSpPr>
            <a:spLocks/>
          </p:cNvSpPr>
          <p:nvPr/>
        </p:nvSpPr>
        <p:spPr bwMode="auto">
          <a:xfrm>
            <a:off x="2755900" y="17780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100</a:t>
            </a:r>
          </a:p>
        </p:txBody>
      </p:sp>
      <p:sp>
        <p:nvSpPr>
          <p:cNvPr id="39945" name="AutoShape 9">
            <a:hlinkClick r:id="rId6" action="ppaction://hlinksldjump"/>
          </p:cNvPr>
          <p:cNvSpPr>
            <a:spLocks/>
          </p:cNvSpPr>
          <p:nvPr/>
        </p:nvSpPr>
        <p:spPr bwMode="auto">
          <a:xfrm>
            <a:off x="5283200" y="17780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100</a:t>
            </a:r>
          </a:p>
        </p:txBody>
      </p:sp>
      <p:sp>
        <p:nvSpPr>
          <p:cNvPr id="39946" name="AutoShape 10">
            <a:hlinkClick r:id="rId7" action="ppaction://hlinksldjump"/>
          </p:cNvPr>
          <p:cNvSpPr>
            <a:spLocks/>
          </p:cNvSpPr>
          <p:nvPr/>
        </p:nvSpPr>
        <p:spPr bwMode="auto">
          <a:xfrm>
            <a:off x="7848600" y="17780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100</a:t>
            </a:r>
          </a:p>
        </p:txBody>
      </p:sp>
      <p:sp>
        <p:nvSpPr>
          <p:cNvPr id="39947" name="AutoShape 11">
            <a:hlinkClick r:id="rId8" action="ppaction://hlinksldjump"/>
          </p:cNvPr>
          <p:cNvSpPr>
            <a:spLocks/>
          </p:cNvSpPr>
          <p:nvPr/>
        </p:nvSpPr>
        <p:spPr bwMode="auto">
          <a:xfrm>
            <a:off x="10401300" y="17780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100</a:t>
            </a:r>
          </a:p>
        </p:txBody>
      </p:sp>
      <p:sp>
        <p:nvSpPr>
          <p:cNvPr id="39948" name="AutoShape 12">
            <a:hlinkClick r:id="rId9" action="ppaction://hlinksldjump"/>
          </p:cNvPr>
          <p:cNvSpPr>
            <a:spLocks/>
          </p:cNvSpPr>
          <p:nvPr/>
        </p:nvSpPr>
        <p:spPr bwMode="auto">
          <a:xfrm>
            <a:off x="203200" y="32004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200</a:t>
            </a:r>
          </a:p>
        </p:txBody>
      </p:sp>
      <p:sp>
        <p:nvSpPr>
          <p:cNvPr id="39949" name="AutoShape 13">
            <a:hlinkClick r:id="rId10" action="ppaction://hlinksldjump"/>
          </p:cNvPr>
          <p:cNvSpPr>
            <a:spLocks/>
          </p:cNvSpPr>
          <p:nvPr/>
        </p:nvSpPr>
        <p:spPr bwMode="auto">
          <a:xfrm>
            <a:off x="2755900" y="32004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200</a:t>
            </a:r>
          </a:p>
        </p:txBody>
      </p:sp>
      <p:sp>
        <p:nvSpPr>
          <p:cNvPr id="39950" name="AutoShape 14">
            <a:hlinkClick r:id="rId11" action="ppaction://hlinksldjump"/>
          </p:cNvPr>
          <p:cNvSpPr>
            <a:spLocks/>
          </p:cNvSpPr>
          <p:nvPr/>
        </p:nvSpPr>
        <p:spPr bwMode="auto">
          <a:xfrm>
            <a:off x="5308600" y="32004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200</a:t>
            </a:r>
          </a:p>
        </p:txBody>
      </p:sp>
      <p:sp>
        <p:nvSpPr>
          <p:cNvPr id="39951" name="AutoShape 15">
            <a:hlinkClick r:id="rId12" action="ppaction://hlinksldjump"/>
          </p:cNvPr>
          <p:cNvSpPr>
            <a:spLocks/>
          </p:cNvSpPr>
          <p:nvPr/>
        </p:nvSpPr>
        <p:spPr bwMode="auto">
          <a:xfrm>
            <a:off x="7848600" y="32004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200</a:t>
            </a:r>
          </a:p>
        </p:txBody>
      </p:sp>
      <p:sp>
        <p:nvSpPr>
          <p:cNvPr id="39952" name="AutoShape 16">
            <a:hlinkClick r:id="rId13" action="ppaction://hlinksldjump"/>
          </p:cNvPr>
          <p:cNvSpPr>
            <a:spLocks/>
          </p:cNvSpPr>
          <p:nvPr/>
        </p:nvSpPr>
        <p:spPr bwMode="auto">
          <a:xfrm>
            <a:off x="10401300" y="32004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200</a:t>
            </a:r>
          </a:p>
        </p:txBody>
      </p:sp>
      <p:sp>
        <p:nvSpPr>
          <p:cNvPr id="39953" name="AutoShape 17">
            <a:hlinkClick r:id="rId14" action="ppaction://hlinksldjump"/>
          </p:cNvPr>
          <p:cNvSpPr>
            <a:spLocks/>
          </p:cNvSpPr>
          <p:nvPr/>
        </p:nvSpPr>
        <p:spPr bwMode="auto">
          <a:xfrm>
            <a:off x="203200" y="46228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300</a:t>
            </a:r>
          </a:p>
        </p:txBody>
      </p:sp>
      <p:sp>
        <p:nvSpPr>
          <p:cNvPr id="39954" name="AutoShape 18">
            <a:hlinkClick r:id="rId15" action="ppaction://hlinksldjump"/>
          </p:cNvPr>
          <p:cNvSpPr>
            <a:spLocks/>
          </p:cNvSpPr>
          <p:nvPr/>
        </p:nvSpPr>
        <p:spPr bwMode="auto">
          <a:xfrm>
            <a:off x="2755900" y="46228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300</a:t>
            </a:r>
          </a:p>
        </p:txBody>
      </p:sp>
      <p:sp>
        <p:nvSpPr>
          <p:cNvPr id="39955" name="AutoShape 19">
            <a:hlinkClick r:id="rId16" action="ppaction://hlinksldjump"/>
          </p:cNvPr>
          <p:cNvSpPr>
            <a:spLocks/>
          </p:cNvSpPr>
          <p:nvPr/>
        </p:nvSpPr>
        <p:spPr bwMode="auto">
          <a:xfrm>
            <a:off x="5308600" y="46228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300</a:t>
            </a:r>
          </a:p>
        </p:txBody>
      </p:sp>
      <p:sp>
        <p:nvSpPr>
          <p:cNvPr id="39956" name="AutoShape 20">
            <a:hlinkClick r:id="rId17" action="ppaction://hlinksldjump"/>
          </p:cNvPr>
          <p:cNvSpPr>
            <a:spLocks/>
          </p:cNvSpPr>
          <p:nvPr/>
        </p:nvSpPr>
        <p:spPr bwMode="auto">
          <a:xfrm>
            <a:off x="7848600" y="46228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300</a:t>
            </a:r>
          </a:p>
        </p:txBody>
      </p:sp>
      <p:sp>
        <p:nvSpPr>
          <p:cNvPr id="39957" name="AutoShape 21">
            <a:hlinkClick r:id="rId18" action="ppaction://hlinksldjump"/>
          </p:cNvPr>
          <p:cNvSpPr>
            <a:spLocks/>
          </p:cNvSpPr>
          <p:nvPr/>
        </p:nvSpPr>
        <p:spPr bwMode="auto">
          <a:xfrm>
            <a:off x="10401300" y="46228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300</a:t>
            </a:r>
          </a:p>
        </p:txBody>
      </p:sp>
      <p:sp>
        <p:nvSpPr>
          <p:cNvPr id="39958" name="AutoShape 22">
            <a:hlinkClick r:id="rId19" action="ppaction://hlinksldjump"/>
          </p:cNvPr>
          <p:cNvSpPr>
            <a:spLocks/>
          </p:cNvSpPr>
          <p:nvPr/>
        </p:nvSpPr>
        <p:spPr bwMode="auto">
          <a:xfrm>
            <a:off x="203200" y="60452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400</a:t>
            </a:r>
          </a:p>
        </p:txBody>
      </p:sp>
      <p:sp>
        <p:nvSpPr>
          <p:cNvPr id="39959" name="AutoShape 23">
            <a:hlinkClick r:id="rId20" action="ppaction://hlinksldjump"/>
          </p:cNvPr>
          <p:cNvSpPr>
            <a:spLocks/>
          </p:cNvSpPr>
          <p:nvPr/>
        </p:nvSpPr>
        <p:spPr bwMode="auto">
          <a:xfrm>
            <a:off x="2755900" y="60452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400</a:t>
            </a:r>
          </a:p>
        </p:txBody>
      </p:sp>
      <p:sp>
        <p:nvSpPr>
          <p:cNvPr id="39960" name="AutoShape 24">
            <a:hlinkClick r:id="rId21" action="ppaction://hlinksldjump"/>
          </p:cNvPr>
          <p:cNvSpPr>
            <a:spLocks/>
          </p:cNvSpPr>
          <p:nvPr/>
        </p:nvSpPr>
        <p:spPr bwMode="auto">
          <a:xfrm>
            <a:off x="5308600" y="60452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400</a:t>
            </a:r>
          </a:p>
        </p:txBody>
      </p:sp>
      <p:sp>
        <p:nvSpPr>
          <p:cNvPr id="39961" name="AutoShape 25">
            <a:hlinkClick r:id="rId22" action="ppaction://hlinksldjump"/>
          </p:cNvPr>
          <p:cNvSpPr>
            <a:spLocks/>
          </p:cNvSpPr>
          <p:nvPr/>
        </p:nvSpPr>
        <p:spPr bwMode="auto">
          <a:xfrm>
            <a:off x="7848600" y="60452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400</a:t>
            </a:r>
          </a:p>
        </p:txBody>
      </p:sp>
      <p:sp>
        <p:nvSpPr>
          <p:cNvPr id="39962" name="AutoShape 26">
            <a:hlinkClick r:id="rId23" action="ppaction://hlinksldjump"/>
          </p:cNvPr>
          <p:cNvSpPr>
            <a:spLocks/>
          </p:cNvSpPr>
          <p:nvPr/>
        </p:nvSpPr>
        <p:spPr bwMode="auto">
          <a:xfrm>
            <a:off x="10401300" y="60452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400</a:t>
            </a:r>
          </a:p>
        </p:txBody>
      </p:sp>
      <p:sp>
        <p:nvSpPr>
          <p:cNvPr id="39963" name="AutoShape 27">
            <a:hlinkClick r:id="rId24" action="ppaction://hlinksldjump"/>
          </p:cNvPr>
          <p:cNvSpPr>
            <a:spLocks/>
          </p:cNvSpPr>
          <p:nvPr/>
        </p:nvSpPr>
        <p:spPr bwMode="auto">
          <a:xfrm>
            <a:off x="203200" y="74549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500</a:t>
            </a:r>
          </a:p>
        </p:txBody>
      </p:sp>
      <p:sp>
        <p:nvSpPr>
          <p:cNvPr id="39964" name="AutoShape 28">
            <a:hlinkClick r:id="rId25" action="ppaction://hlinksldjump"/>
          </p:cNvPr>
          <p:cNvSpPr>
            <a:spLocks/>
          </p:cNvSpPr>
          <p:nvPr/>
        </p:nvSpPr>
        <p:spPr bwMode="auto">
          <a:xfrm>
            <a:off x="2755900" y="74549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500</a:t>
            </a:r>
          </a:p>
        </p:txBody>
      </p:sp>
      <p:sp>
        <p:nvSpPr>
          <p:cNvPr id="39965" name="AutoShape 29">
            <a:hlinkClick r:id="rId26" action="ppaction://hlinksldjump"/>
          </p:cNvPr>
          <p:cNvSpPr>
            <a:spLocks/>
          </p:cNvSpPr>
          <p:nvPr/>
        </p:nvSpPr>
        <p:spPr bwMode="auto">
          <a:xfrm>
            <a:off x="5308600" y="74549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500</a:t>
            </a:r>
          </a:p>
        </p:txBody>
      </p:sp>
      <p:sp>
        <p:nvSpPr>
          <p:cNvPr id="39966" name="AutoShape 30">
            <a:hlinkClick r:id="rId27" action="ppaction://hlinksldjump"/>
          </p:cNvPr>
          <p:cNvSpPr>
            <a:spLocks/>
          </p:cNvSpPr>
          <p:nvPr/>
        </p:nvSpPr>
        <p:spPr bwMode="auto">
          <a:xfrm>
            <a:off x="7848600" y="74549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500</a:t>
            </a:r>
          </a:p>
        </p:txBody>
      </p:sp>
      <p:sp>
        <p:nvSpPr>
          <p:cNvPr id="39967" name="AutoShape 31">
            <a:hlinkClick r:id="rId28" action="ppaction://hlinksldjump"/>
          </p:cNvPr>
          <p:cNvSpPr>
            <a:spLocks/>
          </p:cNvSpPr>
          <p:nvPr/>
        </p:nvSpPr>
        <p:spPr bwMode="auto">
          <a:xfrm>
            <a:off x="10401300" y="7454900"/>
            <a:ext cx="2438400" cy="1308100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500</a:t>
            </a:r>
          </a:p>
        </p:txBody>
      </p:sp>
      <p:pic>
        <p:nvPicPr>
          <p:cNvPr id="39968" name="Picture 32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Embedded Sound 1"/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85800" y="91440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7">
            <a:hlinkClick r:id="rId30" action="ppaction://hlinksldjump"/>
          </p:cNvPr>
          <p:cNvSpPr>
            <a:spLocks/>
          </p:cNvSpPr>
          <p:nvPr/>
        </p:nvSpPr>
        <p:spPr bwMode="auto">
          <a:xfrm>
            <a:off x="4716450" y="8948766"/>
            <a:ext cx="3571900" cy="500066"/>
          </a:xfrm>
          <a:prstGeom prst="roundRect">
            <a:avLst>
              <a:gd name="adj" fmla="val 14560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Final Jeopardy</a:t>
            </a:r>
            <a:endParaRPr lang="en-US" sz="3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62" fill="hold"/>
                                        <p:tgtEl>
                                          <p:spTgt spid="399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" decel="100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" decel="100000"/>
                                        <p:tgtEl>
                                          <p:spTgt spid="399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5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" decel="100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" decel="100000"/>
                                        <p:tgtEl>
                                          <p:spTgt spid="399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" decel="100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" decel="100000"/>
                                        <p:tgtEl>
                                          <p:spTgt spid="399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" decel="100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" decel="100000"/>
                                        <p:tgtEl>
                                          <p:spTgt spid="399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" decel="100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" decel="100000"/>
                                        <p:tgtEl>
                                          <p:spTgt spid="399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" decel="100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" decel="100000"/>
                                        <p:tgtEl>
                                          <p:spTgt spid="399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" decel="100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" decel="100000"/>
                                        <p:tgtEl>
                                          <p:spTgt spid="399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" decel="100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" decel="100000"/>
                                        <p:tgtEl>
                                          <p:spTgt spid="399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" decel="100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" decel="100000"/>
                                        <p:tgtEl>
                                          <p:spTgt spid="399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5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" decel="100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" decel="100000"/>
                                        <p:tgtEl>
                                          <p:spTgt spid="399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5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" decel="100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" decel="100000"/>
                                        <p:tgtEl>
                                          <p:spTgt spid="399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5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" decel="100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" decel="100000"/>
                                        <p:tgtEl>
                                          <p:spTgt spid="399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5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" decel="100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" decel="100000"/>
                                        <p:tgtEl>
                                          <p:spTgt spid="399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5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" decel="100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" decel="100000"/>
                                        <p:tgtEl>
                                          <p:spTgt spid="399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5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" decel="100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" decel="100000"/>
                                        <p:tgtEl>
                                          <p:spTgt spid="39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2" presetID="5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7" decel="100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77" decel="100000"/>
                                        <p:tgtEl>
                                          <p:spTgt spid="399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7" dur="77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77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1" presetID="5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7" decel="100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77" decel="100000"/>
                                        <p:tgtEl>
                                          <p:spTgt spid="399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6" dur="77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77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5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77" decel="100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77" decel="100000"/>
                                        <p:tgtEl>
                                          <p:spTgt spid="399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5" dur="77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77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9" presetID="51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77" decel="100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77" decel="100000"/>
                                        <p:tgtEl>
                                          <p:spTgt spid="399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4" dur="77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77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8" presetID="5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" decel="100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" decel="100000"/>
                                        <p:tgtEl>
                                          <p:spTgt spid="399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7" presetID="5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" decel="100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" decel="100000"/>
                                        <p:tgtEl>
                                          <p:spTgt spid="399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6" presetID="5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77" decel="100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77" decel="100000"/>
                                        <p:tgtEl>
                                          <p:spTgt spid="399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1" dur="77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3" dur="77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4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5" presetID="51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77" decel="100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77" decel="100000"/>
                                        <p:tgtEl>
                                          <p:spTgt spid="399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0" dur="77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77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3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4" presetID="5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77" decel="100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77" decel="100000"/>
                                        <p:tgtEl>
                                          <p:spTgt spid="399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9" dur="77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77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2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3" presetID="51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77" decel="100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77" decel="100000"/>
                                        <p:tgtEl>
                                          <p:spTgt spid="399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77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77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77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77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6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7" dur="77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8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9" dur="77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0" dur="123" accel="100000" fill="hold">
                                          <p:stCondLst>
                                            <p:cond delay="7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68"/>
                </p:tgtEl>
              </p:cMediaNode>
            </p:audio>
          </p:childTnLst>
        </p:cTn>
      </p:par>
    </p:tnLst>
    <p:bldLst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  <p:bldP spid="39960" grpId="0" animBg="1"/>
      <p:bldP spid="39961" grpId="0" animBg="1"/>
      <p:bldP spid="39962" grpId="0" animBg="1"/>
      <p:bldP spid="39963" grpId="0" animBg="1"/>
      <p:bldP spid="39964" grpId="0" animBg="1"/>
      <p:bldP spid="39965" grpId="0" animBg="1"/>
      <p:bldP spid="39966" grpId="0" animBg="1"/>
      <p:bldP spid="39967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930500" y="3662354"/>
            <a:ext cx="7000924" cy="48577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1562100" y="1155700"/>
            <a:ext cx="9867900" cy="22225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monkey hangs from a tree by one arm.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$ 100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5573706" y="5305428"/>
            <a:ext cx="2071702" cy="1571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5502268" y="5019676"/>
            <a:ext cx="2143140" cy="1588"/>
          </a:xfrm>
          <a:prstGeom prst="straightConnector1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254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645144" y="5091114"/>
            <a:ext cx="1857388" cy="1588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rot="5400000">
            <a:off x="5654668" y="7081854"/>
            <a:ext cx="1847070" cy="8730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6" grpId="0" animBg="1" autoUpdateAnimBg="0"/>
      <p:bldP spid="44037" grpId="0" animBg="1" autoUpdateAnimBg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/>
          <p:cNvSpPr>
            <a:spLocks/>
          </p:cNvSpPr>
          <p:nvPr/>
        </p:nvSpPr>
        <p:spPr bwMode="auto">
          <a:xfrm>
            <a:off x="1562100" y="1155700"/>
            <a:ext cx="9867900" cy="22225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puck slides across a sheet 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of frictionless ice at a 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constant velocity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$ 200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2930500" y="3662354"/>
            <a:ext cx="7000924" cy="48577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73706" y="5305428"/>
            <a:ext cx="2071702" cy="1571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5645144" y="5091114"/>
            <a:ext cx="1857388" cy="1588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rot="5400000">
            <a:off x="5654668" y="7081854"/>
            <a:ext cx="1847070" cy="8730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6" grpId="0" animBg="1" autoUpdateAnimBg="0"/>
      <p:bldP spid="44037" grpId="0" animBg="1" autoUpdateAnimBg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/>
          <p:cNvSpPr>
            <a:spLocks/>
          </p:cNvSpPr>
          <p:nvPr/>
        </p:nvSpPr>
        <p:spPr bwMode="auto">
          <a:xfrm>
            <a:off x="1358864" y="1304900"/>
            <a:ext cx="10358510" cy="264953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While coasting in his ‘93 physics-mobile,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Mr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Trask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 comes to a stop.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$ 300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2930500" y="4233858"/>
            <a:ext cx="7000924" cy="48577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73706" y="5876932"/>
            <a:ext cx="2071702" cy="1571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5645144" y="5662618"/>
            <a:ext cx="1857388" cy="1588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rot="5400000">
            <a:off x="5654668" y="7653358"/>
            <a:ext cx="1847070" cy="8730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rot="10800000">
            <a:off x="5216516" y="6662750"/>
            <a:ext cx="1151738" cy="10318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6" grpId="0" animBg="1" autoUpdateAnimBg="0"/>
      <p:bldP spid="44037" grpId="0" animBg="1" autoUpdateAnimBg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/>
          <p:cNvSpPr>
            <a:spLocks/>
          </p:cNvSpPr>
          <p:nvPr/>
        </p:nvSpPr>
        <p:spPr bwMode="auto">
          <a:xfrm>
            <a:off x="1562100" y="1155700"/>
            <a:ext cx="9867900" cy="22225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rocket blasts off, heading into orbit.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$ 400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930500" y="4233858"/>
            <a:ext cx="7000924" cy="48577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73706" y="6091246"/>
            <a:ext cx="2071702" cy="1571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394714" y="5555858"/>
            <a:ext cx="2358248" cy="1588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rot="5400000">
            <a:off x="6006699" y="7444203"/>
            <a:ext cx="1143008" cy="8730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6" grpId="0" animBg="1" autoUpdateAnimBg="0"/>
      <p:bldP spid="44037" grpId="0" animBg="1" autoUpdateAnimBg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/>
          <p:cNvSpPr>
            <a:spLocks/>
          </p:cNvSpPr>
          <p:nvPr/>
        </p:nvSpPr>
        <p:spPr bwMode="auto">
          <a:xfrm>
            <a:off x="1562100" y="1162023"/>
            <a:ext cx="9867900" cy="2643207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meteor plummets towards </a:t>
            </a:r>
            <a:r>
              <a:rPr lang="en-US" sz="5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the surface of the moon.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$ 500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2930500" y="4233858"/>
            <a:ext cx="7000924" cy="48577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73706" y="5519742"/>
            <a:ext cx="2071702" cy="15716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Gill Sans" pitchFamily="80" charset="0"/>
              <a:ea typeface="ヒラギノ角ゴ Pro W3" pitchFamily="80" charset="-128"/>
              <a:sym typeface="Gill Sans" pitchFamily="80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5435989" y="7443409"/>
            <a:ext cx="2275698" cy="1588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6" grpId="0" animBg="1" autoUpdateAnimBg="0"/>
      <p:bldP spid="44037" grpId="0" animBg="1" autoUpdateAnimBg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5295900"/>
            <a:ext cx="10464800" cy="557213"/>
          </a:xfrm>
        </p:spPr>
        <p:txBody>
          <a:bodyPr anchor="ctr"/>
          <a:lstStyle/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5400" dirty="0" smtClean="0"/>
              <a:t>981 N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>
            <a:off x="858798" y="1304900"/>
            <a:ext cx="11215766" cy="2928958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>
                  <a:alpha val="93999"/>
                </a:srgbClr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A 100.0 kg boulder rolls along some flat ground at 15 m/s. Find the normal force acting on it.</a:t>
            </a:r>
            <a:endParaRPr lang="en-US" sz="54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7" name="AutoShape 5"/>
          <p:cNvSpPr>
            <a:spLocks/>
          </p:cNvSpPr>
          <p:nvPr/>
        </p:nvSpPr>
        <p:spPr bwMode="auto">
          <a:xfrm>
            <a:off x="10439400" y="304800"/>
            <a:ext cx="2057400" cy="1295400"/>
          </a:xfrm>
          <a:prstGeom prst="roundRect">
            <a:avLst>
              <a:gd name="adj" fmla="val 8569"/>
            </a:avLst>
          </a:prstGeom>
          <a:gradFill rotWithShape="0">
            <a:gsLst>
              <a:gs pos="0">
                <a:srgbClr val="0080FF"/>
              </a:gs>
              <a:gs pos="100000">
                <a:srgbClr val="000080">
                  <a:alpha val="92999"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177800" tIns="177800" rIns="177800" bIns="177800" anchor="ctr"/>
          <a:lstStyle/>
          <a:p>
            <a:pPr algn="l">
              <a:defRPr/>
            </a:pP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pitchFamily="80" charset="0"/>
                <a:cs typeface="Gill Sans" pitchFamily="80" charset="0"/>
              </a:rPr>
              <a:t>$ 100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Gill Sans" pitchFamily="80" charset="0"/>
              <a:cs typeface="Gill Sans" pitchFamily="80" charset="0"/>
            </a:endParaRPr>
          </a:p>
        </p:txBody>
      </p:sp>
      <p:sp>
        <p:nvSpPr>
          <p:cNvPr id="44039" name="AutoShape 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11201400" y="8001000"/>
            <a:ext cx="1358900" cy="1092200"/>
          </a:xfrm>
          <a:prstGeom prst="roundRect">
            <a:avLst>
              <a:gd name="adj" fmla="val 17440"/>
            </a:avLst>
          </a:prstGeom>
          <a:gradFill rotWithShape="0">
            <a:gsLst>
              <a:gs pos="0">
                <a:srgbClr val="0080FF">
                  <a:alpha val="51700"/>
                </a:srgbClr>
              </a:gs>
              <a:gs pos="100000">
                <a:srgbClr val="000080">
                  <a:alpha val="51149"/>
                </a:srgbClr>
              </a:gs>
            </a:gsLst>
            <a:lin ang="5400000" scaled="1"/>
          </a:gradFill>
          <a:ln w="25400">
            <a:solidFill>
              <a:schemeClr val="tx1">
                <a:alpha val="54999"/>
              </a:schemeClr>
            </a:solidFill>
            <a:round/>
            <a:headEnd/>
            <a:tailEnd/>
          </a:ln>
        </p:spPr>
        <p:txBody>
          <a:bodyPr lIns="152400" tIns="152400" rIns="152400" bIns="152400" anchor="ctr"/>
          <a:lstStyle/>
          <a:p>
            <a:pPr>
              <a:defRPr/>
            </a:pPr>
            <a:r>
              <a:rPr lang="en-US" sz="4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80" charset="0"/>
                <a:sym typeface="Impact" pitchFamily="80" charset="0"/>
              </a:rPr>
              <a:t>☝</a:t>
            </a:r>
          </a:p>
        </p:txBody>
      </p:sp>
      <p:pic>
        <p:nvPicPr>
          <p:cNvPr id="4404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mbedded Sound 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8534400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3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7" fill="hold"/>
                                        <p:tgtEl>
                                          <p:spTgt spid="440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40"/>
                </p:tgtEl>
              </p:cMediaNode>
            </p:audio>
          </p:childTnLst>
        </p:cTn>
      </p:par>
    </p:tnLst>
    <p:bldLst>
      <p:bldP spid="44034" grpId="0" autoUpdateAnimBg="0"/>
      <p:bldP spid="44036" grpId="0" animBg="1" autoUpdateAnimBg="0"/>
      <p:bldP spid="44037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 W3"/>
        <a:cs typeface=""/>
      </a:majorFont>
      <a:minorFont>
        <a:latin typeface="Gill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pitchFamily="80" charset="0"/>
            <a:ea typeface="ヒラギノ角ゴ Pro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Pages>0</Pages>
  <Words>832</Words>
  <Characters>0</Characters>
  <Application>Microsoft Office PowerPoint</Application>
  <PresentationFormat>Custom</PresentationFormat>
  <Lines>0</Lines>
  <Paragraphs>166</Paragraphs>
  <Slides>29</Slides>
  <Notes>29</Notes>
  <HiddenSlides>0</HiddenSlides>
  <MMClips>28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JEOPARDY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user</cp:lastModifiedBy>
  <cp:revision>51</cp:revision>
  <dcterms:modified xsi:type="dcterms:W3CDTF">2009-12-14T20:19:17Z</dcterms:modified>
</cp:coreProperties>
</file>