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63" r:id="rId5"/>
    <p:sldId id="259" r:id="rId6"/>
    <p:sldId id="262" r:id="rId7"/>
    <p:sldId id="261" r:id="rId8"/>
    <p:sldId id="260" r:id="rId9"/>
    <p:sldId id="269" r:id="rId10"/>
    <p:sldId id="268" r:id="rId11"/>
    <p:sldId id="267" r:id="rId12"/>
    <p:sldId id="266" r:id="rId13"/>
    <p:sldId id="265" r:id="rId14"/>
    <p:sldId id="264" r:id="rId15"/>
    <p:sldId id="270" r:id="rId16"/>
    <p:sldId id="272" r:id="rId17"/>
    <p:sldId id="280" r:id="rId18"/>
    <p:sldId id="271" r:id="rId19"/>
    <p:sldId id="279" r:id="rId20"/>
    <p:sldId id="278" r:id="rId21"/>
    <p:sldId id="277" r:id="rId22"/>
    <p:sldId id="281" r:id="rId23"/>
    <p:sldId id="282" r:id="rId24"/>
    <p:sldId id="276" r:id="rId25"/>
    <p:sldId id="283" r:id="rId26"/>
    <p:sldId id="275" r:id="rId27"/>
    <p:sldId id="284" r:id="rId28"/>
    <p:sldId id="274" r:id="rId29"/>
    <p:sldId id="27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BFA57-8680-4E80-9AFC-BFC2C0B47896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64DAD-C918-43B7-B9F2-481C82795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59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4DAD-C918-43B7-B9F2-481C82795DF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5E6FC-D24E-4030-AB24-96ACFC19B150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DD514-F000-4523-B1D2-0605960251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5E6FC-D24E-4030-AB24-96ACFC19B150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DD514-F000-4523-B1D2-060596025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5E6FC-D24E-4030-AB24-96ACFC19B150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DD514-F000-4523-B1D2-060596025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5E6FC-D24E-4030-AB24-96ACFC19B150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DD514-F000-4523-B1D2-060596025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5E6FC-D24E-4030-AB24-96ACFC19B150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DD514-F000-4523-B1D2-0605960251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5E6FC-D24E-4030-AB24-96ACFC19B150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DD514-F000-4523-B1D2-060596025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5E6FC-D24E-4030-AB24-96ACFC19B150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DD514-F000-4523-B1D2-0605960251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5E6FC-D24E-4030-AB24-96ACFC19B150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DD514-F000-4523-B1D2-060596025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5E6FC-D24E-4030-AB24-96ACFC19B150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DD514-F000-4523-B1D2-060596025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5E6FC-D24E-4030-AB24-96ACFC19B150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DD514-F000-4523-B1D2-060596025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DB5E6FC-D24E-4030-AB24-96ACFC19B150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72DD514-F000-4523-B1D2-060596025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DB5E6FC-D24E-4030-AB24-96ACFC19B150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72DD514-F000-4523-B1D2-060596025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40mph.wmv" TargetMode="Externa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luckiest_guy_in_traffic.wmv" TargetMode="Externa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Airbus_A380_800_Brake_test.wmv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hyperlink" Target="Boeing_777_Rejected_TakeOff_Brake_Test.wmv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4000504"/>
            <a:ext cx="7772400" cy="1975104"/>
          </a:xfrm>
        </p:spPr>
        <p:txBody>
          <a:bodyPr/>
          <a:lstStyle/>
          <a:p>
            <a:r>
              <a:rPr lang="en-US" sz="7200" dirty="0" smtClean="0"/>
              <a:t>Momentum 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0430" y="5929330"/>
            <a:ext cx="5643570" cy="714356"/>
          </a:xfrm>
        </p:spPr>
        <p:txBody>
          <a:bodyPr>
            <a:normAutofit/>
          </a:bodyPr>
          <a:lstStyle/>
          <a:p>
            <a:r>
              <a:rPr lang="en-US" dirty="0" smtClean="0"/>
              <a:t>A CRASH COURSE IN COLLISIONS &amp; EXPLOSIONS</a:t>
            </a:r>
            <a:endParaRPr lang="en-US" dirty="0"/>
          </a:p>
        </p:txBody>
      </p:sp>
      <p:pic>
        <p:nvPicPr>
          <p:cNvPr id="4" name="Picture 3" descr="11-8-07-gallery-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0"/>
            <a:ext cx="4608866" cy="3186129"/>
          </a:xfrm>
          <a:prstGeom prst="rect">
            <a:avLst/>
          </a:prstGeom>
        </p:spPr>
      </p:pic>
      <p:pic>
        <p:nvPicPr>
          <p:cNvPr id="5" name="Picture 4" descr="u1577837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97062" y="3286124"/>
            <a:ext cx="3946938" cy="2786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57422" y="4286256"/>
            <a:ext cx="4429156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Force x time =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Impulse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8596" y="785794"/>
            <a:ext cx="8429684" cy="93106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The quantity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Force x time is also given the name of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“IMPULSE”.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excelsio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3000372"/>
            <a:ext cx="2247907" cy="742953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1071538" y="2928934"/>
            <a:ext cx="1928826" cy="762684"/>
            <a:chOff x="4071934" y="2571744"/>
            <a:chExt cx="1928826" cy="762684"/>
          </a:xfrm>
        </p:grpSpPr>
        <p:pic>
          <p:nvPicPr>
            <p:cNvPr id="9" name="Picture 8" descr="explosion_~sha003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86380" y="2571744"/>
              <a:ext cx="714380" cy="762684"/>
            </a:xfrm>
            <a:prstGeom prst="rect">
              <a:avLst/>
            </a:prstGeom>
          </p:spPr>
        </p:pic>
        <p:grpSp>
          <p:nvGrpSpPr>
            <p:cNvPr id="17" name="Group 16"/>
            <p:cNvGrpSpPr/>
            <p:nvPr/>
          </p:nvGrpSpPr>
          <p:grpSpPr>
            <a:xfrm>
              <a:off x="4071934" y="2786058"/>
              <a:ext cx="1357322" cy="215902"/>
              <a:chOff x="4071934" y="2786058"/>
              <a:chExt cx="1357322" cy="215902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rot="10800000">
                <a:off x="4071934" y="2786058"/>
                <a:ext cx="1285884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0800000">
                <a:off x="4786314" y="3000372"/>
                <a:ext cx="642942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642910" y="5286388"/>
            <a:ext cx="8143932" cy="93106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Impulse = F x t   =   </a:t>
            </a: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= change in Momentum</a:t>
            </a:r>
            <a:endParaRPr kumimoji="0" lang="en-US" sz="36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1" name="Picture 20" descr="excelsio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3000372"/>
            <a:ext cx="2247907" cy="742953"/>
          </a:xfrm>
          <a:prstGeom prst="rect">
            <a:avLst/>
          </a:prstGeom>
        </p:spPr>
      </p:pic>
      <p:sp>
        <p:nvSpPr>
          <p:cNvPr id="22" name="Rounded Rectangular Callout 21"/>
          <p:cNvSpPr/>
          <p:nvPr/>
        </p:nvSpPr>
        <p:spPr>
          <a:xfrm>
            <a:off x="4214810" y="2285992"/>
            <a:ext cx="1785950" cy="64294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“I need Impulse  power  now #1!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715108" y="3000372"/>
            <a:ext cx="2428892" cy="857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0" grpId="0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571480"/>
            <a:ext cx="7772400" cy="34290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Example Problem #1: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 0.200 kg ball travelling at 24 m/s is hit with a bat. The bat stays in contact with the ball for 0.23 s and causes the ball to rebound at a speed of 32 m/s.</a:t>
            </a:r>
          </a:p>
          <a:p>
            <a:pPr>
              <a:buNone/>
            </a:pPr>
            <a:r>
              <a:rPr lang="en-US" dirty="0" smtClean="0"/>
              <a:t>	What force was imparted to the ball?</a:t>
            </a:r>
            <a:endParaRPr lang="en-US" dirty="0"/>
          </a:p>
        </p:txBody>
      </p:sp>
      <p:pic>
        <p:nvPicPr>
          <p:cNvPr id="4" name="Picture 3" descr="KNK_18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64" y="4143380"/>
            <a:ext cx="452435" cy="452435"/>
          </a:xfrm>
          <a:prstGeom prst="rect">
            <a:avLst/>
          </a:prstGeom>
        </p:spPr>
      </p:pic>
      <p:pic>
        <p:nvPicPr>
          <p:cNvPr id="5" name="Picture 4" descr="baseball-bat_~BBCL009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29322" y="4071942"/>
            <a:ext cx="1413503" cy="200024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3714744" y="4357694"/>
            <a:ext cx="307183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KNK_18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5286388"/>
            <a:ext cx="452435" cy="45243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rot="10800000">
            <a:off x="1000100" y="5500702"/>
            <a:ext cx="3357586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14810" y="392906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= 24 m/s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00232" y="557214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= 32 m/s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92867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Solution:</a:t>
            </a: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86050" y="928670"/>
            <a:ext cx="3228972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x t   =   </a:t>
            </a: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endParaRPr kumimoji="0" lang="en-US" sz="36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643174" y="2714620"/>
            <a:ext cx="4572032" cy="931060"/>
          </a:xfrm>
        </p:spPr>
        <p:txBody>
          <a:bodyPr>
            <a:normAutofit/>
          </a:bodyPr>
          <a:lstStyle/>
          <a:p>
            <a:pPr lvl="0">
              <a:buNone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F x t</a:t>
            </a:r>
            <a:r>
              <a:rPr lang="en-US" dirty="0" smtClean="0">
                <a:solidFill>
                  <a:srgbClr val="FFFF00"/>
                </a:solidFill>
              </a:rPr>
              <a:t>    =    (</a:t>
            </a:r>
            <a:r>
              <a:rPr lang="en-US" dirty="0" err="1" smtClean="0">
                <a:solidFill>
                  <a:srgbClr val="FFFF00"/>
                </a:solidFill>
              </a:rPr>
              <a:t>mv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   -  (</a:t>
            </a:r>
            <a:r>
              <a:rPr lang="en-US" dirty="0" err="1" smtClean="0">
                <a:solidFill>
                  <a:srgbClr val="FFFF00"/>
                </a:solidFill>
              </a:rPr>
              <a:t>mv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r>
              <a:rPr lang="en-US" baseline="-25000" dirty="0" smtClean="0">
                <a:solidFill>
                  <a:srgbClr val="FFFF00"/>
                </a:solidFill>
              </a:rPr>
              <a:t>1</a:t>
            </a:r>
            <a:endParaRPr lang="en-US" baseline="-25000" dirty="0">
              <a:solidFill>
                <a:srgbClr val="FFFF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786050" y="1785926"/>
            <a:ext cx="3228972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x t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=    p</a:t>
            </a:r>
            <a:r>
              <a:rPr kumimoji="0" lang="en-US" sz="30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-  p</a:t>
            </a:r>
            <a:r>
              <a:rPr kumimoji="0" lang="en-US" sz="30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14348" y="3571876"/>
            <a:ext cx="8429652" cy="93106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x o.23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=    (0.200 kg x -32 m/s)   -  (0.200 kg x 24 m/s)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42910" y="4572008"/>
            <a:ext cx="8215370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x o.23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=    (-6.4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kgm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/s)   -  (4.8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kgm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/s)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14348" y="5500702"/>
            <a:ext cx="5500726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x o.23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=    -11.2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kgm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/s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6380" y="5500702"/>
            <a:ext cx="3643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</a:t>
            </a:r>
          </a:p>
          <a:p>
            <a:r>
              <a:rPr lang="en-US" dirty="0" smtClean="0"/>
              <a:t> Change in momentum is now bigger the individual original momentums and  is negative. Why?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build="p"/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7772400" cy="914400"/>
          </a:xfrm>
        </p:spPr>
        <p:txBody>
          <a:bodyPr/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643042" y="785794"/>
            <a:ext cx="3286148" cy="1309038"/>
            <a:chOff x="1643042" y="785794"/>
            <a:chExt cx="3286148" cy="1309038"/>
          </a:xfrm>
        </p:grpSpPr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1643042" y="1142984"/>
              <a:ext cx="1143008" cy="714380"/>
            </a:xfrm>
            <a:prstGeom prst="rect">
              <a:avLst/>
            </a:prstGeom>
          </p:spPr>
          <p:txBody>
            <a:bodyPr vert="horz">
              <a:normAutofit/>
            </a:bodyPr>
            <a:lstStyle/>
            <a:p>
              <a:pPr marL="41148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tx2"/>
                </a:buClr>
                <a:buSzPct val="95000"/>
                <a:buFont typeface="Wingdings"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F</a:t>
              </a:r>
              <a:r>
                <a:rPr kumimoji="0" lang="en-US" sz="3200" b="0" i="0" u="none" strike="noStrike" kern="1200" cap="none" spc="0" normalizeH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=  </a:t>
              </a:r>
              <a:endParaRPr kumimoji="0" lang="en-US" sz="3000" b="0" i="0" u="none" strike="noStrike" kern="1200" cap="none" spc="0" normalizeH="0" baseline="-25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786050" y="785794"/>
              <a:ext cx="18752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FFFF00"/>
                  </a:solidFill>
                </a:rPr>
                <a:t>-11.2 </a:t>
              </a:r>
              <a:r>
                <a:rPr lang="en-US" sz="2800" dirty="0" err="1" smtClean="0">
                  <a:solidFill>
                    <a:srgbClr val="FFFF00"/>
                  </a:solidFill>
                </a:rPr>
                <a:t>kgm</a:t>
              </a:r>
              <a:r>
                <a:rPr lang="en-US" sz="2800" dirty="0" smtClean="0">
                  <a:solidFill>
                    <a:srgbClr val="FFFF00"/>
                  </a:solidFill>
                </a:rPr>
                <a:t>/s</a:t>
              </a:r>
              <a:endParaRPr lang="en-US" sz="280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714612" y="1428736"/>
              <a:ext cx="2214578" cy="1588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3143240" y="1571612"/>
              <a:ext cx="101733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FFFF00"/>
                  </a:solidFill>
                </a:rPr>
                <a:t>0.23 s</a:t>
              </a:r>
              <a:endParaRPr lang="en-US" sz="2800" dirty="0"/>
            </a:p>
          </p:txBody>
        </p:sp>
      </p:grpSp>
      <p:sp>
        <p:nvSpPr>
          <p:cNvPr id="9" name="Content Placeholder 2"/>
          <p:cNvSpPr txBox="1">
            <a:spLocks/>
          </p:cNvSpPr>
          <p:nvPr/>
        </p:nvSpPr>
        <p:spPr>
          <a:xfrm>
            <a:off x="1714480" y="2428868"/>
            <a:ext cx="1143008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=  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86050" y="2428868"/>
            <a:ext cx="1714512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- 49 N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00562" y="3143248"/>
            <a:ext cx="4143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</a:t>
            </a:r>
          </a:p>
          <a:p>
            <a:r>
              <a:rPr lang="en-US" sz="2400" dirty="0" smtClean="0"/>
              <a:t>The negative force answer indicates the force was applied in the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opposite direction </a:t>
            </a:r>
            <a:r>
              <a:rPr lang="en-US" sz="2400" dirty="0" smtClean="0"/>
              <a:t>of the ball’s original motion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786314" y="2500306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(1 </a:t>
            </a:r>
            <a:r>
              <a:rPr lang="en-US" sz="2800" dirty="0" err="1" smtClean="0"/>
              <a:t>kgm</a:t>
            </a:r>
            <a:r>
              <a:rPr lang="en-US" sz="2800" dirty="0" smtClean="0"/>
              <a:t>/s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 1 N)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928662" y="5643578"/>
            <a:ext cx="71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FF00"/>
                </a:solidFill>
              </a:rPr>
              <a:t>Do Practice Problems #1- 3 p. 178-179</a:t>
            </a:r>
            <a:endParaRPr lang="en-US" sz="28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785794"/>
            <a:ext cx="7772400" cy="321471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 Problem #2</a:t>
            </a:r>
          </a:p>
          <a:p>
            <a:pPr>
              <a:buNone/>
            </a:pPr>
            <a:r>
              <a:rPr lang="en-US" dirty="0" smtClean="0"/>
              <a:t>	A 1800 kg car is travelling at 12m/s east down a road. A force of 2300 N is applied by the cars tires to the road over a time of 4.7 s resulting in the car increasing it’s speed in the same direction. What is the car’s new speed?</a:t>
            </a:r>
            <a:endParaRPr lang="en-US" dirty="0"/>
          </a:p>
        </p:txBody>
      </p:sp>
      <p:pic>
        <p:nvPicPr>
          <p:cNvPr id="4" name="Picture 3" descr="tn_0704TOYCA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4214818"/>
            <a:ext cx="762000" cy="5715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28662" y="4786322"/>
            <a:ext cx="7429552" cy="158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tn_0704TOYCA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4214818"/>
            <a:ext cx="762000" cy="571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8728" y="5072074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 = 1800 kg</a:t>
            </a:r>
          </a:p>
          <a:p>
            <a:r>
              <a:rPr lang="en-US" dirty="0" smtClean="0"/>
              <a:t>v = 12 m/s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5143512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 = 1800 kg</a:t>
            </a:r>
          </a:p>
          <a:p>
            <a:r>
              <a:rPr lang="en-US" dirty="0" smtClean="0"/>
              <a:t>v = 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00364" y="3857628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Force = 2300 N</a:t>
            </a:r>
          </a:p>
          <a:p>
            <a:r>
              <a:rPr lang="en-US" dirty="0" smtClean="0"/>
              <a:t>t = 4.7 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571736" y="4500570"/>
            <a:ext cx="2714644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92867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Solution:</a:t>
            </a: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86050" y="928670"/>
            <a:ext cx="3228972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x t   =   </a:t>
            </a: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endParaRPr kumimoji="0" lang="en-US" sz="36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643174" y="2714620"/>
            <a:ext cx="4572032" cy="931060"/>
          </a:xfrm>
        </p:spPr>
        <p:txBody>
          <a:bodyPr>
            <a:normAutofit/>
          </a:bodyPr>
          <a:lstStyle/>
          <a:p>
            <a:pPr lvl="0">
              <a:buNone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F x t</a:t>
            </a:r>
            <a:r>
              <a:rPr lang="en-US" dirty="0" smtClean="0">
                <a:solidFill>
                  <a:srgbClr val="FFFF00"/>
                </a:solidFill>
              </a:rPr>
              <a:t>    =    (</a:t>
            </a:r>
            <a:r>
              <a:rPr lang="en-US" dirty="0" err="1" smtClean="0">
                <a:solidFill>
                  <a:srgbClr val="FFFF00"/>
                </a:solidFill>
              </a:rPr>
              <a:t>mv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   -  (</a:t>
            </a:r>
            <a:r>
              <a:rPr lang="en-US" dirty="0" err="1" smtClean="0">
                <a:solidFill>
                  <a:srgbClr val="FFFF00"/>
                </a:solidFill>
              </a:rPr>
              <a:t>mv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r>
              <a:rPr lang="en-US" baseline="-25000" dirty="0" smtClean="0">
                <a:solidFill>
                  <a:srgbClr val="FFFF00"/>
                </a:solidFill>
              </a:rPr>
              <a:t>1</a:t>
            </a:r>
            <a:endParaRPr lang="en-US" baseline="-25000" dirty="0">
              <a:solidFill>
                <a:srgbClr val="FFFF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786050" y="1785926"/>
            <a:ext cx="3228972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x t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=    p</a:t>
            </a:r>
            <a:r>
              <a:rPr kumimoji="0" lang="en-US" sz="30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-  p</a:t>
            </a:r>
            <a:r>
              <a:rPr kumimoji="0" lang="en-US" sz="30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14348" y="3571876"/>
            <a:ext cx="8429652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2300 N x 4.7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=    (1800 kg x v)   -  (1800 kg x 12 m/s)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14348" y="4500570"/>
            <a:ext cx="8429652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10810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kgm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=    (1800 kg x v)   -  (21600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kgm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/s)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14348" y="5572140"/>
            <a:ext cx="8429652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10810 </a:t>
            </a:r>
            <a:r>
              <a:rPr lang="en-US" sz="3200" dirty="0" err="1" smtClean="0">
                <a:solidFill>
                  <a:srgbClr val="FFFF00"/>
                </a:solidFill>
              </a:rPr>
              <a:t>kgm</a:t>
            </a:r>
            <a:r>
              <a:rPr lang="en-US" sz="3200" dirty="0" smtClean="0">
                <a:solidFill>
                  <a:srgbClr val="FFFF00"/>
                </a:solidFill>
              </a:rPr>
              <a:t>/s</a:t>
            </a:r>
            <a:r>
              <a:rPr lang="en-US" sz="3000" dirty="0" smtClean="0">
                <a:solidFill>
                  <a:srgbClr val="FFFF00"/>
                </a:solidFill>
              </a:rPr>
              <a:t> + 21600 </a:t>
            </a:r>
            <a:r>
              <a:rPr lang="en-US" sz="3000" dirty="0" err="1" smtClean="0">
                <a:solidFill>
                  <a:srgbClr val="FFFF00"/>
                </a:solidFill>
              </a:rPr>
              <a:t>kgm</a:t>
            </a:r>
            <a:r>
              <a:rPr lang="en-US" sz="3000" dirty="0" smtClean="0">
                <a:solidFill>
                  <a:srgbClr val="FFFF00"/>
                </a:solidFill>
              </a:rPr>
              <a:t>/s =   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(1800 kg x v)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build="p"/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28728" y="1000108"/>
            <a:ext cx="5143536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32410 </a:t>
            </a:r>
            <a:r>
              <a:rPr lang="en-US" sz="3000" dirty="0" err="1" smtClean="0">
                <a:solidFill>
                  <a:srgbClr val="FFFF00"/>
                </a:solidFill>
              </a:rPr>
              <a:t>kgm</a:t>
            </a:r>
            <a:r>
              <a:rPr lang="en-US" sz="3000" dirty="0" smtClean="0">
                <a:solidFill>
                  <a:srgbClr val="FFFF00"/>
                </a:solidFill>
              </a:rPr>
              <a:t>/s =   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1800 kg x v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71604" y="2143116"/>
            <a:ext cx="2857520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32410 </a:t>
            </a:r>
            <a:r>
              <a:rPr lang="en-US" sz="3000" dirty="0" err="1" smtClean="0">
                <a:solidFill>
                  <a:srgbClr val="FFFF00"/>
                </a:solidFill>
              </a:rPr>
              <a:t>kgm</a:t>
            </a:r>
            <a:r>
              <a:rPr lang="en-US" sz="3000" dirty="0" smtClean="0">
                <a:solidFill>
                  <a:srgbClr val="FFFF00"/>
                </a:solidFill>
              </a:rPr>
              <a:t>/s    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57752" y="2571744"/>
            <a:ext cx="7473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=  v</a:t>
            </a:r>
            <a:endParaRPr lang="en-US" sz="3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571604" y="2857496"/>
            <a:ext cx="2428892" cy="1588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000232" y="3000372"/>
            <a:ext cx="15776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1800 kg </a:t>
            </a:r>
            <a:endParaRPr lang="en-US" sz="3200" dirty="0"/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2750331" y="2321711"/>
            <a:ext cx="428628" cy="35719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2964645" y="3178967"/>
            <a:ext cx="428628" cy="35719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143240" y="4214818"/>
            <a:ext cx="2007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18 m/s  =  v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1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sz="3600" dirty="0" smtClean="0"/>
              <a:t>Conservation of Momentum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071546"/>
            <a:ext cx="77724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The Law of the Conservation of Momentum is one of the most important discoveries in Physics.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It was essentially discovered by Newton (His Third Law of Motion is another way Stating this law).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This law is currently being used in the $16 billion Large </a:t>
            </a:r>
            <a:r>
              <a:rPr lang="en-US" dirty="0" err="1" smtClean="0"/>
              <a:t>Hadron</a:t>
            </a:r>
            <a:r>
              <a:rPr lang="en-US" dirty="0" smtClean="0"/>
              <a:t> Collider recently completed in Europe.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xplosion 1 28"/>
          <p:cNvSpPr/>
          <p:nvPr/>
        </p:nvSpPr>
        <p:spPr>
          <a:xfrm>
            <a:off x="3929058" y="4286256"/>
            <a:ext cx="1214446" cy="785818"/>
          </a:xfrm>
          <a:prstGeom prst="irregularSeal1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772400" cy="914400"/>
          </a:xfrm>
        </p:spPr>
        <p:txBody>
          <a:bodyPr/>
          <a:lstStyle/>
          <a:p>
            <a:r>
              <a:rPr lang="en-US" dirty="0" smtClean="0"/>
              <a:t>Conservation of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000108"/>
            <a:ext cx="4071966" cy="100013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Law of Conservation: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2910" y="1857364"/>
            <a:ext cx="8215370" cy="10001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total momentum of the universe is a constant.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071934" y="2428868"/>
            <a:ext cx="714380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42910" y="2928934"/>
            <a:ext cx="8501090" cy="1428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total momentum of an isolated system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objects remains constant.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714876" y="5429264"/>
            <a:ext cx="2643206" cy="928694"/>
            <a:chOff x="4714876" y="5429264"/>
            <a:chExt cx="2643206" cy="928694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6357950" y="5857892"/>
              <a:ext cx="1000132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5357818" y="5429264"/>
              <a:ext cx="928694" cy="928694"/>
            </a:xfrm>
            <a:prstGeom prst="ellipse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 prstMaterial="metal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 rot="10800000">
              <a:off x="4714876" y="5786454"/>
              <a:ext cx="57150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>
              <a:off x="4929190" y="6000768"/>
              <a:ext cx="28575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1357290" y="5572140"/>
            <a:ext cx="3429024" cy="642942"/>
            <a:chOff x="1357290" y="5572140"/>
            <a:chExt cx="3429024" cy="642942"/>
          </a:xfrm>
        </p:grpSpPr>
        <p:cxnSp>
          <p:nvCxnSpPr>
            <p:cNvPr id="12" name="Straight Arrow Connector 11"/>
            <p:cNvCxnSpPr/>
            <p:nvPr/>
          </p:nvCxnSpPr>
          <p:spPr>
            <a:xfrm rot="10800000">
              <a:off x="1357290" y="5857892"/>
              <a:ext cx="157163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3071802" y="5572140"/>
              <a:ext cx="642942" cy="642942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 prstMaterial="metal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3714744" y="5715016"/>
              <a:ext cx="107157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786182" y="6072206"/>
              <a:ext cx="42862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2000232" y="4429132"/>
            <a:ext cx="2428892" cy="642942"/>
            <a:chOff x="2000232" y="4429132"/>
            <a:chExt cx="2428892" cy="642942"/>
          </a:xfrm>
        </p:grpSpPr>
        <p:sp>
          <p:nvSpPr>
            <p:cNvPr id="7" name="Oval 6"/>
            <p:cNvSpPr/>
            <p:nvPr/>
          </p:nvSpPr>
          <p:spPr>
            <a:xfrm>
              <a:off x="2643174" y="4429132"/>
              <a:ext cx="642942" cy="642942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 prstMaterial="metal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2000232" y="4572008"/>
              <a:ext cx="57150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2214546" y="4786322"/>
              <a:ext cx="28575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3428992" y="4714884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572000" y="4214818"/>
            <a:ext cx="3714776" cy="928694"/>
            <a:chOff x="4572000" y="4214818"/>
            <a:chExt cx="3714776" cy="928694"/>
          </a:xfrm>
        </p:grpSpPr>
        <p:grpSp>
          <p:nvGrpSpPr>
            <p:cNvPr id="31" name="Group 30"/>
            <p:cNvGrpSpPr/>
            <p:nvPr/>
          </p:nvGrpSpPr>
          <p:grpSpPr>
            <a:xfrm>
              <a:off x="6215074" y="4214818"/>
              <a:ext cx="2071702" cy="928694"/>
              <a:chOff x="6215074" y="4214818"/>
              <a:chExt cx="2071702" cy="928694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6215074" y="4214818"/>
                <a:ext cx="928694" cy="928694"/>
              </a:xfrm>
              <a:prstGeom prst="ellipse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7215206" y="4429132"/>
                <a:ext cx="10715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7286644" y="4786322"/>
                <a:ext cx="428628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Arrow Connector 27"/>
            <p:cNvCxnSpPr/>
            <p:nvPr/>
          </p:nvCxnSpPr>
          <p:spPr>
            <a:xfrm rot="10800000">
              <a:off x="4572000" y="4714884"/>
              <a:ext cx="1571636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" grpId="0" build="p"/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Conservation of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785794"/>
            <a:ext cx="7772400" cy="78581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Or yet another way of saying the same thing: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28728" y="2000240"/>
            <a:ext cx="6357982" cy="7858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Momentum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before = Momentum after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4348" y="3429000"/>
            <a:ext cx="8072494" cy="7858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Momentum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total before = Momentum total after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43108" y="5572140"/>
            <a:ext cx="5572164" cy="7858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0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1before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 p</a:t>
            </a:r>
            <a:r>
              <a:rPr kumimoji="0" lang="en-US" sz="30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2before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lang="en-US" sz="3000" dirty="0" smtClean="0">
                <a:solidFill>
                  <a:srgbClr val="FFFF00"/>
                </a:solidFill>
              </a:rPr>
              <a:t>p</a:t>
            </a:r>
            <a:r>
              <a:rPr lang="en-US" sz="3000" baseline="-25000" dirty="0" smtClean="0">
                <a:solidFill>
                  <a:srgbClr val="FFFF00"/>
                </a:solidFill>
              </a:rPr>
              <a:t>1after</a:t>
            </a:r>
            <a:r>
              <a:rPr lang="en-US" sz="3000" dirty="0" smtClean="0">
                <a:solidFill>
                  <a:srgbClr val="FFFF00"/>
                </a:solidFill>
              </a:rPr>
              <a:t> +  p</a:t>
            </a:r>
            <a:r>
              <a:rPr lang="en-US" sz="3000" baseline="-25000" dirty="0" smtClean="0">
                <a:solidFill>
                  <a:srgbClr val="FFFF00"/>
                </a:solidFill>
              </a:rPr>
              <a:t>2after</a:t>
            </a:r>
            <a:r>
              <a:rPr lang="en-US" sz="3000" dirty="0" smtClean="0">
                <a:solidFill>
                  <a:srgbClr val="FFFF00"/>
                </a:solidFill>
              </a:rPr>
              <a:t> 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795574" y="4581532"/>
            <a:ext cx="4000528" cy="7858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before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Total </a:t>
            </a:r>
            <a:r>
              <a:rPr kumimoji="0" lang="en-US" sz="3000" b="0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772400" cy="914400"/>
          </a:xfrm>
        </p:spPr>
        <p:txBody>
          <a:bodyPr/>
          <a:lstStyle/>
          <a:p>
            <a:r>
              <a:rPr lang="en-US" dirty="0" smtClean="0"/>
              <a:t>	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643446"/>
            <a:ext cx="7772400" cy="19288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Agent 006</a:t>
            </a:r>
            <a:r>
              <a:rPr lang="en-US" baseline="30000" dirty="0" smtClean="0"/>
              <a:t>1/2</a:t>
            </a:r>
            <a:r>
              <a:rPr lang="en-US" dirty="0" smtClean="0"/>
              <a:t> (</a:t>
            </a:r>
            <a:r>
              <a:rPr lang="en-US" i="1" dirty="0" smtClean="0"/>
              <a:t>better know as Johnny Bondage</a:t>
            </a:r>
            <a:r>
              <a:rPr lang="en-US" dirty="0" smtClean="0"/>
              <a:t>) is in a bit of trouble. He can either be hit by the bullet or by the car.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Which would be worse for him?</a:t>
            </a:r>
            <a:endParaRPr lang="en-US" dirty="0">
              <a:solidFill>
                <a:srgbClr val="FFFF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143240" y="642918"/>
            <a:ext cx="1643074" cy="2571768"/>
            <a:chOff x="3143240" y="642918"/>
            <a:chExt cx="1643074" cy="2571768"/>
          </a:xfrm>
        </p:grpSpPr>
        <p:sp>
          <p:nvSpPr>
            <p:cNvPr id="4" name="TextBox 3"/>
            <p:cNvSpPr txBox="1"/>
            <p:nvPr/>
          </p:nvSpPr>
          <p:spPr>
            <a:xfrm>
              <a:off x="3357554" y="642918"/>
              <a:ext cx="128588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Agent </a:t>
              </a:r>
            </a:p>
            <a:p>
              <a:r>
                <a:rPr lang="en-US" sz="2800" dirty="0" smtClean="0"/>
                <a:t>006</a:t>
              </a:r>
              <a:r>
                <a:rPr lang="en-US" sz="2800" baseline="30000" dirty="0" smtClean="0"/>
                <a:t>½</a:t>
              </a:r>
              <a:endParaRPr lang="en-US" sz="2800" baseline="30000" dirty="0"/>
            </a:p>
          </p:txBody>
        </p:sp>
        <p:pic>
          <p:nvPicPr>
            <p:cNvPr id="14" name="Picture 13" descr="Gerald_G_SPY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43240" y="1571612"/>
              <a:ext cx="1643074" cy="1643074"/>
            </a:xfrm>
            <a:prstGeom prst="rect">
              <a:avLst/>
            </a:prstGeom>
          </p:spPr>
        </p:pic>
      </p:grpSp>
      <p:grpSp>
        <p:nvGrpSpPr>
          <p:cNvPr id="22" name="Group 21"/>
          <p:cNvGrpSpPr/>
          <p:nvPr/>
        </p:nvGrpSpPr>
        <p:grpSpPr>
          <a:xfrm>
            <a:off x="5429256" y="785794"/>
            <a:ext cx="3714744" cy="3289537"/>
            <a:chOff x="5429256" y="785794"/>
            <a:chExt cx="3714744" cy="3289537"/>
          </a:xfrm>
        </p:grpSpPr>
        <p:sp>
          <p:nvSpPr>
            <p:cNvPr id="6" name="TextBox 5"/>
            <p:cNvSpPr txBox="1"/>
            <p:nvPr/>
          </p:nvSpPr>
          <p:spPr>
            <a:xfrm>
              <a:off x="6072198" y="785794"/>
              <a:ext cx="23574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Speeding car</a:t>
              </a:r>
              <a:endParaRPr lang="en-US" sz="28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29388" y="3429000"/>
              <a:ext cx="17859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Mass = 1500 kg</a:t>
              </a:r>
            </a:p>
            <a:p>
              <a:r>
                <a:rPr lang="en-US" dirty="0" smtClean="0"/>
                <a:t>v = 15 m/s</a:t>
              </a:r>
              <a:endParaRPr lang="en-US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5429256" y="1357298"/>
              <a:ext cx="3714744" cy="2190756"/>
              <a:chOff x="5429256" y="1142984"/>
              <a:chExt cx="3714744" cy="2190756"/>
            </a:xfrm>
          </p:grpSpPr>
          <p:pic>
            <p:nvPicPr>
              <p:cNvPr id="9" name="Picture 8" descr="ferrari_testarossa_04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5429256" y="1142984"/>
                <a:ext cx="2910576" cy="2190756"/>
              </a:xfrm>
              <a:prstGeom prst="rect">
                <a:avLst/>
              </a:prstGeom>
            </p:spPr>
          </p:pic>
          <p:cxnSp>
            <p:nvCxnSpPr>
              <p:cNvPr id="15" name="Straight Connector 14"/>
              <p:cNvCxnSpPr/>
              <p:nvPr/>
            </p:nvCxnSpPr>
            <p:spPr>
              <a:xfrm>
                <a:off x="7643802" y="2071678"/>
                <a:ext cx="1500198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7786678" y="2285992"/>
                <a:ext cx="1143008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7939078" y="2428868"/>
                <a:ext cx="561980" cy="95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/>
          <p:cNvGrpSpPr/>
          <p:nvPr/>
        </p:nvGrpSpPr>
        <p:grpSpPr>
          <a:xfrm>
            <a:off x="428596" y="1142984"/>
            <a:ext cx="2500330" cy="2360843"/>
            <a:chOff x="428596" y="1142984"/>
            <a:chExt cx="2500330" cy="2360843"/>
          </a:xfrm>
        </p:grpSpPr>
        <p:sp>
          <p:nvSpPr>
            <p:cNvPr id="5" name="TextBox 4"/>
            <p:cNvSpPr txBox="1"/>
            <p:nvPr/>
          </p:nvSpPr>
          <p:spPr>
            <a:xfrm>
              <a:off x="1000100" y="1142984"/>
              <a:ext cx="12144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Gun </a:t>
              </a:r>
              <a:endParaRPr lang="en-US" sz="2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8596" y="2857496"/>
              <a:ext cx="25003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Mass of bullet = 0.180 kg</a:t>
              </a:r>
            </a:p>
            <a:p>
              <a:r>
                <a:rPr lang="en-US" dirty="0" smtClean="0"/>
                <a:t>v =  600 m/s</a:t>
              </a:r>
              <a:endParaRPr lang="en-US" dirty="0"/>
            </a:p>
          </p:txBody>
        </p:sp>
        <p:pic>
          <p:nvPicPr>
            <p:cNvPr id="13" name="Picture 12" descr="gev0068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00100" y="1928802"/>
              <a:ext cx="1000132" cy="500066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2357422" y="1928802"/>
              <a:ext cx="71438" cy="7143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Conservation of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14356"/>
            <a:ext cx="2500330" cy="57387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357158" y="1357298"/>
            <a:ext cx="8501090" cy="150019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 4.0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kg toy truck travelling at 2.0 m/s due east collides with a stationary 2.4 kg toy 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car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After the collision the two vehicles stick together. What is the initial velocity of the stuck vehicles after the collision?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642910" y="2928934"/>
            <a:ext cx="4572032" cy="1655216"/>
            <a:chOff x="642910" y="2928934"/>
            <a:chExt cx="4572032" cy="1655216"/>
          </a:xfrm>
        </p:grpSpPr>
        <p:sp>
          <p:nvSpPr>
            <p:cNvPr id="30" name="TextBox 29"/>
            <p:cNvSpPr txBox="1"/>
            <p:nvPr/>
          </p:nvSpPr>
          <p:spPr>
            <a:xfrm>
              <a:off x="3929058" y="4214818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 = 2.4 kg</a:t>
              </a:r>
              <a:endParaRPr lang="en-US" dirty="0"/>
            </a:p>
          </p:txBody>
        </p:sp>
        <p:pic>
          <p:nvPicPr>
            <p:cNvPr id="37" name="Picture 36" descr="tn_0703SEDAN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flipH="1">
              <a:off x="3857620" y="3286124"/>
              <a:ext cx="1285884" cy="910835"/>
            </a:xfrm>
            <a:prstGeom prst="rect">
              <a:avLst/>
            </a:prstGeom>
          </p:spPr>
        </p:pic>
        <p:sp>
          <p:nvSpPr>
            <p:cNvPr id="39" name="TextBox 38"/>
            <p:cNvSpPr txBox="1"/>
            <p:nvPr/>
          </p:nvSpPr>
          <p:spPr>
            <a:xfrm>
              <a:off x="3786182" y="2928934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 = 0 m/s</a:t>
              </a:r>
              <a:endParaRPr lang="en-US" dirty="0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642910" y="3143248"/>
              <a:ext cx="2928958" cy="1369464"/>
              <a:chOff x="642910" y="3143248"/>
              <a:chExt cx="2928958" cy="1369464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10800000">
                <a:off x="642910" y="3571876"/>
                <a:ext cx="571504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928662" y="3714752"/>
                <a:ext cx="285752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1" name="Picture 40" descr="20318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 flipH="1">
                <a:off x="1071538" y="3214686"/>
                <a:ext cx="1285884" cy="928694"/>
              </a:xfrm>
              <a:prstGeom prst="rect">
                <a:avLst/>
              </a:prstGeom>
            </p:spPr>
          </p:pic>
          <p:sp>
            <p:nvSpPr>
              <p:cNvPr id="43" name="TextBox 42"/>
              <p:cNvSpPr txBox="1"/>
              <p:nvPr/>
            </p:nvSpPr>
            <p:spPr>
              <a:xfrm>
                <a:off x="1071538" y="4143380"/>
                <a:ext cx="12858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 = 4.0 kg</a:t>
                </a:r>
                <a:endParaRPr lang="en-US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285984" y="3143248"/>
                <a:ext cx="12858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 = 2.0 m/s</a:t>
                </a:r>
                <a:endParaRPr lang="en-US" dirty="0"/>
              </a:p>
            </p:txBody>
          </p:sp>
          <p:cxnSp>
            <p:nvCxnSpPr>
              <p:cNvPr id="19" name="Straight Arrow Connector 18"/>
              <p:cNvCxnSpPr/>
              <p:nvPr/>
            </p:nvCxnSpPr>
            <p:spPr>
              <a:xfrm flipV="1">
                <a:off x="2214546" y="3714752"/>
                <a:ext cx="92869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Explosion 1 3"/>
            <p:cNvSpPr/>
            <p:nvPr/>
          </p:nvSpPr>
          <p:spPr>
            <a:xfrm>
              <a:off x="3143240" y="3286124"/>
              <a:ext cx="1214446" cy="785818"/>
            </a:xfrm>
            <a:prstGeom prst="irregularSeal1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786050" y="4786322"/>
            <a:ext cx="4071966" cy="1583778"/>
            <a:chOff x="2786050" y="4786322"/>
            <a:chExt cx="4071966" cy="1583778"/>
          </a:xfrm>
        </p:grpSpPr>
        <p:cxnSp>
          <p:nvCxnSpPr>
            <p:cNvPr id="18" name="Straight Connector 17"/>
            <p:cNvCxnSpPr/>
            <p:nvPr/>
          </p:nvCxnSpPr>
          <p:spPr>
            <a:xfrm rot="10800000">
              <a:off x="3000364" y="5500702"/>
              <a:ext cx="28575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357554" y="6000768"/>
              <a:ext cx="2286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 = 2.4 kg + 4.0 kg</a:t>
              </a:r>
              <a:endParaRPr lang="en-US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V="1">
              <a:off x="5786446" y="5429264"/>
              <a:ext cx="1000132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5715008" y="4786322"/>
              <a:ext cx="11430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FF00"/>
                  </a:solidFill>
                </a:rPr>
                <a:t>v = ?</a:t>
              </a:r>
              <a:endParaRPr lang="en-US" sz="2800" dirty="0">
                <a:solidFill>
                  <a:srgbClr val="FFFF00"/>
                </a:solidFill>
              </a:endParaRPr>
            </a:p>
          </p:txBody>
        </p:sp>
        <p:pic>
          <p:nvPicPr>
            <p:cNvPr id="38" name="Picture 37" descr="tn_0703SEDAN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flipH="1">
              <a:off x="4429124" y="4929198"/>
              <a:ext cx="1214446" cy="910835"/>
            </a:xfrm>
            <a:prstGeom prst="rect">
              <a:avLst/>
            </a:prstGeom>
          </p:spPr>
        </p:pic>
        <p:pic>
          <p:nvPicPr>
            <p:cNvPr id="40" name="Picture 39" descr="2031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flipH="1">
              <a:off x="3214678" y="4929198"/>
              <a:ext cx="1232780" cy="928694"/>
            </a:xfrm>
            <a:prstGeom prst="rect">
              <a:avLst/>
            </a:prstGeom>
          </p:spPr>
        </p:pic>
        <p:cxnSp>
          <p:nvCxnSpPr>
            <p:cNvPr id="57" name="Straight Connector 56"/>
            <p:cNvCxnSpPr/>
            <p:nvPr/>
          </p:nvCxnSpPr>
          <p:spPr>
            <a:xfrm rot="10800000">
              <a:off x="2786050" y="5286388"/>
              <a:ext cx="57150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Conservation of Momentum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714612" y="3643314"/>
            <a:ext cx="4786346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8.0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kgm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/s 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(6.4 kg) x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8596" y="857232"/>
            <a:ext cx="2071702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Solution: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143240" y="857232"/>
            <a:ext cx="1928826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   p</a:t>
            </a:r>
            <a:r>
              <a:rPr kumimoji="0" lang="en-US" sz="30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071670" y="1857364"/>
            <a:ext cx="4429156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+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lang="en-US" sz="2800" dirty="0" err="1" smtClean="0">
                <a:solidFill>
                  <a:srgbClr val="FFFF00"/>
                </a:solidFill>
              </a:rPr>
              <a:t>p</a:t>
            </a:r>
            <a:r>
              <a:rPr lang="en-US" sz="2800" baseline="-25000" dirty="0" err="1" smtClean="0">
                <a:solidFill>
                  <a:srgbClr val="FFFF00"/>
                </a:solidFill>
              </a:rPr>
              <a:t>ta</a:t>
            </a:r>
            <a:r>
              <a:rPr lang="en-US" sz="2800" dirty="0" smtClean="0">
                <a:solidFill>
                  <a:srgbClr val="FFFF00"/>
                </a:solidFill>
              </a:rPr>
              <a:t>  +   </a:t>
            </a:r>
            <a:r>
              <a:rPr lang="en-US" sz="2800" dirty="0" err="1" smtClean="0">
                <a:solidFill>
                  <a:srgbClr val="FFFF00"/>
                </a:solidFill>
              </a:rPr>
              <a:t>p</a:t>
            </a:r>
            <a:r>
              <a:rPr lang="en-US" sz="2800" baseline="-25000" dirty="0" err="1" smtClean="0">
                <a:solidFill>
                  <a:srgbClr val="FFFF00"/>
                </a:solidFill>
              </a:rPr>
              <a:t>ca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00034" y="2786058"/>
            <a:ext cx="8429652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(4.0 kg x 2.0 m/s)  +    0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kgm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   (4.0 +  2.4 kg)x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en-US" sz="3600" b="0" i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643174" y="4643446"/>
            <a:ext cx="4786346" cy="1094724"/>
            <a:chOff x="2571736" y="5214950"/>
            <a:chExt cx="4786346" cy="1094724"/>
          </a:xfrm>
        </p:grpSpPr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2571736" y="5214950"/>
              <a:ext cx="4786346" cy="1071570"/>
            </a:xfrm>
            <a:prstGeom prst="rect">
              <a:avLst/>
            </a:prstGeom>
          </p:spPr>
          <p:txBody>
            <a:bodyPr vert="horz">
              <a:normAutofit/>
            </a:bodyPr>
            <a:lstStyle/>
            <a:p>
              <a:pPr marL="41148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tx2"/>
                </a:buClr>
                <a:buSzPct val="95000"/>
                <a:buFont typeface="Wingdings"/>
                <a:buNone/>
                <a:tabLst/>
                <a:defRPr/>
              </a:pPr>
              <a:r>
                <a:rPr kumimoji="0" lang="en-US" sz="3200" b="0" i="0" u="sng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(8.0 </a:t>
              </a:r>
              <a:r>
                <a:rPr kumimoji="0" lang="en-US" sz="3200" b="0" i="0" u="sng" strike="noStrike" kern="1200" cap="none" spc="0" normalizeH="0" baseline="0" noProof="0" dirty="0" err="1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kgm</a:t>
              </a:r>
              <a:r>
                <a:rPr kumimoji="0" lang="en-US" sz="3200" b="0" i="0" u="sng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/s)  </a:t>
              </a:r>
              <a:r>
                <a:rPr kumimoji="0" lang="en-US" sz="3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= </a:t>
              </a:r>
              <a:r>
                <a:rPr kumimoji="0" lang="en-US" sz="3000" b="0" i="0" u="none" strike="noStrike" kern="1200" cap="none" spc="0" normalizeH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</a:t>
              </a:r>
              <a:r>
                <a:rPr kumimoji="0" lang="en-US" sz="36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rPr>
                <a:t>v</a:t>
              </a:r>
              <a:endParaRPr kumimoji="0" lang="en-US" sz="3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71802" y="5786454"/>
              <a:ext cx="142876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rgbClr val="FFFF00"/>
                  </a:solidFill>
                </a:rPr>
                <a:t>(6.4 kg) </a:t>
              </a:r>
              <a:endParaRPr lang="en-US" sz="2800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3071802" y="5786454"/>
            <a:ext cx="25109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en-US" sz="3200" dirty="0" smtClean="0"/>
              <a:t>1.3 m/s   =     </a:t>
            </a:r>
            <a:r>
              <a:rPr lang="en-US" sz="3600" dirty="0" smtClean="0"/>
              <a:t>v</a:t>
            </a:r>
            <a:endParaRPr lang="en-US" sz="3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Conservation of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14356"/>
            <a:ext cx="2500330" cy="57387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 2:</a:t>
            </a:r>
            <a:endParaRPr lang="en-US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357158" y="1357298"/>
            <a:ext cx="8501090" cy="1500198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 1.2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kg 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green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puck travelling at 2.0 m/s due east collides with a 2.4 kg 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puck travelling at 4.5 m/s due west. After the collision the red puck travels due west at 2.5 m/s. What is the velocity of the green puck after the collision?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" name="Group 34"/>
          <p:cNvGrpSpPr/>
          <p:nvPr/>
        </p:nvGrpSpPr>
        <p:grpSpPr>
          <a:xfrm>
            <a:off x="2571736" y="2928934"/>
            <a:ext cx="6286544" cy="1583778"/>
            <a:chOff x="2571736" y="2928934"/>
            <a:chExt cx="6286544" cy="1583778"/>
          </a:xfrm>
        </p:grpSpPr>
        <p:sp>
          <p:nvSpPr>
            <p:cNvPr id="4" name="Explosion 1 3"/>
            <p:cNvSpPr/>
            <p:nvPr/>
          </p:nvSpPr>
          <p:spPr>
            <a:xfrm>
              <a:off x="4500562" y="3286124"/>
              <a:ext cx="1214446" cy="785818"/>
            </a:xfrm>
            <a:prstGeom prst="irregularSeal1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14"/>
            <p:cNvGrpSpPr/>
            <p:nvPr/>
          </p:nvGrpSpPr>
          <p:grpSpPr>
            <a:xfrm>
              <a:off x="2571736" y="3429000"/>
              <a:ext cx="2428892" cy="642942"/>
              <a:chOff x="2000232" y="4429132"/>
              <a:chExt cx="2428892" cy="642942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2643174" y="4429132"/>
                <a:ext cx="642942" cy="642942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 prstMaterial="metal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 rot="10800000">
                <a:off x="2000232" y="4572008"/>
                <a:ext cx="571504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0800000">
                <a:off x="2214546" y="4786322"/>
                <a:ext cx="285752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3428992" y="4714884"/>
                <a:ext cx="100013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9"/>
            <p:cNvGrpSpPr/>
            <p:nvPr/>
          </p:nvGrpSpPr>
          <p:grpSpPr>
            <a:xfrm>
              <a:off x="5143504" y="3214686"/>
              <a:ext cx="3714776" cy="928694"/>
              <a:chOff x="4572000" y="4214818"/>
              <a:chExt cx="3714776" cy="928694"/>
            </a:xfrm>
          </p:grpSpPr>
          <p:grpSp>
            <p:nvGrpSpPr>
              <p:cNvPr id="20" name="Group 30"/>
              <p:cNvGrpSpPr/>
              <p:nvPr/>
            </p:nvGrpSpPr>
            <p:grpSpPr>
              <a:xfrm>
                <a:off x="6215074" y="4214818"/>
                <a:ext cx="2071702" cy="928694"/>
                <a:chOff x="6215074" y="4214818"/>
                <a:chExt cx="2071702" cy="928694"/>
              </a:xfrm>
            </p:grpSpPr>
            <p:sp>
              <p:nvSpPr>
                <p:cNvPr id="23" name="Oval 22"/>
                <p:cNvSpPr/>
                <p:nvPr/>
              </p:nvSpPr>
              <p:spPr>
                <a:xfrm>
                  <a:off x="6215074" y="4214818"/>
                  <a:ext cx="928694" cy="928694"/>
                </a:xfrm>
                <a:prstGeom prst="ellipse">
                  <a:avLst/>
                </a:prstGeom>
                <a:solidFill>
                  <a:srgbClr val="FF0000"/>
                </a:solidFill>
                <a:scene3d>
                  <a:camera prst="orthographicFront"/>
                  <a:lightRig rig="threePt" dir="t"/>
                </a:scene3d>
                <a:sp3d prstMaterial="metal"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7215206" y="4429132"/>
                  <a:ext cx="107157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7286644" y="4786322"/>
                  <a:ext cx="428628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" name="Straight Arrow Connector 21"/>
              <p:cNvCxnSpPr/>
              <p:nvPr/>
            </p:nvCxnSpPr>
            <p:spPr>
              <a:xfrm rot="10800000">
                <a:off x="4572000" y="4714884"/>
                <a:ext cx="1571636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2857488" y="2928934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 = 1.2 kg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143768" y="4143380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 = 2.4 kg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857620" y="3929066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 = 2.0 m/s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29256" y="3214686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 = 4.5 m/s</a:t>
              </a:r>
              <a:endParaRPr lang="en-US" dirty="0"/>
            </a:p>
          </p:txBody>
        </p:sp>
      </p:grpSp>
      <p:grpSp>
        <p:nvGrpSpPr>
          <p:cNvPr id="21" name="Group 35"/>
          <p:cNvGrpSpPr/>
          <p:nvPr/>
        </p:nvGrpSpPr>
        <p:grpSpPr>
          <a:xfrm>
            <a:off x="500034" y="4857760"/>
            <a:ext cx="5715040" cy="1083712"/>
            <a:chOff x="214282" y="4857760"/>
            <a:chExt cx="5715040" cy="1083712"/>
          </a:xfrm>
        </p:grpSpPr>
        <p:cxnSp>
          <p:nvCxnSpPr>
            <p:cNvPr id="6" name="Straight Arrow Connector 5"/>
            <p:cNvCxnSpPr/>
            <p:nvPr/>
          </p:nvCxnSpPr>
          <p:spPr>
            <a:xfrm rot="10800000">
              <a:off x="3286116" y="5429264"/>
              <a:ext cx="857256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4214810" y="5000636"/>
              <a:ext cx="928694" cy="928694"/>
            </a:xfrm>
            <a:prstGeom prst="ellipse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 prstMaterial="metal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10800000">
              <a:off x="5357818" y="5286388"/>
              <a:ext cx="57150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5214942" y="5643578"/>
              <a:ext cx="28575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9"/>
            <p:cNvGrpSpPr/>
            <p:nvPr/>
          </p:nvGrpSpPr>
          <p:grpSpPr>
            <a:xfrm>
              <a:off x="214282" y="5143512"/>
              <a:ext cx="3429024" cy="642942"/>
              <a:chOff x="1357290" y="5572140"/>
              <a:chExt cx="3429024" cy="642942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rot="10800000">
                <a:off x="1357290" y="5857892"/>
                <a:ext cx="157163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3071802" y="5572140"/>
                <a:ext cx="642942" cy="642942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 prstMaterial="metal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3714744" y="5715016"/>
                <a:ext cx="10715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786182" y="6072206"/>
                <a:ext cx="428628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3071802" y="5572140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 = 2.5 m/s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1472" y="4857760"/>
              <a:ext cx="11430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FF00"/>
                  </a:solidFill>
                </a:rPr>
                <a:t>v = ?</a:t>
              </a:r>
              <a:endParaRPr lang="en-US" sz="2800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Conservation of Momentum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1472" y="3357562"/>
            <a:ext cx="8358246" cy="93106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2.4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kgm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/s  +  -10.8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kgm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/s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lang="en-US" sz="3200" dirty="0" smtClean="0">
                <a:solidFill>
                  <a:srgbClr val="FFFF00"/>
                </a:solidFill>
              </a:rPr>
              <a:t>(1.2 kg x </a:t>
            </a:r>
            <a:r>
              <a:rPr lang="en-US" sz="3200" dirty="0" smtClean="0"/>
              <a:t>v</a:t>
            </a:r>
            <a:r>
              <a:rPr lang="en-US" sz="3200" dirty="0" smtClean="0">
                <a:solidFill>
                  <a:srgbClr val="FFFF00"/>
                </a:solidFill>
              </a:rPr>
              <a:t>) +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(-6.0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kgm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/s)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8596" y="857232"/>
            <a:ext cx="2071702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Solution: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143240" y="857232"/>
            <a:ext cx="1928826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   p</a:t>
            </a:r>
            <a:r>
              <a:rPr kumimoji="0" lang="en-US" sz="30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071670" y="1500174"/>
            <a:ext cx="4429156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lang="en-US" sz="3200" baseline="-25000" dirty="0" smtClean="0">
                <a:solidFill>
                  <a:srgbClr val="FFFF00"/>
                </a:solidFill>
              </a:rPr>
              <a:t>g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+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lang="en-US" sz="2800" dirty="0" err="1" smtClean="0">
                <a:solidFill>
                  <a:srgbClr val="FFFF00"/>
                </a:solidFill>
              </a:rPr>
              <a:t>p</a:t>
            </a:r>
            <a:r>
              <a:rPr lang="en-US" sz="2800" baseline="-25000" dirty="0" err="1" smtClean="0">
                <a:solidFill>
                  <a:srgbClr val="FFFF00"/>
                </a:solidFill>
              </a:rPr>
              <a:t>ga</a:t>
            </a:r>
            <a:r>
              <a:rPr lang="en-US" sz="2800" dirty="0" smtClean="0">
                <a:solidFill>
                  <a:srgbClr val="FFFF00"/>
                </a:solidFill>
              </a:rPr>
              <a:t>  +   </a:t>
            </a:r>
            <a:r>
              <a:rPr lang="en-US" sz="2800" dirty="0" err="1" smtClean="0">
                <a:solidFill>
                  <a:srgbClr val="FFFF00"/>
                </a:solidFill>
              </a:rPr>
              <a:t>p</a:t>
            </a:r>
            <a:r>
              <a:rPr lang="en-US" sz="2800" baseline="-25000" dirty="0" err="1" smtClean="0">
                <a:solidFill>
                  <a:srgbClr val="FFFF00"/>
                </a:solidFill>
              </a:rPr>
              <a:t>ra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85720" y="2357430"/>
            <a:ext cx="9215502" cy="9310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(1.2 kg x 2.0 m/s)  + (  2.4 kg x -4.5 m/s)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							 (1.2 kg x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+  (2.4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kg x -2.5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m/s)</a:t>
            </a:r>
            <a:endParaRPr kumimoji="0" lang="en-US" sz="28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000100" y="4000504"/>
            <a:ext cx="7429552" cy="10715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(-8.4 </a:t>
            </a:r>
            <a:r>
              <a:rPr kumimoji="0" lang="en-US" sz="3200" b="0" i="0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kgm</a:t>
            </a: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/s  +   6.0 </a:t>
            </a:r>
            <a:r>
              <a:rPr kumimoji="0" lang="en-US" sz="3200" b="0" i="0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kgm</a:t>
            </a: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/s) 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1.2 kg x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857752" y="1785926"/>
            <a:ext cx="4000496" cy="1143008"/>
            <a:chOff x="4857752" y="2214554"/>
            <a:chExt cx="4000496" cy="1143008"/>
          </a:xfrm>
        </p:grpSpPr>
        <p:sp>
          <p:nvSpPr>
            <p:cNvPr id="12" name="TextBox 11"/>
            <p:cNvSpPr txBox="1"/>
            <p:nvPr/>
          </p:nvSpPr>
          <p:spPr>
            <a:xfrm>
              <a:off x="6286512" y="2214554"/>
              <a:ext cx="25717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FF00"/>
                  </a:solidFill>
                </a:rPr>
                <a:t>Why the negative sign?</a:t>
              </a:r>
              <a:endParaRPr lang="en-US" dirty="0">
                <a:solidFill>
                  <a:srgbClr val="00FF00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rot="10800000" flipV="1">
              <a:off x="4857752" y="2571744"/>
              <a:ext cx="2428894" cy="357190"/>
            </a:xfrm>
            <a:prstGeom prst="straightConnector1">
              <a:avLst/>
            </a:prstGeom>
            <a:ln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7143768" y="2928934"/>
              <a:ext cx="714380" cy="142876"/>
            </a:xfrm>
            <a:prstGeom prst="straightConnector1">
              <a:avLst/>
            </a:prstGeom>
            <a:ln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2928926" y="4786322"/>
            <a:ext cx="3190617" cy="1103690"/>
            <a:chOff x="2928926" y="5715016"/>
            <a:chExt cx="3190617" cy="1103690"/>
          </a:xfrm>
        </p:grpSpPr>
        <p:sp>
          <p:nvSpPr>
            <p:cNvPr id="13" name="Rectangle 12"/>
            <p:cNvSpPr/>
            <p:nvPr/>
          </p:nvSpPr>
          <p:spPr>
            <a:xfrm>
              <a:off x="2928926" y="5715016"/>
              <a:ext cx="319061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411480" lvl="0" indent="-342900">
                <a:spcBef>
                  <a:spcPts val="700"/>
                </a:spcBef>
                <a:buClr>
                  <a:schemeClr val="tx2"/>
                </a:buClr>
                <a:buSzPct val="95000"/>
                <a:defRPr/>
              </a:pPr>
              <a:r>
                <a:rPr lang="en-US" sz="3200" u="sng" dirty="0" smtClean="0">
                  <a:solidFill>
                    <a:srgbClr val="FFFF00"/>
                  </a:solidFill>
                </a:rPr>
                <a:t>-2.4 </a:t>
              </a:r>
              <a:r>
                <a:rPr lang="en-US" sz="3200" u="sng" dirty="0" err="1" smtClean="0">
                  <a:solidFill>
                    <a:srgbClr val="FFFF00"/>
                  </a:solidFill>
                </a:rPr>
                <a:t>kgm</a:t>
              </a:r>
              <a:r>
                <a:rPr lang="en-US" sz="3200" u="sng" dirty="0" smtClean="0">
                  <a:solidFill>
                    <a:srgbClr val="FFFF00"/>
                  </a:solidFill>
                </a:rPr>
                <a:t>/s    </a:t>
              </a:r>
              <a:r>
                <a:rPr lang="en-US" sz="3200" dirty="0" smtClean="0">
                  <a:solidFill>
                    <a:srgbClr val="FFFF00"/>
                  </a:solidFill>
                </a:rPr>
                <a:t>=     </a:t>
              </a:r>
              <a:r>
                <a:rPr lang="en-US" sz="3600" dirty="0" smtClean="0"/>
                <a:t>v</a:t>
              </a:r>
              <a:endParaRPr lang="en-US" sz="3200" baseline="-250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398789" y="6233931"/>
              <a:ext cx="150019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olidFill>
                    <a:srgbClr val="FFFF00"/>
                  </a:solidFill>
                </a:rPr>
                <a:t>1.2 kg </a:t>
              </a:r>
              <a:endParaRPr lang="en-US" sz="3200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3286116" y="5929330"/>
            <a:ext cx="2857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en-US" sz="2800" dirty="0" smtClean="0"/>
              <a:t>-2.0 m/s  =     </a:t>
            </a:r>
            <a:r>
              <a:rPr lang="en-US" sz="3200" dirty="0" smtClean="0"/>
              <a:t>v</a:t>
            </a:r>
            <a:endParaRPr lang="en-US" sz="2800" baseline="-250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428596" y="5715016"/>
            <a:ext cx="2857520" cy="506702"/>
            <a:chOff x="428596" y="5715016"/>
            <a:chExt cx="2857520" cy="506702"/>
          </a:xfrm>
        </p:grpSpPr>
        <p:sp>
          <p:nvSpPr>
            <p:cNvPr id="27" name="Rectangle 26"/>
            <p:cNvSpPr/>
            <p:nvPr/>
          </p:nvSpPr>
          <p:spPr>
            <a:xfrm>
              <a:off x="428596" y="5715016"/>
              <a:ext cx="23968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FF00"/>
                  </a:solidFill>
                </a:rPr>
                <a:t>Why the negative sign?</a:t>
              </a:r>
              <a:endParaRPr lang="en-US" dirty="0">
                <a:solidFill>
                  <a:srgbClr val="00FF00"/>
                </a:solidFill>
              </a:endParaRPr>
            </a:p>
          </p:txBody>
        </p:sp>
        <p:cxnSp>
          <p:nvCxnSpPr>
            <p:cNvPr id="29" name="Straight Arrow Connector 28"/>
            <p:cNvCxnSpPr>
              <a:endCxn id="26" idx="1"/>
            </p:cNvCxnSpPr>
            <p:nvPr/>
          </p:nvCxnSpPr>
          <p:spPr>
            <a:xfrm>
              <a:off x="1857356" y="6143644"/>
              <a:ext cx="1428760" cy="78074"/>
            </a:xfrm>
            <a:prstGeom prst="straightConnector1">
              <a:avLst/>
            </a:prstGeom>
            <a:ln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Conservation of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85794"/>
            <a:ext cx="2085964" cy="71674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 3: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0034" y="1428736"/>
            <a:ext cx="8501122" cy="14287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velocity will a 0.025 kg fly have to travel to stop a 65000 kg truck initially travelling at 19 m/s due east?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57158" y="2928934"/>
            <a:ext cx="8143932" cy="1726654"/>
            <a:chOff x="357158" y="2928934"/>
            <a:chExt cx="8143932" cy="1726654"/>
          </a:xfrm>
        </p:grpSpPr>
        <p:pic>
          <p:nvPicPr>
            <p:cNvPr id="6" name="Picture 5" descr="IDS_146C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538" y="3286125"/>
              <a:ext cx="3857652" cy="928694"/>
            </a:xfrm>
            <a:prstGeom prst="rect">
              <a:avLst/>
            </a:prstGeom>
          </p:spPr>
        </p:pic>
        <p:pic>
          <p:nvPicPr>
            <p:cNvPr id="7" name="Picture 6" descr="flyimage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29454" y="3643314"/>
              <a:ext cx="633410" cy="517691"/>
            </a:xfrm>
            <a:prstGeom prst="rect">
              <a:avLst/>
            </a:prstGeom>
          </p:spPr>
        </p:pic>
        <p:cxnSp>
          <p:nvCxnSpPr>
            <p:cNvPr id="9" name="Straight Connector 8"/>
            <p:cNvCxnSpPr/>
            <p:nvPr/>
          </p:nvCxnSpPr>
          <p:spPr>
            <a:xfrm rot="10800000">
              <a:off x="357158" y="3429000"/>
              <a:ext cx="121444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714348" y="3786190"/>
              <a:ext cx="64294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7286644" y="3714752"/>
              <a:ext cx="121444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7429520" y="3929066"/>
              <a:ext cx="64294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Explosion 1 13"/>
            <p:cNvSpPr/>
            <p:nvPr/>
          </p:nvSpPr>
          <p:spPr>
            <a:xfrm>
              <a:off x="5072066" y="3071810"/>
              <a:ext cx="1714512" cy="1571636"/>
            </a:xfrm>
            <a:prstGeom prst="irregularSeal1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14612" y="2928934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 = 19 m/s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00232" y="4286256"/>
              <a:ext cx="15716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 = 65000 kg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929454" y="3143248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 = ?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43702" y="4286256"/>
              <a:ext cx="1785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 = 0.025 kg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214678" y="5214950"/>
            <a:ext cx="3143272" cy="1369464"/>
            <a:chOff x="1928794" y="5143512"/>
            <a:chExt cx="3143272" cy="1369464"/>
          </a:xfrm>
        </p:grpSpPr>
        <p:pic>
          <p:nvPicPr>
            <p:cNvPr id="21" name="Picture 20" descr="flyimage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57752" y="5500702"/>
              <a:ext cx="214314" cy="517691"/>
            </a:xfrm>
            <a:prstGeom prst="rect">
              <a:avLst/>
            </a:prstGeom>
          </p:spPr>
        </p:pic>
        <p:pic>
          <p:nvPicPr>
            <p:cNvPr id="19" name="Picture 18" descr="IDS_146C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43240" y="5143512"/>
              <a:ext cx="1785950" cy="928694"/>
            </a:xfrm>
            <a:prstGeom prst="rect">
              <a:avLst/>
            </a:prstGeom>
          </p:spPr>
        </p:pic>
        <p:sp>
          <p:nvSpPr>
            <p:cNvPr id="20" name="Explosion 1 19"/>
            <p:cNvSpPr/>
            <p:nvPr/>
          </p:nvSpPr>
          <p:spPr>
            <a:xfrm>
              <a:off x="4500562" y="5357826"/>
              <a:ext cx="571504" cy="642942"/>
            </a:xfrm>
            <a:prstGeom prst="irregularSeal1">
              <a:avLst/>
            </a:prstGeom>
            <a:solidFill>
              <a:schemeClr val="bg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00430" y="6143644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 = o m/s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28794" y="5143512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After: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Conservation of Momentum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1472" y="3357562"/>
            <a:ext cx="8358246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1235000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kgm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/s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 </a:t>
            </a:r>
            <a:r>
              <a:rPr lang="en-US" sz="3200" dirty="0" smtClean="0">
                <a:solidFill>
                  <a:srgbClr val="FFFF00"/>
                </a:solidFill>
              </a:rPr>
              <a:t>(0.025 kg x </a:t>
            </a:r>
            <a:r>
              <a:rPr lang="en-US" sz="3200" dirty="0" smtClean="0"/>
              <a:t>v</a:t>
            </a:r>
            <a:r>
              <a:rPr lang="en-US" sz="3200" dirty="0" smtClean="0">
                <a:solidFill>
                  <a:srgbClr val="FFFF00"/>
                </a:solidFill>
              </a:rPr>
              <a:t>)  =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8596" y="857232"/>
            <a:ext cx="2071702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Solution: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143240" y="857232"/>
            <a:ext cx="1928826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   p</a:t>
            </a:r>
            <a:r>
              <a:rPr kumimoji="0" lang="en-US" sz="30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071670" y="1500174"/>
            <a:ext cx="4429156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+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lang="en-US" sz="2800" dirty="0" smtClean="0">
                <a:solidFill>
                  <a:srgbClr val="FFFF00"/>
                </a:solidFill>
              </a:rPr>
              <a:t>0  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85720" y="2357430"/>
            <a:ext cx="9215502" cy="9310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(65000 kg x 19 m/s)  + (  0.025 kg x v)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lang="en-US" sz="2800" dirty="0" smtClean="0">
                <a:solidFill>
                  <a:srgbClr val="FFFF00"/>
                </a:solidFill>
              </a:rPr>
              <a:t>  0  </a:t>
            </a:r>
            <a:endParaRPr kumimoji="0" lang="en-US" sz="28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000100" y="4000504"/>
            <a:ext cx="7429552" cy="10715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1235000 </a:t>
            </a:r>
            <a:r>
              <a:rPr lang="en-US" sz="3200" dirty="0" err="1" smtClean="0">
                <a:solidFill>
                  <a:srgbClr val="FFFF00"/>
                </a:solidFill>
              </a:rPr>
              <a:t>kgm</a:t>
            </a:r>
            <a:r>
              <a:rPr lang="en-US" sz="3200" dirty="0" smtClean="0">
                <a:solidFill>
                  <a:srgbClr val="FFFF00"/>
                </a:solidFill>
              </a:rPr>
              <a:t>/s =</a:t>
            </a: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- 0.025 kg x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4286248" y="4500570"/>
            <a:ext cx="4572033" cy="440770"/>
            <a:chOff x="3031188" y="2143116"/>
            <a:chExt cx="5827060" cy="440770"/>
          </a:xfrm>
        </p:grpSpPr>
        <p:sp>
          <p:nvSpPr>
            <p:cNvPr id="12" name="TextBox 11"/>
            <p:cNvSpPr txBox="1"/>
            <p:nvPr/>
          </p:nvSpPr>
          <p:spPr>
            <a:xfrm>
              <a:off x="6286512" y="2214554"/>
              <a:ext cx="25717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FF00"/>
                  </a:solidFill>
                </a:rPr>
                <a:t>Why the negative sign?</a:t>
              </a:r>
              <a:endParaRPr lang="en-US" dirty="0">
                <a:solidFill>
                  <a:srgbClr val="00FF00"/>
                </a:solidFill>
              </a:endParaRPr>
            </a:p>
          </p:txBody>
        </p:sp>
        <p:cxnSp>
          <p:nvCxnSpPr>
            <p:cNvPr id="15" name="Straight Arrow Connector 14"/>
            <p:cNvCxnSpPr>
              <a:stCxn id="12" idx="1"/>
            </p:cNvCxnSpPr>
            <p:nvPr/>
          </p:nvCxnSpPr>
          <p:spPr>
            <a:xfrm rot="10800000">
              <a:off x="3031188" y="2143116"/>
              <a:ext cx="3255323" cy="256104"/>
            </a:xfrm>
            <a:prstGeom prst="straightConnector1">
              <a:avLst/>
            </a:prstGeom>
            <a:ln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24"/>
          <p:cNvGrpSpPr/>
          <p:nvPr/>
        </p:nvGrpSpPr>
        <p:grpSpPr>
          <a:xfrm>
            <a:off x="2928926" y="4786322"/>
            <a:ext cx="3915944" cy="1156279"/>
            <a:chOff x="2928926" y="5715016"/>
            <a:chExt cx="3915944" cy="1156279"/>
          </a:xfrm>
        </p:grpSpPr>
        <p:sp>
          <p:nvSpPr>
            <p:cNvPr id="13" name="Rectangle 12"/>
            <p:cNvSpPr/>
            <p:nvPr/>
          </p:nvSpPr>
          <p:spPr>
            <a:xfrm>
              <a:off x="2928926" y="5715016"/>
              <a:ext cx="39159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411480" lvl="0" indent="-342900">
                <a:spcBef>
                  <a:spcPts val="700"/>
                </a:spcBef>
                <a:buClr>
                  <a:schemeClr val="tx2"/>
                </a:buClr>
                <a:buSzPct val="95000"/>
                <a:defRPr/>
              </a:pPr>
              <a:r>
                <a:rPr lang="en-US" sz="3200" u="sng" dirty="0" smtClean="0">
                  <a:solidFill>
                    <a:srgbClr val="FFFF00"/>
                  </a:solidFill>
                </a:rPr>
                <a:t>1235000 </a:t>
              </a:r>
              <a:r>
                <a:rPr lang="en-US" sz="3200" u="sng" dirty="0" err="1" smtClean="0">
                  <a:solidFill>
                    <a:srgbClr val="FFFF00"/>
                  </a:solidFill>
                </a:rPr>
                <a:t>kgm</a:t>
              </a:r>
              <a:r>
                <a:rPr lang="en-US" sz="3200" u="sng" dirty="0" smtClean="0">
                  <a:solidFill>
                    <a:srgbClr val="FFFF00"/>
                  </a:solidFill>
                </a:rPr>
                <a:t>/s    </a:t>
              </a:r>
              <a:r>
                <a:rPr lang="en-US" sz="3200" dirty="0" smtClean="0">
                  <a:solidFill>
                    <a:srgbClr val="FFFF00"/>
                  </a:solidFill>
                </a:rPr>
                <a:t>=     </a:t>
              </a:r>
              <a:r>
                <a:rPr lang="en-US" sz="3600" dirty="0" smtClean="0"/>
                <a:t>v</a:t>
              </a:r>
              <a:endParaRPr lang="en-US" sz="3200" baseline="-250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14744" y="6286520"/>
              <a:ext cx="185738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olidFill>
                    <a:srgbClr val="FFFF00"/>
                  </a:solidFill>
                </a:rPr>
                <a:t>- 0.025 kg </a:t>
              </a:r>
              <a:endParaRPr lang="en-US" sz="3200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2928926" y="6000768"/>
            <a:ext cx="36433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en-US" sz="2800" dirty="0" smtClean="0"/>
              <a:t>-4.9 x 10</a:t>
            </a:r>
            <a:r>
              <a:rPr lang="en-US" sz="2800" baseline="30000" dirty="0" smtClean="0"/>
              <a:t>7</a:t>
            </a:r>
            <a:r>
              <a:rPr lang="en-US" sz="2800" dirty="0" smtClean="0"/>
              <a:t> m/s  =     </a:t>
            </a:r>
            <a:r>
              <a:rPr lang="en-US" sz="3200" dirty="0" smtClean="0"/>
              <a:t>v</a:t>
            </a:r>
            <a:endParaRPr lang="en-US" sz="2800" baseline="-25000" dirty="0"/>
          </a:p>
        </p:txBody>
      </p:sp>
      <p:grpSp>
        <p:nvGrpSpPr>
          <p:cNvPr id="11" name="Group 33"/>
          <p:cNvGrpSpPr/>
          <p:nvPr/>
        </p:nvGrpSpPr>
        <p:grpSpPr>
          <a:xfrm>
            <a:off x="428596" y="5715016"/>
            <a:ext cx="2500330" cy="578140"/>
            <a:chOff x="428596" y="5715016"/>
            <a:chExt cx="2500330" cy="578140"/>
          </a:xfrm>
        </p:grpSpPr>
        <p:sp>
          <p:nvSpPr>
            <p:cNvPr id="27" name="Rectangle 26"/>
            <p:cNvSpPr/>
            <p:nvPr/>
          </p:nvSpPr>
          <p:spPr>
            <a:xfrm>
              <a:off x="428596" y="5715016"/>
              <a:ext cx="23968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FF00"/>
                  </a:solidFill>
                </a:rPr>
                <a:t>Why the negative sign?</a:t>
              </a:r>
              <a:endParaRPr lang="en-US" dirty="0">
                <a:solidFill>
                  <a:srgbClr val="00FF00"/>
                </a:solidFill>
              </a:endParaRPr>
            </a:p>
          </p:txBody>
        </p:sp>
        <p:cxnSp>
          <p:nvCxnSpPr>
            <p:cNvPr id="29" name="Straight Arrow Connector 28"/>
            <p:cNvCxnSpPr>
              <a:endCxn id="26" idx="1"/>
            </p:cNvCxnSpPr>
            <p:nvPr/>
          </p:nvCxnSpPr>
          <p:spPr>
            <a:xfrm>
              <a:off x="1500166" y="6215082"/>
              <a:ext cx="1428760" cy="78074"/>
            </a:xfrm>
            <a:prstGeom prst="straightConnector1">
              <a:avLst/>
            </a:prstGeom>
            <a:ln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2"/>
          <p:cNvGrpSpPr/>
          <p:nvPr/>
        </p:nvGrpSpPr>
        <p:grpSpPr>
          <a:xfrm>
            <a:off x="4500562" y="1142984"/>
            <a:ext cx="4429124" cy="646331"/>
            <a:chOff x="4429124" y="2214554"/>
            <a:chExt cx="4429124" cy="646331"/>
          </a:xfrm>
        </p:grpSpPr>
        <p:sp>
          <p:nvSpPr>
            <p:cNvPr id="22" name="TextBox 21"/>
            <p:cNvSpPr txBox="1"/>
            <p:nvPr/>
          </p:nvSpPr>
          <p:spPr>
            <a:xfrm>
              <a:off x="6286512" y="2214554"/>
              <a:ext cx="25717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FF00"/>
                  </a:solidFill>
                </a:rPr>
                <a:t>Why no momentum after?</a:t>
              </a:r>
              <a:endParaRPr lang="en-US" dirty="0">
                <a:solidFill>
                  <a:srgbClr val="00FF00"/>
                </a:solidFill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rot="10800000" flipV="1">
              <a:off x="4429124" y="2571744"/>
              <a:ext cx="1857388" cy="285752"/>
            </a:xfrm>
            <a:prstGeom prst="straightConnector1">
              <a:avLst/>
            </a:prstGeom>
            <a:ln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6500826" y="6286520"/>
            <a:ext cx="264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Talk about </a:t>
            </a:r>
            <a:r>
              <a:rPr lang="en-US" dirty="0" err="1" smtClean="0">
                <a:solidFill>
                  <a:schemeClr val="accent2"/>
                </a:solidFill>
              </a:rPr>
              <a:t>Superfly</a:t>
            </a:r>
            <a:r>
              <a:rPr lang="en-US" dirty="0" smtClean="0">
                <a:solidFill>
                  <a:schemeClr val="accent2"/>
                </a:solidFill>
              </a:rPr>
              <a:t>!!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26" grpId="0"/>
      <p:bldP spid="3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Conservation of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786842" cy="16454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A 3.5 kg truck is made up of a 1.1 kg tractor and a 2.4 kg trailer. This truck is travelling along at 2.5 m/s when a small firecracker explodes separating the tractor from the trailer. The tractor travels at 4.0 m/s after the small explosion. What is the initial velocity of the trailer after the explosion?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1472" y="642918"/>
            <a:ext cx="2085964" cy="7167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 4: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3357554" y="2571744"/>
            <a:ext cx="4929222" cy="2012406"/>
            <a:chOff x="3357554" y="2571744"/>
            <a:chExt cx="4929222" cy="2012406"/>
          </a:xfrm>
        </p:grpSpPr>
        <p:grpSp>
          <p:nvGrpSpPr>
            <p:cNvPr id="26" name="Group 25"/>
            <p:cNvGrpSpPr/>
            <p:nvPr/>
          </p:nvGrpSpPr>
          <p:grpSpPr>
            <a:xfrm>
              <a:off x="3357554" y="2571744"/>
              <a:ext cx="3515770" cy="2012406"/>
              <a:chOff x="2571736" y="3000372"/>
              <a:chExt cx="3515770" cy="2012406"/>
            </a:xfrm>
          </p:grpSpPr>
          <p:pic>
            <p:nvPicPr>
              <p:cNvPr id="5" name="Picture 4" descr="trucker_~bc_trucker_c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643174" y="3357562"/>
                <a:ext cx="3444332" cy="1285884"/>
              </a:xfrm>
              <a:prstGeom prst="rect">
                <a:avLst/>
              </a:prstGeom>
            </p:spPr>
          </p:pic>
          <p:sp>
            <p:nvSpPr>
              <p:cNvPr id="21" name="TextBox 20"/>
              <p:cNvSpPr txBox="1"/>
              <p:nvPr/>
            </p:nvSpPr>
            <p:spPr>
              <a:xfrm>
                <a:off x="4214810" y="3000372"/>
                <a:ext cx="12858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 = 2.5 m/s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571736" y="4643446"/>
                <a:ext cx="12858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 = 1.1 kg</a:t>
                </a:r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500562" y="4643446"/>
                <a:ext cx="12858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 = 2.4 kg</a:t>
                </a:r>
                <a:endParaRPr lang="en-US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4357686" y="2643182"/>
              <a:ext cx="857256" cy="1357322"/>
              <a:chOff x="1071538" y="3000372"/>
              <a:chExt cx="857256" cy="1357322"/>
            </a:xfrm>
          </p:grpSpPr>
          <p:sp>
            <p:nvSpPr>
              <p:cNvPr id="19" name="Explosion 1 18"/>
              <p:cNvSpPr/>
              <p:nvPr/>
            </p:nvSpPr>
            <p:spPr>
              <a:xfrm>
                <a:off x="1071538" y="3000372"/>
                <a:ext cx="857256" cy="1143008"/>
              </a:xfrm>
              <a:prstGeom prst="irregularSeal1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lowchart: Magnetic Disk 19"/>
              <p:cNvSpPr/>
              <p:nvPr/>
            </p:nvSpPr>
            <p:spPr>
              <a:xfrm>
                <a:off x="1428728" y="3857628"/>
                <a:ext cx="142876" cy="500066"/>
              </a:xfrm>
              <a:prstGeom prst="flowChartMagneticDisk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2" name="Straight Connector 31"/>
            <p:cNvCxnSpPr/>
            <p:nvPr/>
          </p:nvCxnSpPr>
          <p:spPr>
            <a:xfrm>
              <a:off x="6715140" y="3214686"/>
              <a:ext cx="157163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643702" y="3571876"/>
              <a:ext cx="71438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2214546" y="4572008"/>
            <a:ext cx="3571900" cy="2285992"/>
            <a:chOff x="2214546" y="4572008"/>
            <a:chExt cx="3571900" cy="2285992"/>
          </a:xfrm>
        </p:grpSpPr>
        <p:grpSp>
          <p:nvGrpSpPr>
            <p:cNvPr id="17" name="Group 16"/>
            <p:cNvGrpSpPr/>
            <p:nvPr/>
          </p:nvGrpSpPr>
          <p:grpSpPr>
            <a:xfrm>
              <a:off x="2214546" y="4786322"/>
              <a:ext cx="3571900" cy="1571636"/>
              <a:chOff x="857224" y="3143248"/>
              <a:chExt cx="3571900" cy="1571636"/>
            </a:xfrm>
          </p:grpSpPr>
          <p:pic>
            <p:nvPicPr>
              <p:cNvPr id="6" name="Picture 5" descr="trucker_~bc_trucker_c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857224" y="3429000"/>
                <a:ext cx="3444332" cy="1285884"/>
              </a:xfrm>
              <a:prstGeom prst="rect">
                <a:avLst/>
              </a:prstGeom>
            </p:spPr>
          </p:pic>
          <p:sp>
            <p:nvSpPr>
              <p:cNvPr id="7" name="Rectangle 6"/>
              <p:cNvSpPr/>
              <p:nvPr/>
            </p:nvSpPr>
            <p:spPr>
              <a:xfrm>
                <a:off x="2071670" y="3357562"/>
                <a:ext cx="2357454" cy="107157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786050" y="4357694"/>
                <a:ext cx="1643074" cy="3571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785918" y="3143248"/>
                <a:ext cx="785818" cy="107157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357290" y="3286124"/>
                <a:ext cx="561980" cy="43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2357422" y="6488668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 = 1.1 kg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85984" y="4572008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 = 4.0 m/s</a:t>
              </a:r>
              <a:endParaRPr lang="en-US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3357554" y="5429264"/>
              <a:ext cx="157163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500430" y="5857892"/>
              <a:ext cx="100013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714876" y="4714884"/>
            <a:ext cx="3929090" cy="2143116"/>
            <a:chOff x="4714876" y="4714884"/>
            <a:chExt cx="3929090" cy="2143116"/>
          </a:xfrm>
        </p:grpSpPr>
        <p:grpSp>
          <p:nvGrpSpPr>
            <p:cNvPr id="18" name="Group 17"/>
            <p:cNvGrpSpPr/>
            <p:nvPr/>
          </p:nvGrpSpPr>
          <p:grpSpPr>
            <a:xfrm>
              <a:off x="4714876" y="5143512"/>
              <a:ext cx="3587208" cy="1428760"/>
              <a:chOff x="3714744" y="5143512"/>
              <a:chExt cx="3587208" cy="1428760"/>
            </a:xfrm>
          </p:grpSpPr>
          <p:pic>
            <p:nvPicPr>
              <p:cNvPr id="11" name="Picture 10" descr="trucker_~bc_trucker_c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857620" y="5143512"/>
                <a:ext cx="3444332" cy="1285884"/>
              </a:xfrm>
              <a:prstGeom prst="rect">
                <a:avLst/>
              </a:prstGeom>
            </p:spPr>
          </p:pic>
          <p:sp>
            <p:nvSpPr>
              <p:cNvPr id="12" name="Rectangle 11"/>
              <p:cNvSpPr/>
              <p:nvPr/>
            </p:nvSpPr>
            <p:spPr>
              <a:xfrm>
                <a:off x="3786182" y="5429264"/>
                <a:ext cx="1000132" cy="7143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714744" y="6143644"/>
                <a:ext cx="1000132" cy="2857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86182" y="5143512"/>
                <a:ext cx="642942" cy="92869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429124" y="6215082"/>
                <a:ext cx="1000132" cy="3571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429124" y="5429264"/>
                <a:ext cx="357190" cy="714380"/>
              </a:xfrm>
              <a:prstGeom prst="rect">
                <a:avLst/>
              </a:prstGeom>
              <a:blipFill>
                <a:blip r:embed="rId4" cstate="print">
                  <a:duotone>
                    <a:prstClr val="black"/>
                    <a:schemeClr val="accent5">
                      <a:tint val="45000"/>
                      <a:satMod val="400000"/>
                    </a:schemeClr>
                  </a:duotone>
                </a:blip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5429256" y="6488668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 = 2.4 kg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215074" y="4714884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 = ?</a:t>
              </a:r>
              <a:endParaRPr lang="en-US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7929586" y="5500702"/>
              <a:ext cx="71438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001024" y="5857892"/>
              <a:ext cx="42862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Conservation of Momentum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1472" y="3357562"/>
            <a:ext cx="8358246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8.75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kgm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/s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lang="en-US" sz="3200" dirty="0" smtClean="0">
                <a:solidFill>
                  <a:srgbClr val="FFFF00"/>
                </a:solidFill>
              </a:rPr>
              <a:t>(4.4 </a:t>
            </a:r>
            <a:r>
              <a:rPr lang="en-US" sz="3200" dirty="0" err="1" smtClean="0">
                <a:solidFill>
                  <a:srgbClr val="FFFF00"/>
                </a:solidFill>
              </a:rPr>
              <a:t>kgm</a:t>
            </a:r>
            <a:r>
              <a:rPr lang="en-US" sz="3200" dirty="0" smtClean="0">
                <a:solidFill>
                  <a:srgbClr val="FFFF00"/>
                </a:solidFill>
              </a:rPr>
              <a:t>/s) + (2.4 kg x </a:t>
            </a:r>
            <a:r>
              <a:rPr lang="en-US" sz="3200" dirty="0" smtClean="0"/>
              <a:t>v</a:t>
            </a:r>
            <a:r>
              <a:rPr lang="en-US" sz="3200" dirty="0" smtClean="0">
                <a:solidFill>
                  <a:srgbClr val="FFFF00"/>
                </a:solidFill>
              </a:rPr>
              <a:t>)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8596" y="857232"/>
            <a:ext cx="2071702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Solution: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143240" y="857232"/>
            <a:ext cx="1928826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   p</a:t>
            </a:r>
            <a:r>
              <a:rPr kumimoji="0" lang="en-US" sz="30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071670" y="1500174"/>
            <a:ext cx="4429156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lang="en-US" sz="2800" dirty="0" smtClean="0">
                <a:solidFill>
                  <a:srgbClr val="FFFF00"/>
                </a:solidFill>
              </a:rPr>
              <a:t>p</a:t>
            </a:r>
            <a:r>
              <a:rPr lang="en-US" sz="2800" baseline="-25000" dirty="0" smtClean="0">
                <a:solidFill>
                  <a:srgbClr val="FFFF00"/>
                </a:solidFill>
              </a:rPr>
              <a:t>1a</a:t>
            </a:r>
            <a:r>
              <a:rPr lang="en-US" sz="2800" dirty="0" smtClean="0">
                <a:solidFill>
                  <a:srgbClr val="FFFF00"/>
                </a:solidFill>
              </a:rPr>
              <a:t>  +   p</a:t>
            </a:r>
            <a:r>
              <a:rPr lang="en-US" sz="2800" baseline="-25000" dirty="0" smtClean="0">
                <a:solidFill>
                  <a:srgbClr val="FFFF00"/>
                </a:solidFill>
              </a:rPr>
              <a:t>2a</a:t>
            </a:r>
            <a:r>
              <a:rPr lang="en-US" sz="2800" dirty="0" smtClean="0">
                <a:solidFill>
                  <a:srgbClr val="FFFF00"/>
                </a:solidFill>
              </a:rPr>
              <a:t>  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85720" y="2357430"/>
            <a:ext cx="9215502" cy="9310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(3.5 kg x 2.5 m/s)  = (1.1 kg x 4.0 m/s)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+ (2.4 kg x </a:t>
            </a:r>
            <a:r>
              <a:rPr lang="en-US" sz="2800" dirty="0" smtClean="0"/>
              <a:t>v</a:t>
            </a:r>
            <a:r>
              <a:rPr lang="en-US" sz="2800" dirty="0" smtClean="0">
                <a:solidFill>
                  <a:srgbClr val="FFFF00"/>
                </a:solidFill>
              </a:rPr>
              <a:t>)</a:t>
            </a:r>
            <a:endParaRPr kumimoji="0" lang="en-US" sz="28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000100" y="4000504"/>
            <a:ext cx="7429552" cy="10715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8.75 </a:t>
            </a:r>
            <a:r>
              <a:rPr lang="en-US" sz="3200" dirty="0" err="1" smtClean="0">
                <a:solidFill>
                  <a:srgbClr val="FFFF00"/>
                </a:solidFill>
              </a:rPr>
              <a:t>kgm</a:t>
            </a:r>
            <a:r>
              <a:rPr lang="en-US" sz="3200" dirty="0" smtClean="0">
                <a:solidFill>
                  <a:srgbClr val="FFFF00"/>
                </a:solidFill>
              </a:rPr>
              <a:t>/s  - 4.4 </a:t>
            </a:r>
            <a:r>
              <a:rPr lang="en-US" sz="3200" dirty="0" err="1" smtClean="0">
                <a:solidFill>
                  <a:srgbClr val="FFFF00"/>
                </a:solidFill>
              </a:rPr>
              <a:t>kgm</a:t>
            </a:r>
            <a:r>
              <a:rPr lang="en-US" sz="3200" dirty="0" smtClean="0">
                <a:solidFill>
                  <a:srgbClr val="FFFF00"/>
                </a:solidFill>
              </a:rPr>
              <a:t>/s=</a:t>
            </a: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2.4 kg x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24"/>
          <p:cNvGrpSpPr/>
          <p:nvPr/>
        </p:nvGrpSpPr>
        <p:grpSpPr>
          <a:xfrm>
            <a:off x="2928926" y="4786322"/>
            <a:ext cx="3227487" cy="1156279"/>
            <a:chOff x="2928926" y="5715016"/>
            <a:chExt cx="3227487" cy="1156279"/>
          </a:xfrm>
        </p:grpSpPr>
        <p:sp>
          <p:nvSpPr>
            <p:cNvPr id="13" name="Rectangle 12"/>
            <p:cNvSpPr/>
            <p:nvPr/>
          </p:nvSpPr>
          <p:spPr>
            <a:xfrm>
              <a:off x="2928926" y="5715016"/>
              <a:ext cx="322748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411480" lvl="0" indent="-342900">
                <a:spcBef>
                  <a:spcPts val="700"/>
                </a:spcBef>
                <a:buClr>
                  <a:schemeClr val="tx2"/>
                </a:buClr>
                <a:buSzPct val="95000"/>
                <a:defRPr/>
              </a:pPr>
              <a:r>
                <a:rPr lang="en-US" sz="3200" u="sng" dirty="0" smtClean="0">
                  <a:solidFill>
                    <a:srgbClr val="FFFF00"/>
                  </a:solidFill>
                </a:rPr>
                <a:t>4.35 </a:t>
              </a:r>
              <a:r>
                <a:rPr lang="en-US" sz="3200" u="sng" dirty="0" err="1" smtClean="0">
                  <a:solidFill>
                    <a:srgbClr val="FFFF00"/>
                  </a:solidFill>
                </a:rPr>
                <a:t>kgm</a:t>
              </a:r>
              <a:r>
                <a:rPr lang="en-US" sz="3200" u="sng" dirty="0" smtClean="0">
                  <a:solidFill>
                    <a:srgbClr val="FFFF00"/>
                  </a:solidFill>
                </a:rPr>
                <a:t>/s    </a:t>
              </a:r>
              <a:r>
                <a:rPr lang="en-US" sz="3200" dirty="0" smtClean="0">
                  <a:solidFill>
                    <a:srgbClr val="FFFF00"/>
                  </a:solidFill>
                </a:rPr>
                <a:t>=     </a:t>
              </a:r>
              <a:r>
                <a:rPr lang="en-US" sz="3600" dirty="0" smtClean="0"/>
                <a:t>v</a:t>
              </a:r>
              <a:endParaRPr lang="en-US" sz="3200" baseline="-250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14744" y="6286520"/>
              <a:ext cx="185738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olidFill>
                    <a:srgbClr val="FFFF00"/>
                  </a:solidFill>
                </a:rPr>
                <a:t>2.4kg </a:t>
              </a:r>
              <a:endParaRPr lang="en-US" sz="3200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2714612" y="6072206"/>
            <a:ext cx="36433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en-US" sz="2800" dirty="0" smtClean="0"/>
              <a:t>1.8 m/s  =     </a:t>
            </a:r>
            <a:r>
              <a:rPr lang="en-US" sz="3200" dirty="0" smtClean="0"/>
              <a:t>v</a:t>
            </a:r>
            <a:endParaRPr lang="en-US" sz="2800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6429388" y="628652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In the same direction!</a:t>
            </a:r>
            <a:endParaRPr lang="en-US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26" grpId="0"/>
      <p:bldP spid="2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Conservation of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2216944"/>
          </a:xfrm>
        </p:spPr>
        <p:txBody>
          <a:bodyPr/>
          <a:lstStyle/>
          <a:p>
            <a:r>
              <a:rPr lang="en-US" dirty="0" smtClean="0"/>
              <a:t>Practice Problems #5-7 p. 185</a:t>
            </a:r>
          </a:p>
          <a:p>
            <a:r>
              <a:rPr lang="en-US" dirty="0" smtClean="0"/>
              <a:t>Practice Problems #9 -11 p. 188-189</a:t>
            </a:r>
          </a:p>
          <a:p>
            <a:r>
              <a:rPr lang="en-US" dirty="0" smtClean="0"/>
              <a:t>Go on to the Momentum Worksheet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772400" cy="914400"/>
          </a:xfrm>
        </p:spPr>
        <p:txBody>
          <a:bodyPr/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928670"/>
            <a:ext cx="7772400" cy="114537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The combination of velocity and mass is called the quantity called </a:t>
            </a:r>
            <a:r>
              <a:rPr lang="en-US" dirty="0" smtClean="0">
                <a:solidFill>
                  <a:srgbClr val="FFFF00"/>
                </a:solidFill>
              </a:rPr>
              <a:t>momentum.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4678" y="2428868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p  =   m  x  v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85786" y="3643314"/>
            <a:ext cx="5572164" cy="11453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The units for momentum</a:t>
            </a:r>
            <a:r>
              <a:rPr lang="en-US" sz="3000" dirty="0"/>
              <a:t> </a:t>
            </a:r>
            <a:r>
              <a:rPr lang="en-US" sz="3000" dirty="0" smtClean="0"/>
              <a:t>are: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43636" y="3643314"/>
            <a:ext cx="2414582" cy="11453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kg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m/s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4857760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Objects that are not moving have </a:t>
            </a:r>
            <a:r>
              <a:rPr lang="en-US" sz="2400" dirty="0" smtClean="0">
                <a:solidFill>
                  <a:srgbClr val="FFFF00"/>
                </a:solidFill>
              </a:rPr>
              <a:t>no momentum </a:t>
            </a:r>
            <a:r>
              <a:rPr lang="en-US" sz="2400" dirty="0" smtClean="0"/>
              <a:t>or objects that have no mass (</a:t>
            </a:r>
            <a:r>
              <a:rPr lang="en-US" sz="2400" dirty="0" err="1" smtClean="0"/>
              <a:t>ie</a:t>
            </a:r>
            <a:r>
              <a:rPr lang="en-US" sz="2400" dirty="0" smtClean="0"/>
              <a:t>. Light even though travelling at very high speeds) have </a:t>
            </a:r>
            <a:r>
              <a:rPr lang="en-US" sz="2400" dirty="0" smtClean="0">
                <a:solidFill>
                  <a:srgbClr val="FFFF00"/>
                </a:solidFill>
              </a:rPr>
              <a:t>no momentum.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Momentum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7224" y="1857364"/>
          <a:ext cx="7772400" cy="427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6718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Velocity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Momentum 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kgm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/s)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71832">
                <a:tc>
                  <a:txBody>
                    <a:bodyPr/>
                    <a:lstStyle/>
                    <a:p>
                      <a:r>
                        <a:rPr lang="en-US" dirty="0" smtClean="0"/>
                        <a:t>Person walking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kg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 m/s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1832">
                <a:tc>
                  <a:txBody>
                    <a:bodyPr/>
                    <a:lstStyle/>
                    <a:p>
                      <a:r>
                        <a:rPr lang="en-US" dirty="0" smtClean="0"/>
                        <a:t>Pick</a:t>
                      </a:r>
                      <a:r>
                        <a:rPr lang="en-US" baseline="0" dirty="0" smtClean="0"/>
                        <a:t> up truck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3400 kg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r>
                        <a:rPr lang="en-US" baseline="0" dirty="0" smtClean="0"/>
                        <a:t> m/s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183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jet airliner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 x 10</a:t>
                      </a:r>
                      <a:r>
                        <a:rPr lang="en-US" baseline="30000" dirty="0" smtClean="0"/>
                        <a:t>5</a:t>
                      </a:r>
                      <a:r>
                        <a:rPr lang="en-US" dirty="0" smtClean="0"/>
                        <a:t>kg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225 m/s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1832">
                <a:tc>
                  <a:txBody>
                    <a:bodyPr/>
                    <a:lstStyle/>
                    <a:p>
                      <a:r>
                        <a:rPr lang="en-US" dirty="0" smtClean="0"/>
                        <a:t>Large</a:t>
                      </a:r>
                      <a:r>
                        <a:rPr lang="en-US" baseline="0" dirty="0" smtClean="0"/>
                        <a:t> ocean 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 x 10</a:t>
                      </a:r>
                      <a:r>
                        <a:rPr lang="en-US" baseline="30000" dirty="0" smtClean="0"/>
                        <a:t>7</a:t>
                      </a:r>
                      <a:r>
                        <a:rPr lang="en-US" dirty="0" smtClean="0"/>
                        <a:t> kg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7.3 m/s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1832">
                <a:tc>
                  <a:txBody>
                    <a:bodyPr/>
                    <a:lstStyle/>
                    <a:p>
                      <a:r>
                        <a:rPr lang="en-US" dirty="0" smtClean="0"/>
                        <a:t>A large asteroid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 x</a:t>
                      </a:r>
                      <a:r>
                        <a:rPr lang="en-US" baseline="0" dirty="0" smtClean="0"/>
                        <a:t> 10</a:t>
                      </a:r>
                      <a:r>
                        <a:rPr lang="en-US" baseline="30000" dirty="0" smtClean="0"/>
                        <a:t>14 </a:t>
                      </a:r>
                      <a:r>
                        <a:rPr lang="en-US" baseline="0" dirty="0" smtClean="0"/>
                        <a:t>kg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7500 m/s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472" y="1000108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Calculate the momentum of some “common” objects: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143768" y="285749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105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72330" y="357187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71000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00892" y="421481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5.0 x 10</a:t>
            </a:r>
            <a:r>
              <a:rPr lang="en-US" sz="2400" baseline="30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7</a:t>
            </a:r>
            <a:endParaRPr lang="en-US" sz="2400" baseline="30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72330" y="485776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8.8 x 10</a:t>
            </a:r>
            <a:r>
              <a:rPr lang="en-US" sz="2400" baseline="30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7</a:t>
            </a:r>
            <a:endParaRPr lang="en-US" sz="2400" baseline="30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00892" y="557214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3.4 x 10</a:t>
            </a:r>
            <a:r>
              <a:rPr lang="en-US" sz="2400" baseline="30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18</a:t>
            </a:r>
            <a:endParaRPr lang="en-US" sz="2400" baseline="30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5643578"/>
            <a:ext cx="8215338" cy="10024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Collisions and explosions are all about “changing” an objects momentum.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28662" y="3357562"/>
            <a:ext cx="7772400" cy="100249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Explosions are just like collisions,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just running backwards!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4348" y="642918"/>
            <a:ext cx="7772400" cy="100249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Momentum can accurately describe both collisions and explosions.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11-8-07-gallery-35.jpg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2976" y="1643050"/>
            <a:ext cx="2190750" cy="1514475"/>
          </a:xfrm>
          <a:prstGeom prst="rect">
            <a:avLst/>
          </a:prstGeom>
        </p:spPr>
      </p:pic>
      <p:pic>
        <p:nvPicPr>
          <p:cNvPr id="7" name="Picture 6" descr="11-15-07-japan-car-crash-1.jpg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5008" y="1428736"/>
            <a:ext cx="2914650" cy="1638300"/>
          </a:xfrm>
          <a:prstGeom prst="rect">
            <a:avLst/>
          </a:prstGeom>
        </p:spPr>
      </p:pic>
      <p:pic>
        <p:nvPicPr>
          <p:cNvPr id="8" name="Picture 7" descr="explosion_~sha003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30184" y="3857628"/>
            <a:ext cx="1539013" cy="1643074"/>
          </a:xfrm>
          <a:prstGeom prst="rect">
            <a:avLst/>
          </a:prstGeom>
        </p:spPr>
      </p:pic>
      <p:pic>
        <p:nvPicPr>
          <p:cNvPr id="9" name="Picture 8" descr="12003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857620" y="4143380"/>
            <a:ext cx="1619250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  <p:bldP spid="5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142984"/>
            <a:ext cx="7772400" cy="157163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A car is travelling at 15 m/s down a road. The driver applies the brakes slowing the car down to 7.0 m/s. 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357290" y="4572008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Mass = 1400 kg</a:t>
            </a:r>
          </a:p>
          <a:p>
            <a:r>
              <a:rPr lang="en-US" dirty="0" smtClean="0"/>
              <a:t>v = 15 m/s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714348" y="3071810"/>
            <a:ext cx="7929618" cy="1430348"/>
            <a:chOff x="714348" y="3071810"/>
            <a:chExt cx="7929618" cy="1430348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000100" y="4500570"/>
              <a:ext cx="7143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285852" y="3857628"/>
              <a:ext cx="73581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Picture 4" descr="tn_BTG0105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00166" y="3071810"/>
              <a:ext cx="1190630" cy="1285884"/>
            </a:xfrm>
            <a:prstGeom prst="rect">
              <a:avLst/>
            </a:prstGeom>
            <a:effectLst>
              <a:outerShdw blurRad="50800" dist="50800" dir="5400000" algn="ctr" rotWithShape="0">
                <a:srgbClr val="000000">
                  <a:alpha val="37000"/>
                </a:srgbClr>
              </a:outerShdw>
            </a:effectLst>
          </p:spPr>
        </p:pic>
        <p:cxnSp>
          <p:nvCxnSpPr>
            <p:cNvPr id="17" name="Straight Connector 16"/>
            <p:cNvCxnSpPr/>
            <p:nvPr/>
          </p:nvCxnSpPr>
          <p:spPr>
            <a:xfrm rot="10800000">
              <a:off x="714348" y="3571876"/>
              <a:ext cx="92869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>
              <a:off x="1000100" y="3714752"/>
              <a:ext cx="57150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5143504" y="3071810"/>
            <a:ext cx="2143140" cy="2217967"/>
            <a:chOff x="5143504" y="3071810"/>
            <a:chExt cx="2143140" cy="2217967"/>
          </a:xfrm>
        </p:grpSpPr>
        <p:grpSp>
          <p:nvGrpSpPr>
            <p:cNvPr id="18" name="Group 17"/>
            <p:cNvGrpSpPr/>
            <p:nvPr/>
          </p:nvGrpSpPr>
          <p:grpSpPr>
            <a:xfrm>
              <a:off x="5500694" y="3071810"/>
              <a:ext cx="1785950" cy="2217967"/>
              <a:chOff x="5500694" y="3071810"/>
              <a:chExt cx="1785950" cy="2217967"/>
            </a:xfrm>
          </p:grpSpPr>
          <p:pic>
            <p:nvPicPr>
              <p:cNvPr id="6" name="Picture 5" descr="tn_BTG0105.gif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643570" y="3071810"/>
                <a:ext cx="1190630" cy="1285884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5500694" y="4643446"/>
                <a:ext cx="17859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Mass = 1400 kg</a:t>
                </a:r>
              </a:p>
              <a:p>
                <a:r>
                  <a:rPr lang="en-US" dirty="0" smtClean="0"/>
                  <a:t>v = 7.0 m/s</a:t>
                </a:r>
                <a:endParaRPr lang="en-US" dirty="0"/>
              </a:p>
            </p:txBody>
          </p:sp>
        </p:grpSp>
        <p:cxnSp>
          <p:nvCxnSpPr>
            <p:cNvPr id="21" name="Straight Connector 20"/>
            <p:cNvCxnSpPr/>
            <p:nvPr/>
          </p:nvCxnSpPr>
          <p:spPr>
            <a:xfrm rot="10800000">
              <a:off x="5143504" y="3571876"/>
              <a:ext cx="57150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6" idx="1"/>
            </p:cNvCxnSpPr>
            <p:nvPr/>
          </p:nvCxnSpPr>
          <p:spPr>
            <a:xfrm rot="10800000">
              <a:off x="5357818" y="3714752"/>
              <a:ext cx="28575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Content Placeholder 2"/>
          <p:cNvSpPr txBox="1">
            <a:spLocks/>
          </p:cNvSpPr>
          <p:nvPr/>
        </p:nvSpPr>
        <p:spPr>
          <a:xfrm>
            <a:off x="1000100" y="5500702"/>
            <a:ext cx="7772400" cy="92869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car’s change in momentum?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0034" y="642918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 1: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8926" y="1000108"/>
            <a:ext cx="3228972" cy="931060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Δ</a:t>
            </a:r>
            <a:r>
              <a:rPr lang="en-US" dirty="0" smtClean="0"/>
              <a:t>p    =    p</a:t>
            </a:r>
            <a:r>
              <a:rPr lang="en-US" baseline="-25000" dirty="0" smtClean="0"/>
              <a:t>2</a:t>
            </a:r>
            <a:r>
              <a:rPr lang="en-US" dirty="0" smtClean="0"/>
              <a:t>   -  p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000108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Solution:</a:t>
            </a: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28926" y="2071678"/>
            <a:ext cx="4500594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l-G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   =    (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mv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3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-  (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mv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3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57488" y="3000372"/>
            <a:ext cx="6072230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l-G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   =    (1400 x 7.0)   -  (1400 x 15)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928926" y="4071942"/>
            <a:ext cx="4500594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l-G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   =    9800  -  21000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857488" y="5143512"/>
            <a:ext cx="4500594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l-G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   =   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-11000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kg•m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/s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357688" y="5643580"/>
            <a:ext cx="4786312" cy="940834"/>
            <a:chOff x="4357688" y="5643580"/>
            <a:chExt cx="4786312" cy="940834"/>
          </a:xfrm>
        </p:grpSpPr>
        <p:sp>
          <p:nvSpPr>
            <p:cNvPr id="9" name="TextBox 8"/>
            <p:cNvSpPr txBox="1"/>
            <p:nvPr/>
          </p:nvSpPr>
          <p:spPr>
            <a:xfrm>
              <a:off x="4429092" y="6215082"/>
              <a:ext cx="47149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Note: Negative sign here. (</a:t>
              </a:r>
              <a:r>
                <a:rPr lang="en-US" i="1" dirty="0" smtClean="0">
                  <a:solidFill>
                    <a:srgbClr val="FFFF00"/>
                  </a:solidFill>
                </a:rPr>
                <a:t>what does it mean?)</a:t>
              </a:r>
              <a:endParaRPr lang="en-US" i="1" dirty="0">
                <a:solidFill>
                  <a:srgbClr val="FFFF00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10800000">
              <a:off x="4357688" y="5643580"/>
              <a:ext cx="1500197" cy="64294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928670"/>
            <a:ext cx="7772400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But how is the car’s momentum changed?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Answer: </a:t>
            </a:r>
          </a:p>
          <a:p>
            <a:pPr>
              <a:buNone/>
            </a:pPr>
            <a:r>
              <a:rPr lang="en-US" dirty="0" smtClean="0"/>
              <a:t>	The </a:t>
            </a:r>
            <a:r>
              <a:rPr lang="en-US" dirty="0" smtClean="0">
                <a:hlinkClick r:id="rId3" action="ppaction://hlinkfile"/>
              </a:rPr>
              <a:t>brakes are applied</a:t>
            </a:r>
            <a:r>
              <a:rPr lang="en-US" dirty="0" smtClean="0"/>
              <a:t>. The brake pads squeeze the rotor attached to the wheels creating a lot of friction and generating heat. The </a:t>
            </a:r>
            <a:r>
              <a:rPr lang="en-US" smtClean="0"/>
              <a:t>car has a decrease </a:t>
            </a:r>
            <a:r>
              <a:rPr lang="en-US" dirty="0" smtClean="0"/>
              <a:t>in speed and therefore has a decrease in momentum 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This requires the use of </a:t>
            </a:r>
            <a:r>
              <a:rPr lang="en-US" dirty="0" smtClean="0">
                <a:solidFill>
                  <a:srgbClr val="FFFF00"/>
                </a:solidFill>
              </a:rPr>
              <a:t>FORCE</a:t>
            </a:r>
            <a:r>
              <a:rPr lang="en-US" dirty="0" smtClean="0"/>
              <a:t>. So changing one’s momentum involves the use of Force!</a:t>
            </a:r>
            <a:endParaRPr lang="en-US" dirty="0"/>
          </a:p>
        </p:txBody>
      </p:sp>
      <p:pic>
        <p:nvPicPr>
          <p:cNvPr id="4" name="Picture 3" descr="tn_airplane301.gif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72330" y="5429264"/>
            <a:ext cx="95250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928670"/>
            <a:ext cx="7772400" cy="214314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Force can only </a:t>
            </a:r>
            <a:r>
              <a:rPr lang="en-US" dirty="0" smtClean="0"/>
              <a:t>be applied </a:t>
            </a:r>
            <a:r>
              <a:rPr lang="en-US" dirty="0" smtClean="0"/>
              <a:t>over some time period</a:t>
            </a:r>
          </a:p>
          <a:p>
            <a:r>
              <a:rPr lang="en-US" dirty="0" smtClean="0"/>
              <a:t>When you apply a force over some time period you can change the speed of an object and hence change it’s momentum!!!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28926" y="4643446"/>
            <a:ext cx="3228972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x t   =   </a:t>
            </a: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endParaRPr kumimoji="0" lang="en-US" sz="36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85918" y="3500438"/>
            <a:ext cx="6500858" cy="931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Force x time =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change in momentum</a:t>
            </a:r>
            <a:endParaRPr kumimoji="0" lang="en-US" sz="3000" b="0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652</TotalTime>
  <Words>1097</Words>
  <Application>Microsoft Office PowerPoint</Application>
  <PresentationFormat>On-screen Show (4:3)</PresentationFormat>
  <Paragraphs>266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Metro</vt:lpstr>
      <vt:lpstr>Momentum </vt:lpstr>
      <vt:lpstr> Momentum</vt:lpstr>
      <vt:lpstr>Momentum</vt:lpstr>
      <vt:lpstr>Momentum </vt:lpstr>
      <vt:lpstr>Momentum</vt:lpstr>
      <vt:lpstr>Momentum</vt:lpstr>
      <vt:lpstr>Momentum</vt:lpstr>
      <vt:lpstr>Momentum</vt:lpstr>
      <vt:lpstr>Momentum</vt:lpstr>
      <vt:lpstr>Momentum</vt:lpstr>
      <vt:lpstr>Momentum</vt:lpstr>
      <vt:lpstr>Momentum</vt:lpstr>
      <vt:lpstr>Momentum</vt:lpstr>
      <vt:lpstr>Momentum</vt:lpstr>
      <vt:lpstr>Momentum</vt:lpstr>
      <vt:lpstr>Momentum</vt:lpstr>
      <vt:lpstr>Conservation of Momentum</vt:lpstr>
      <vt:lpstr>Conservation of Momentum</vt:lpstr>
      <vt:lpstr>Conservation of Momentum</vt:lpstr>
      <vt:lpstr>Conservation of Momentum</vt:lpstr>
      <vt:lpstr>Conservation of Momentum</vt:lpstr>
      <vt:lpstr>Conservation of Momentum</vt:lpstr>
      <vt:lpstr>Conservation of Momentum</vt:lpstr>
      <vt:lpstr>Conservation of Momentum</vt:lpstr>
      <vt:lpstr>Conservation of Momentum</vt:lpstr>
      <vt:lpstr>Conservation of Momentum</vt:lpstr>
      <vt:lpstr>Conservation of Momentum</vt:lpstr>
      <vt:lpstr>Conservation of Momentum</vt:lpstr>
      <vt:lpstr>Momentum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Momentum </dc:title>
  <dc:creator>GSS Science</dc:creator>
  <cp:lastModifiedBy>Luigi Zucchetto</cp:lastModifiedBy>
  <cp:revision>89</cp:revision>
  <dcterms:created xsi:type="dcterms:W3CDTF">2008-09-26T15:15:25Z</dcterms:created>
  <dcterms:modified xsi:type="dcterms:W3CDTF">2011-01-24T20:53:32Z</dcterms:modified>
</cp:coreProperties>
</file>