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06632-05CD-4978-A84D-EFC2CA82929D}" type="datetimeFigureOut">
              <a:rPr lang="en-US" smtClean="0"/>
              <a:pPr/>
              <a:t>1/5/2010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2C93-2CD4-4DBA-8844-4C46A61D22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85728"/>
            <a:ext cx="7772400" cy="1470025"/>
          </a:xfrm>
          <a:prstGeom prst="roundRect">
            <a:avLst>
              <a:gd name="adj" fmla="val 2703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 of Gravity</a:t>
            </a:r>
            <a:endParaRPr 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785926"/>
            <a:ext cx="8429684" cy="900122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Law of Universal Gravitation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143116"/>
            <a:ext cx="5360679" cy="443794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  <a:prstGeom prst="roundRect">
            <a:avLst>
              <a:gd name="adj" fmla="val 12238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Gravity attracts any two objects depending on their masses and their distance apart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Newton’s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Universal Law of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Gravitation states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</a:t>
            </a:r>
            <a:endParaRPr lang="en-US" sz="36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7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</a:t>
            </a:r>
            <a:r>
              <a:rPr lang="en-US" sz="4700" baseline="-25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</a:t>
            </a:r>
            <a:r>
              <a:rPr lang="en-US" sz="4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7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</a:t>
            </a:r>
            <a:r>
              <a:rPr lang="en-US" sz="4700" u="sng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GMm</a:t>
            </a:r>
            <a:endParaRPr lang="en-US" sz="47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4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        r</a:t>
            </a:r>
            <a:r>
              <a:rPr lang="en-US" sz="4700" baseline="30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4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Where:	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= Universal Gravitational Constant</a:t>
            </a: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	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=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6.67 x 10</a:t>
            </a:r>
            <a:r>
              <a:rPr lang="en-US" sz="3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-11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Nm</a:t>
            </a:r>
            <a:r>
              <a:rPr lang="en-US" sz="3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/kg</a:t>
            </a:r>
            <a:r>
              <a:rPr lang="en-US" sz="3600" baseline="30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= mass of first object</a:t>
            </a:r>
          </a:p>
          <a:p>
            <a:pPr>
              <a:buNone/>
            </a:pP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</a:t>
            </a:r>
            <a:r>
              <a:rPr lang="en-US" sz="3600" baseline="-25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	=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mass of second object</a:t>
            </a:r>
          </a:p>
          <a:p>
            <a:pPr>
              <a:buNone/>
            </a:pPr>
            <a:r>
              <a:rPr lang="en-US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r </a:t>
            </a:r>
            <a:r>
              <a:rPr lang="en-US" sz="3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	= distance between their </a:t>
            </a:r>
            <a:r>
              <a:rPr lang="en-US" sz="3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centers of mass</a:t>
            </a:r>
          </a:p>
          <a:p>
            <a:pPr>
              <a:buNone/>
            </a:pP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143240" y="1857364"/>
            <a:ext cx="3000396" cy="1285884"/>
          </a:xfrm>
          <a:prstGeom prst="roundRect">
            <a:avLst/>
          </a:prstGeom>
          <a:noFill/>
          <a:ln w="381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  <a:prstGeom prst="roundRect">
            <a:avLst>
              <a:gd name="adj" fmla="val 9998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 </a:t>
            </a:r>
            <a:r>
              <a:rPr lang="en-US" u="sng" dirty="0" smtClean="0"/>
              <a:t>1:</a:t>
            </a:r>
            <a:r>
              <a:rPr lang="en-US" dirty="0" smtClean="0"/>
              <a:t> What </a:t>
            </a:r>
            <a:r>
              <a:rPr lang="en-US" dirty="0"/>
              <a:t>is the force of gravity exerted on a 70.0 kg </a:t>
            </a:r>
            <a:r>
              <a:rPr lang="en-US" dirty="0" smtClean="0"/>
              <a:t>astronaut that </a:t>
            </a:r>
            <a:r>
              <a:rPr lang="en-US" dirty="0"/>
              <a:t>is standing on Earth’s surface?</a:t>
            </a:r>
          </a:p>
          <a:p>
            <a:pPr>
              <a:buNone/>
            </a:pPr>
            <a:r>
              <a:rPr lang="en-US" dirty="0"/>
              <a:t>Radius of Earth 	= </a:t>
            </a:r>
            <a:r>
              <a:rPr lang="en-US" dirty="0" smtClean="0"/>
              <a:t>6.38 </a:t>
            </a:r>
            <a:r>
              <a:rPr lang="en-US" dirty="0"/>
              <a:t>x 10</a:t>
            </a:r>
            <a:r>
              <a:rPr lang="en-US" baseline="30000" dirty="0"/>
              <a:t>6</a:t>
            </a:r>
            <a:r>
              <a:rPr lang="en-US" dirty="0"/>
              <a:t> m</a:t>
            </a:r>
          </a:p>
          <a:p>
            <a:pPr>
              <a:buNone/>
            </a:pPr>
            <a:r>
              <a:rPr lang="en-US" dirty="0"/>
              <a:t>Mass of Earth 	= 5.98 x 10 </a:t>
            </a:r>
            <a:r>
              <a:rPr lang="en-US" baseline="30000" dirty="0"/>
              <a:t>24</a:t>
            </a:r>
            <a:r>
              <a:rPr lang="en-US" dirty="0"/>
              <a:t>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  <a:prstGeom prst="roundRect">
            <a:avLst>
              <a:gd name="adj" fmla="val 10207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 </a:t>
            </a:r>
            <a:r>
              <a:rPr lang="en-US" u="sng" dirty="0" smtClean="0"/>
              <a:t>2:</a:t>
            </a:r>
            <a:r>
              <a:rPr lang="en-US" dirty="0" smtClean="0"/>
              <a:t> What is the force of gravity acting on a 70.0 kg astronaut who is at an </a:t>
            </a:r>
            <a:r>
              <a:rPr lang="en-US" b="1" i="1" dirty="0" smtClean="0"/>
              <a:t>altitude</a:t>
            </a:r>
            <a:r>
              <a:rPr lang="en-US" dirty="0" smtClean="0"/>
              <a:t> </a:t>
            </a:r>
            <a:r>
              <a:rPr lang="en-US" smtClean="0"/>
              <a:t>of 6.38 x 10</a:t>
            </a:r>
            <a:r>
              <a:rPr lang="en-US" baseline="30000" smtClean="0"/>
              <a:t>6</a:t>
            </a:r>
            <a:r>
              <a:rPr lang="en-US" smtClean="0"/>
              <a:t> </a:t>
            </a:r>
            <a:r>
              <a:rPr lang="en-US" dirty="0" smtClean="0"/>
              <a:t>m?</a:t>
            </a:r>
            <a:endParaRPr lang="en-US" dirty="0"/>
          </a:p>
        </p:txBody>
      </p:sp>
      <p:sp>
        <p:nvSpPr>
          <p:cNvPr id="4" name="Up Arrow Callout 3"/>
          <p:cNvSpPr/>
          <p:nvPr/>
        </p:nvSpPr>
        <p:spPr>
          <a:xfrm rot="20652226">
            <a:off x="6095671" y="1537087"/>
            <a:ext cx="2221448" cy="2707925"/>
          </a:xfrm>
          <a:prstGeom prst="upArrowCallout">
            <a:avLst>
              <a:gd name="adj1" fmla="val 30626"/>
              <a:gd name="adj2" fmla="val 33473"/>
              <a:gd name="adj3" fmla="val 25000"/>
              <a:gd name="adj4" fmla="val 70224"/>
            </a:avLst>
          </a:prstGeo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sz="3200" dirty="0" smtClean="0"/>
              <a:t>Distance </a:t>
            </a:r>
            <a:r>
              <a:rPr lang="en-CA" sz="3200" b="1" dirty="0" smtClean="0"/>
              <a:t>above</a:t>
            </a:r>
            <a:r>
              <a:rPr lang="en-CA" sz="3200" dirty="0" smtClean="0"/>
              <a:t> the Earth’s surface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  <a:prstGeom prst="roundRect">
            <a:avLst>
              <a:gd name="adj" fmla="val 979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/>
              <a:t>Ex </a:t>
            </a:r>
            <a:r>
              <a:rPr lang="en-US" u="sng" dirty="0" smtClean="0"/>
              <a:t>3:</a:t>
            </a:r>
            <a:r>
              <a:rPr lang="en-US" dirty="0" smtClean="0"/>
              <a:t> </a:t>
            </a:r>
            <a:r>
              <a:rPr lang="en-US" dirty="0"/>
              <a:t>Two physics lab partners sit side by side.  One has a mass of 55 kg and the other a mass of 65 kg.  If they sit 50.0 cm apart, what is </a:t>
            </a:r>
            <a:r>
              <a:rPr lang="en-US" dirty="0" smtClean="0"/>
              <a:t>the irresistible </a:t>
            </a:r>
            <a:r>
              <a:rPr lang="en-US" dirty="0"/>
              <a:t>force of </a:t>
            </a:r>
            <a:r>
              <a:rPr lang="en-US" dirty="0" smtClean="0"/>
              <a:t>attraction between them?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  <a:prstGeom prst="roundRect">
            <a:avLst>
              <a:gd name="adj" fmla="val 979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i="1" dirty="0" smtClean="0"/>
              <a:t>A typical problem type…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 astronaut weighs 800 N on Planet X. How much would she weigh if she was at an altitude equal to the radius of Planet X?</a:t>
            </a:r>
            <a:endParaRPr lang="en-C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329642" cy="5929354"/>
          </a:xfrm>
          <a:prstGeom prst="roundRect">
            <a:avLst>
              <a:gd name="adj" fmla="val 979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A spaceship orbits a planet at radius, r and weighs 10 000N. How much would it weigh if it orbits a planet </a:t>
            </a:r>
            <a:r>
              <a:rPr lang="en-US" b="1" dirty="0" smtClean="0"/>
              <a:t>twice</a:t>
            </a:r>
            <a:r>
              <a:rPr lang="en-US" dirty="0" smtClean="0"/>
              <a:t> as massive at </a:t>
            </a:r>
            <a:r>
              <a:rPr lang="en-US" b="1" dirty="0" smtClean="0"/>
              <a:t>half</a:t>
            </a:r>
            <a:r>
              <a:rPr lang="en-US" dirty="0" smtClean="0"/>
              <a:t> the radius?</a:t>
            </a:r>
            <a:endParaRPr lang="en-CA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174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Force of Gravity</vt:lpstr>
      <vt:lpstr>Slide 2</vt:lpstr>
      <vt:lpstr>Slide 3</vt:lpstr>
      <vt:lpstr>Slide 4</vt:lpstr>
      <vt:lpstr>Slide 5</vt:lpstr>
      <vt:lpstr>Slide 6</vt:lpstr>
      <vt:lpstr>Slide 7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 of Gravity</dc:title>
  <dc:creator> Hansen</dc:creator>
  <cp:lastModifiedBy>user</cp:lastModifiedBy>
  <cp:revision>14</cp:revision>
  <dcterms:created xsi:type="dcterms:W3CDTF">2007-11-28T05:07:08Z</dcterms:created>
  <dcterms:modified xsi:type="dcterms:W3CDTF">2010-01-06T04:28:16Z</dcterms:modified>
</cp:coreProperties>
</file>