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99602-E08F-49F1-B6F7-AE44F5A8C40F}" type="datetimeFigureOut">
              <a:rPr lang="en-US" smtClean="0"/>
              <a:pPr/>
              <a:t>2/24/2009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E43B-E488-46BE-A487-5680994B3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5857916" cy="14700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1" y="1928802"/>
            <a:ext cx="3671073" cy="45720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58246" cy="6000792"/>
          </a:xfrm>
          <a:prstGeom prst="roundRect">
            <a:avLst>
              <a:gd name="adj" fmla="val 895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Any moving object has </a:t>
            </a:r>
            <a:r>
              <a:rPr lang="en-US" i="1" dirty="0" smtClean="0"/>
              <a:t>momentum,</a:t>
            </a:r>
            <a:r>
              <a:rPr lang="en-US" dirty="0" smtClean="0"/>
              <a:t> which depends on its: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Velocity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Mass</a:t>
            </a:r>
          </a:p>
          <a:p>
            <a:pPr marL="914400" lvl="1" indent="-514350">
              <a:buNone/>
            </a:pPr>
            <a:endParaRPr lang="en-US" sz="3200" dirty="0" smtClean="0"/>
          </a:p>
          <a:p>
            <a:pPr marL="914400" lvl="1" indent="-514350">
              <a:buNone/>
            </a:pPr>
            <a:endParaRPr lang="en-US" sz="3200" dirty="0" smtClean="0"/>
          </a:p>
          <a:p>
            <a:pPr marL="914400" lvl="1" indent="-514350">
              <a:buNone/>
            </a:pPr>
            <a:endParaRPr lang="en-US" sz="3200" dirty="0" smtClean="0"/>
          </a:p>
          <a:p>
            <a:pPr marL="914400" lvl="1" indent="-514350">
              <a:buNone/>
            </a:pPr>
            <a:r>
              <a:rPr lang="en-US" sz="3200" dirty="0" smtClean="0"/>
              <a:t>Where: 	</a:t>
            </a:r>
            <a:r>
              <a:rPr lang="el-GR" sz="3200" dirty="0" smtClean="0"/>
              <a:t>ρ</a:t>
            </a:r>
            <a:r>
              <a:rPr lang="en-US" sz="3200" dirty="0" smtClean="0"/>
              <a:t> = momentum</a:t>
            </a:r>
          </a:p>
          <a:p>
            <a:pPr marL="914400" lvl="1" indent="-514350">
              <a:buNone/>
            </a:pPr>
            <a:r>
              <a:rPr lang="en-US" sz="3200" dirty="0" smtClean="0"/>
              <a:t>		m = mass</a:t>
            </a:r>
          </a:p>
          <a:p>
            <a:pPr marL="914400" lvl="1" indent="-514350">
              <a:buNone/>
            </a:pPr>
            <a:r>
              <a:rPr lang="en-US" sz="3200" dirty="0" smtClean="0"/>
              <a:t>		v = velocity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643174" y="2643182"/>
            <a:ext cx="4143404" cy="13573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prstGeom prst="roundRect">
            <a:avLst>
              <a:gd name="adj" fmla="val 104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Momentum is a vector quantity, meaning it has both magnitude AND direction.</a:t>
            </a:r>
          </a:p>
          <a:p>
            <a:pPr>
              <a:buNone/>
            </a:pPr>
            <a:r>
              <a:rPr lang="en-US" dirty="0" smtClean="0"/>
              <a:t>		- Right and Up are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>
              <a:buNone/>
            </a:pPr>
            <a:r>
              <a:rPr lang="en-US" dirty="0" smtClean="0"/>
              <a:t>		- Left and Down are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units are </a:t>
            </a:r>
            <a:r>
              <a:rPr lang="en-US" dirty="0" err="1" smtClean="0"/>
              <a:t>kgm</a:t>
            </a:r>
            <a:r>
              <a:rPr lang="en-US" dirty="0" smtClean="0"/>
              <a:t>/s</a:t>
            </a:r>
          </a:p>
          <a:p>
            <a:r>
              <a:rPr lang="en-US" dirty="0" smtClean="0"/>
              <a:t>The units can also be written as </a:t>
            </a:r>
            <a:r>
              <a:rPr lang="en-US" dirty="0" smtClean="0"/>
              <a:t>N·s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prstGeom prst="roundRect">
            <a:avLst>
              <a:gd name="adj" fmla="val 104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Ex</a:t>
            </a:r>
            <a:r>
              <a:rPr lang="en-US" u="sng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Calculate the momentum of a 6.2 kg pumpkin traveling at a velocity of 5.0 m/s west.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prstGeom prst="roundRect">
            <a:avLst>
              <a:gd name="adj" fmla="val 111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baseball of mass 0.14 kg is moving at 35.0 m/s.</a:t>
            </a:r>
          </a:p>
          <a:p>
            <a:pPr>
              <a:buNone/>
            </a:pPr>
            <a:r>
              <a:rPr lang="en-US" dirty="0" smtClean="0"/>
              <a:t>a. Find the momentum of the baseball.</a:t>
            </a:r>
          </a:p>
          <a:p>
            <a:pPr>
              <a:buNone/>
            </a:pPr>
            <a:r>
              <a:rPr lang="en-US" dirty="0" smtClean="0"/>
              <a:t>b. Find the velocity at which a bowling ball, mass 7.6 kg, would have the same momentum as the baseball.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  <a:prstGeom prst="roundRect">
            <a:avLst>
              <a:gd name="adj" fmla="val 111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Remember:</a:t>
            </a:r>
          </a:p>
          <a:p>
            <a:pPr algn="ctr">
              <a:buNone/>
            </a:pPr>
            <a:r>
              <a:rPr lang="en-US" b="1" dirty="0" smtClean="0"/>
              <a:t>Change = Final - Initial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Ex: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A 0.50 kg water balloon is thrown against a wall at 32 m/s coming to a stop. What was its change in momentum?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b)  A 0.50 kg bouncy ball is thrown at 32 m/s, bouncing back with the same speed. How does its change in momentum compare to that of the water balloon?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28860" y="857232"/>
            <a:ext cx="4214842" cy="857256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Momentum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and Impulse</dc:title>
  <dc:creator> Hansen</dc:creator>
  <cp:lastModifiedBy>user</cp:lastModifiedBy>
  <cp:revision>18</cp:revision>
  <dcterms:created xsi:type="dcterms:W3CDTF">2007-12-13T18:04:46Z</dcterms:created>
  <dcterms:modified xsi:type="dcterms:W3CDTF">2009-02-25T05:18:16Z</dcterms:modified>
</cp:coreProperties>
</file>