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1"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6EE0BE-AAE6-4691-98F4-8874B5C261B8}" type="datetimeFigureOut">
              <a:rPr lang="en-US" smtClean="0"/>
              <a:pPr/>
              <a:t>10/6/2010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15B711E-116A-4F3A-881A-9A160D1446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6EE0BE-AAE6-4691-98F4-8874B5C261B8}" type="datetimeFigureOut">
              <a:rPr lang="en-US" smtClean="0"/>
              <a:pPr/>
              <a:t>10/6/2010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B711E-116A-4F3A-881A-9A160D1446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6EE0BE-AAE6-4691-98F4-8874B5C261B8}" type="datetimeFigureOut">
              <a:rPr lang="en-US" smtClean="0"/>
              <a:pPr/>
              <a:t>10/6/2010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B711E-116A-4F3A-881A-9A160D1446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6EE0BE-AAE6-4691-98F4-8874B5C261B8}" type="datetimeFigureOut">
              <a:rPr lang="en-US" smtClean="0"/>
              <a:pPr/>
              <a:t>10/6/2010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B711E-116A-4F3A-881A-9A160D1446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6EE0BE-AAE6-4691-98F4-8874B5C261B8}" type="datetimeFigureOut">
              <a:rPr lang="en-US" smtClean="0"/>
              <a:pPr/>
              <a:t>10/6/2010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B711E-116A-4F3A-881A-9A160D1446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6EE0BE-AAE6-4691-98F4-8874B5C261B8}" type="datetimeFigureOut">
              <a:rPr lang="en-US" smtClean="0"/>
              <a:pPr/>
              <a:t>10/6/2010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B711E-116A-4F3A-881A-9A160D1446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6EE0BE-AAE6-4691-98F4-8874B5C261B8}" type="datetimeFigureOut">
              <a:rPr lang="en-US" smtClean="0"/>
              <a:pPr/>
              <a:t>10/6/2010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B711E-116A-4F3A-881A-9A160D1446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26EE0BE-AAE6-4691-98F4-8874B5C261B8}" type="datetimeFigureOut">
              <a:rPr lang="en-US" smtClean="0"/>
              <a:pPr/>
              <a:t>10/6/2010</a:t>
            </a:fld>
            <a:endParaRPr lang="en-US"/>
          </a:p>
        </p:txBody>
      </p:sp>
      <p:sp>
        <p:nvSpPr>
          <p:cNvPr id="8" name="Slide Number Placeholder 7"/>
          <p:cNvSpPr>
            <a:spLocks noGrp="1"/>
          </p:cNvSpPr>
          <p:nvPr>
            <p:ph type="sldNum" sz="quarter" idx="11"/>
          </p:nvPr>
        </p:nvSpPr>
        <p:spPr/>
        <p:txBody>
          <a:bodyPr/>
          <a:lstStyle/>
          <a:p>
            <a:fld id="{315B711E-116A-4F3A-881A-9A160D14465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EE0BE-AAE6-4691-98F4-8874B5C261B8}" type="datetimeFigureOut">
              <a:rPr lang="en-US" smtClean="0"/>
              <a:pPr/>
              <a:t>10/6/2010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B711E-116A-4F3A-881A-9A160D1446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6EE0BE-AAE6-4691-98F4-8874B5C261B8}" type="datetimeFigureOut">
              <a:rPr lang="en-US" smtClean="0"/>
              <a:pPr/>
              <a:t>10/6/2010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15B711E-116A-4F3A-881A-9A160D1446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26EE0BE-AAE6-4691-98F4-8874B5C261B8}" type="datetimeFigureOut">
              <a:rPr lang="en-US" smtClean="0"/>
              <a:pPr/>
              <a:t>10/6/2010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B711E-116A-4F3A-881A-9A160D1446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6EE0BE-AAE6-4691-98F4-8874B5C261B8}" type="datetimeFigureOut">
              <a:rPr lang="en-US" smtClean="0"/>
              <a:pPr/>
              <a:t>10/6/2010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15B711E-116A-4F3A-881A-9A160D14465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Vids/Physics-Newton's1stLaw-FunnyBowlingVideo.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Vids/Physics-Newton'sLaws-CarExplosionSloMo.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Vids/Physics-Newton's3rdLaw-SlowMotionKarateChop.mp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2"/>
            <a:ext cx="8001056" cy="1470025"/>
          </a:xfrm>
          <a:prstGeom prst="roundRect">
            <a:avLst/>
          </a:prstGeom>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8000"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Newton’s Laws</a:t>
            </a:r>
            <a:endParaRPr lang="en-US" sz="8000"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571472" y="2428868"/>
            <a:ext cx="8096250" cy="372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00034" y="500042"/>
            <a:ext cx="8143932" cy="59293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3600" dirty="0" smtClean="0">
                <a:solidFill>
                  <a:schemeClr val="bg1"/>
                </a:solidFill>
                <a:latin typeface="Calibri" pitchFamily="34" charset="0"/>
              </a:rPr>
              <a:t>5</a:t>
            </a:r>
            <a:r>
              <a:rPr kumimoji="0" lang="en-US" sz="3600" b="0" i="0" u="none" strike="noStrike" cap="none" normalizeH="0" baseline="0" dirty="0" smtClean="0">
                <a:ln>
                  <a:noFill/>
                </a:ln>
                <a:solidFill>
                  <a:schemeClr val="bg1"/>
                </a:solidFill>
                <a:effectLst/>
                <a:latin typeface="Calibri" pitchFamily="34" charset="0"/>
              </a:rPr>
              <a:t>. </a:t>
            </a:r>
            <a:r>
              <a:rPr lang="en-US" sz="3600" dirty="0">
                <a:solidFill>
                  <a:schemeClr val="bg1"/>
                </a:solidFill>
              </a:rPr>
              <a:t>A car drives at a constant </a:t>
            </a:r>
            <a:r>
              <a:rPr lang="en-US" sz="3600" dirty="0" smtClean="0">
                <a:solidFill>
                  <a:schemeClr val="bg1"/>
                </a:solidFill>
              </a:rPr>
              <a:t>velocity.</a:t>
            </a:r>
            <a:endParaRPr lang="en-US" sz="3600" dirty="0">
              <a:solidFill>
                <a:schemeClr val="bg1"/>
              </a:solidFill>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a:off x="3714744" y="2857496"/>
            <a:ext cx="1643074" cy="1428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00034" y="500042"/>
            <a:ext cx="8143932" cy="59293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3600" dirty="0" smtClean="0">
                <a:solidFill>
                  <a:schemeClr val="bg1"/>
                </a:solidFill>
                <a:latin typeface="Calibri" pitchFamily="34" charset="0"/>
              </a:rPr>
              <a:t>6</a:t>
            </a:r>
            <a:r>
              <a:rPr kumimoji="0" lang="en-US" sz="3600" b="0" i="0" u="none" strike="noStrike" cap="none" normalizeH="0" baseline="0" dirty="0" smtClean="0">
                <a:ln>
                  <a:noFill/>
                </a:ln>
                <a:solidFill>
                  <a:schemeClr val="bg1"/>
                </a:solidFill>
                <a:effectLst/>
                <a:latin typeface="Calibri" pitchFamily="34" charset="0"/>
              </a:rPr>
              <a:t>. </a:t>
            </a:r>
            <a:r>
              <a:rPr lang="en-US" sz="3600" dirty="0">
                <a:solidFill>
                  <a:schemeClr val="bg1"/>
                </a:solidFill>
              </a:rPr>
              <a:t>A block of wood slides down an incline</a:t>
            </a:r>
            <a:r>
              <a:rPr lang="en-US" sz="3600" dirty="0" smtClean="0">
                <a:solidFill>
                  <a:schemeClr val="bg1"/>
                </a:solidFill>
              </a:rPr>
              <a:t>.</a:t>
            </a:r>
            <a:endParaRPr lang="en-US" sz="3600" dirty="0">
              <a:solidFill>
                <a:schemeClr val="bg1"/>
              </a:solidFill>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rot="1244919">
            <a:off x="2485784" y="2387828"/>
            <a:ext cx="1643074" cy="1428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 name="Right Triangle 3"/>
          <p:cNvSpPr/>
          <p:nvPr/>
        </p:nvSpPr>
        <p:spPr>
          <a:xfrm>
            <a:off x="1643042" y="3286124"/>
            <a:ext cx="6072230" cy="2286016"/>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7158" y="285728"/>
            <a:ext cx="8501122" cy="6215106"/>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3200" dirty="0" smtClean="0"/>
              <a:t>1. </a:t>
            </a:r>
            <a:r>
              <a:rPr lang="en-US" sz="3200" dirty="0"/>
              <a:t>A student pulls straight upwards with a force of 650 N on their 15 kg backpack.  What is the backpack’s acceleration?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28596" y="285728"/>
            <a:ext cx="8429684" cy="6215106"/>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3200" dirty="0" smtClean="0"/>
              <a:t>2. </a:t>
            </a:r>
            <a:r>
              <a:rPr lang="en-US" sz="3200" dirty="0"/>
              <a:t>A 1200kg car accelerates at 5.85 m/s</a:t>
            </a:r>
            <a:r>
              <a:rPr lang="en-US" sz="3200" baseline="30000" dirty="0"/>
              <a:t>2</a:t>
            </a:r>
            <a:r>
              <a:rPr lang="en-US" sz="3200" dirty="0"/>
              <a:t>. If the force of friction acting on the car is 2800 N, how much force does the engine exert?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57158" y="285728"/>
            <a:ext cx="8501122" cy="242889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AHA!</a:t>
            </a:r>
            <a:r>
              <a:rPr kumimoji="0" lang="en-US" sz="2800" i="0" u="sng"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kumimoji="0" lang="en-US" sz="28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Trickery!</a:t>
            </a:r>
            <a:endPar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Just when you though you were done with kinematics, they sneak back in. You will be expected to use kinematics to solve for acceleration to use in force problems and vice versa.</a:t>
            </a:r>
            <a:endPar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26627" name="Text Box 3"/>
          <p:cNvSpPr txBox="1">
            <a:spLocks noChangeArrowheads="1"/>
          </p:cNvSpPr>
          <p:nvPr/>
        </p:nvSpPr>
        <p:spPr bwMode="auto">
          <a:xfrm>
            <a:off x="357158" y="2786058"/>
            <a:ext cx="6143668" cy="378621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sng" strike="noStrike" normalizeH="0" baseline="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rPr>
              <a:t>Ex:</a:t>
            </a:r>
            <a:r>
              <a:rPr kumimoji="0" lang="en-US" sz="3200" b="1" i="0" u="sng" strike="noStrike" normalizeH="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rPr>
              <a:t> </a:t>
            </a:r>
            <a:r>
              <a:rPr kumimoji="0" lang="en-US" sz="3200" b="1" i="0" u="none" strike="noStrike" normalizeH="0" baseline="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rPr>
              <a:t>A 2.10 kg curling rock is hurled down ice at 6.5 m/s.  It comes to a stop in 12.0 s.</a:t>
            </a:r>
            <a:r>
              <a:rPr kumimoji="0" lang="en-US" sz="3200" b="1" i="0" u="none" strike="noStrike" normalizeH="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rPr>
              <a:t> </a:t>
            </a:r>
            <a:r>
              <a:rPr kumimoji="0" lang="en-US" sz="3200" b="1" i="0" u="none" strike="noStrike" normalizeH="0" baseline="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rPr>
              <a:t>What </a:t>
            </a:r>
            <a:r>
              <a:rPr kumimoji="0" lang="en-US" sz="3200" b="1" i="0" u="none" strike="noStrike" normalizeH="0" baseline="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rPr>
              <a:t>is force of </a:t>
            </a:r>
            <a:r>
              <a:rPr kumimoji="0" lang="en-US" sz="3200" b="1" i="0" u="none" strike="noStrike" normalizeH="0" baseline="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rPr>
              <a:t>friction between the ice and the rock?</a:t>
            </a:r>
            <a:endParaRPr kumimoji="0" lang="en-US" sz="3200" b="1" i="0" u="none" strike="noStrike" normalizeH="0" baseline="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ndParaRPr>
          </a:p>
        </p:txBody>
      </p:sp>
      <p:sp>
        <p:nvSpPr>
          <p:cNvPr id="26628" name="Text Box 4"/>
          <p:cNvSpPr txBox="1">
            <a:spLocks noChangeArrowheads="1"/>
          </p:cNvSpPr>
          <p:nvPr/>
        </p:nvSpPr>
        <p:spPr bwMode="auto">
          <a:xfrm>
            <a:off x="6643702" y="2786058"/>
            <a:ext cx="2214578" cy="378621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Note: there is only friction</a:t>
            </a:r>
            <a:r>
              <a:rPr kumimoji="0" lang="en-US" sz="32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acting on the rock,</a:t>
            </a:r>
            <a:r>
              <a:rPr kumimoji="0" lang="en-US" sz="32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therefore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2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a:t>
            </a:r>
            <a:r>
              <a:rPr kumimoji="0" lang="en-US" sz="3200" i="0" u="none" strike="noStrike" normalizeH="0" baseline="-2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net</a:t>
            </a: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 F</a:t>
            </a:r>
            <a:r>
              <a:rPr kumimoji="0" lang="en-US" sz="3200" i="0" u="none" strike="noStrike" normalizeH="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a:t>
            </a:r>
            <a:endParaRPr kumimoji="0" lang="en-US" sz="3200" i="0" u="none" strike="noStrike" normalizeH="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7" name="Rectangle 6"/>
          <p:cNvSpPr/>
          <p:nvPr/>
        </p:nvSpPr>
        <p:spPr>
          <a:xfrm>
            <a:off x="2000232" y="5214950"/>
            <a:ext cx="714380"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p:cTn id="12" dur="500" fill="hold"/>
                                        <p:tgtEl>
                                          <p:spTgt spid="26627"/>
                                        </p:tgtEl>
                                        <p:attrNameLst>
                                          <p:attrName>ppt_w</p:attrName>
                                        </p:attrNameLst>
                                      </p:cBhvr>
                                      <p:tavLst>
                                        <p:tav tm="0">
                                          <p:val>
                                            <p:fltVal val="0"/>
                                          </p:val>
                                        </p:tav>
                                        <p:tav tm="100000">
                                          <p:val>
                                            <p:strVal val="#ppt_w"/>
                                          </p:val>
                                        </p:tav>
                                      </p:tavLst>
                                    </p:anim>
                                    <p:anim calcmode="lin" valueType="num">
                                      <p:cBhvr>
                                        <p:cTn id="13" dur="500" fill="hold"/>
                                        <p:tgtEl>
                                          <p:spTgt spid="26627"/>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3" presetClass="entr" presetSubtype="16" fill="hold" grpId="0" nodeType="afterEffect">
                                  <p:stCondLst>
                                    <p:cond delay="5000"/>
                                  </p:stCondLst>
                                  <p:childTnLst>
                                    <p:set>
                                      <p:cBhvr>
                                        <p:cTn id="20" dur="1" fill="hold">
                                          <p:stCondLst>
                                            <p:cond delay="0"/>
                                          </p:stCondLst>
                                        </p:cTn>
                                        <p:tgtEl>
                                          <p:spTgt spid="26628"/>
                                        </p:tgtEl>
                                        <p:attrNameLst>
                                          <p:attrName>style.visibility</p:attrName>
                                        </p:attrNameLst>
                                      </p:cBhvr>
                                      <p:to>
                                        <p:strVal val="visible"/>
                                      </p:to>
                                    </p:set>
                                    <p:anim calcmode="lin" valueType="num">
                                      <p:cBhvr>
                                        <p:cTn id="21" dur="500" fill="hold"/>
                                        <p:tgtEl>
                                          <p:spTgt spid="26628"/>
                                        </p:tgtEl>
                                        <p:attrNameLst>
                                          <p:attrName>ppt_w</p:attrName>
                                        </p:attrNameLst>
                                      </p:cBhvr>
                                      <p:tavLst>
                                        <p:tav tm="0">
                                          <p:val>
                                            <p:fltVal val="0"/>
                                          </p:val>
                                        </p:tav>
                                        <p:tav tm="100000">
                                          <p:val>
                                            <p:strVal val="#ppt_w"/>
                                          </p:val>
                                        </p:tav>
                                      </p:tavLst>
                                    </p:anim>
                                    <p:anim calcmode="lin" valueType="num">
                                      <p:cBhvr>
                                        <p:cTn id="22" dur="500" fill="hold"/>
                                        <p:tgtEl>
                                          <p:spTgt spid="26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5720" y="285728"/>
            <a:ext cx="8643998" cy="242889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sng"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Zounds…More </a:t>
            </a:r>
            <a:r>
              <a:rPr kumimoji="0" lang="en-US" sz="28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Trickery!</a:t>
            </a:r>
            <a:endPar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Remember that when determining the forces working on an object we need to consider their </a:t>
            </a:r>
            <a:r>
              <a:rPr kumimoji="0" lang="en-US" sz="28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directions</a:t>
            </a: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If a force is working in the direction of acceleration we need to break it down into components.</a:t>
            </a:r>
            <a:endPar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27651" name="Text Box 3"/>
          <p:cNvSpPr txBox="1">
            <a:spLocks noChangeArrowheads="1"/>
          </p:cNvSpPr>
          <p:nvPr/>
        </p:nvSpPr>
        <p:spPr bwMode="auto">
          <a:xfrm>
            <a:off x="285720" y="2857496"/>
            <a:ext cx="8643998" cy="37147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0" i="0" u="sng" strike="noStrike" cap="none" normalizeH="0" baseline="0" dirty="0" smtClean="0">
                <a:ln>
                  <a:noFill/>
                </a:ln>
                <a:solidFill>
                  <a:schemeClr val="bg1"/>
                </a:solidFill>
                <a:effectLst/>
                <a:latin typeface="Calibri" pitchFamily="34" charset="0"/>
              </a:rPr>
              <a:t>Ex:</a:t>
            </a:r>
            <a:r>
              <a:rPr kumimoji="0" lang="en-US" sz="3200" b="0" i="0" u="sng" strike="noStrike" cap="none" normalizeH="0" dirty="0" smtClean="0">
                <a:ln>
                  <a:noFill/>
                </a:ln>
                <a:solidFill>
                  <a:schemeClr val="bg1"/>
                </a:solidFill>
                <a:effectLst/>
                <a:latin typeface="Calibri" pitchFamily="34" charset="0"/>
              </a:rPr>
              <a:t> </a:t>
            </a:r>
            <a:r>
              <a:rPr kumimoji="0" lang="en-US" sz="3200" b="0" i="0" u="none" strike="noStrike" cap="none" normalizeH="0" baseline="0" dirty="0" smtClean="0">
                <a:ln>
                  <a:noFill/>
                </a:ln>
                <a:solidFill>
                  <a:schemeClr val="bg1"/>
                </a:solidFill>
                <a:effectLst/>
                <a:latin typeface="Calibri" pitchFamily="34" charset="0"/>
              </a:rPr>
              <a:t>A boy pulls his 8.0 kg toboggan by a rope that angles 32</a:t>
            </a:r>
            <a:r>
              <a:rPr kumimoji="0" lang="en-US" sz="3200" b="0" i="0" u="none" strike="noStrike" cap="none" normalizeH="0" baseline="30000" dirty="0" smtClean="0">
                <a:ln>
                  <a:noFill/>
                </a:ln>
                <a:solidFill>
                  <a:schemeClr val="bg1"/>
                </a:solidFill>
                <a:effectLst/>
                <a:latin typeface="Calibri" pitchFamily="34" charset="0"/>
              </a:rPr>
              <a:t>o</a:t>
            </a:r>
            <a:r>
              <a:rPr kumimoji="0" lang="en-US" sz="3200" b="0" i="0" u="none" strike="noStrike" cap="none" normalizeH="0" baseline="0" dirty="0" smtClean="0">
                <a:ln>
                  <a:noFill/>
                </a:ln>
                <a:solidFill>
                  <a:schemeClr val="bg1"/>
                </a:solidFill>
                <a:effectLst/>
                <a:latin typeface="Calibri" pitchFamily="34" charset="0"/>
              </a:rPr>
              <a:t> above the horizontal. If his 36.0 kg sister sits on the toboggan, how much force does he need to exert to accelerate them at 2.25 m/s</a:t>
            </a:r>
            <a:r>
              <a:rPr kumimoji="0" lang="en-US" sz="3200" b="0" i="0" u="none" strike="noStrike" cap="none" normalizeH="0" baseline="30000" dirty="0" smtClean="0">
                <a:ln>
                  <a:noFill/>
                </a:ln>
                <a:solidFill>
                  <a:schemeClr val="bg1"/>
                </a:solidFill>
                <a:effectLst/>
                <a:latin typeface="Calibri" pitchFamily="34" charset="0"/>
              </a:rPr>
              <a:t>2</a:t>
            </a:r>
            <a:r>
              <a:rPr kumimoji="0" lang="en-US" sz="3200" b="0" i="0" u="none" strike="noStrike" cap="none" normalizeH="0" baseline="0" dirty="0" smtClean="0">
                <a:ln>
                  <a:noFill/>
                </a:ln>
                <a:solidFill>
                  <a:schemeClr val="bg1"/>
                </a:solidFill>
                <a:effectLst/>
                <a:latin typeface="Calibri" pitchFamily="34" charset="0"/>
              </a:rPr>
              <a:t>?</a:t>
            </a:r>
            <a:r>
              <a:rPr kumimoji="0" lang="en-US" sz="3200" b="0" i="0" u="none" strike="noStrike" cap="none" normalizeH="0" dirty="0" smtClean="0">
                <a:ln>
                  <a:noFill/>
                </a:ln>
                <a:solidFill>
                  <a:schemeClr val="bg1"/>
                </a:solidFill>
                <a:effectLst/>
                <a:latin typeface="Calibri" pitchFamily="34" charset="0"/>
              </a:rPr>
              <a:t> </a:t>
            </a:r>
            <a:r>
              <a:rPr kumimoji="0" lang="en-US" sz="3200" b="0" i="0" u="none" strike="noStrike" cap="none" normalizeH="0" baseline="0" dirty="0" smtClean="0">
                <a:ln>
                  <a:noFill/>
                </a:ln>
                <a:solidFill>
                  <a:schemeClr val="bg1"/>
                </a:solidFill>
                <a:effectLst/>
                <a:latin typeface="Calibri" pitchFamily="34" charset="0"/>
              </a:rPr>
              <a:t>(Assume no friction)</a:t>
            </a:r>
            <a:endParaRPr kumimoji="0" lang="en-US" sz="3200" b="0" i="0" u="none" strike="noStrike" cap="none" normalizeH="0" baseline="0" dirty="0" smtClean="0">
              <a:ln>
                <a:noFill/>
              </a:ln>
              <a:solidFill>
                <a:schemeClr val="bg1"/>
              </a:solidFill>
              <a:effectLst/>
              <a:latin typeface="Arial" pitchFamily="34" charset="0"/>
            </a:endParaRPr>
          </a:p>
        </p:txBody>
      </p:sp>
      <p:sp>
        <p:nvSpPr>
          <p:cNvPr id="8" name="Rectangle 7"/>
          <p:cNvSpPr/>
          <p:nvPr/>
        </p:nvSpPr>
        <p:spPr>
          <a:xfrm>
            <a:off x="4500562" y="5286388"/>
            <a:ext cx="785818"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p:cTn id="13" dur="500" fill="hold"/>
                                        <p:tgtEl>
                                          <p:spTgt spid="27651"/>
                                        </p:tgtEl>
                                        <p:attrNameLst>
                                          <p:attrName>ppt_w</p:attrName>
                                        </p:attrNameLst>
                                      </p:cBhvr>
                                      <p:tavLst>
                                        <p:tav tm="0">
                                          <p:val>
                                            <p:fltVal val="0"/>
                                          </p:val>
                                        </p:tav>
                                        <p:tav tm="100000">
                                          <p:val>
                                            <p:strVal val="#ppt_w"/>
                                          </p:val>
                                        </p:tav>
                                      </p:tavLst>
                                    </p:anim>
                                    <p:anim calcmode="lin" valueType="num">
                                      <p:cBhvr>
                                        <p:cTn id="14" dur="500" fill="hold"/>
                                        <p:tgtEl>
                                          <p:spTgt spid="27651"/>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85720" y="428604"/>
            <a:ext cx="8501122" cy="200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In 1665 Sir Isaac Newton formulated three laws that dictate the motion of objects.  These three laws are universal and apply to all forces in the universe.</a:t>
            </a:r>
            <a:endPar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2051" name="Text Box 3"/>
          <p:cNvSpPr txBox="1">
            <a:spLocks noChangeArrowheads="1"/>
          </p:cNvSpPr>
          <p:nvPr/>
        </p:nvSpPr>
        <p:spPr bwMode="auto">
          <a:xfrm>
            <a:off x="357158" y="2428868"/>
            <a:ext cx="4000528" cy="400052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Newton’s 1</a:t>
            </a:r>
            <a:r>
              <a:rPr kumimoji="0" lang="en-US" sz="3200" i="0" u="sng" strike="noStrike" normalizeH="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st</a:t>
            </a:r>
            <a:r>
              <a:rPr kumimoji="0" lang="en-US" sz="32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Law:</a:t>
            </a:r>
            <a:endPar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An object</a:t>
            </a:r>
            <a:r>
              <a:rPr kumimoji="0" lang="en-US" sz="32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in motion will stay in motion and an object at rest will stay at rest unless a force is applied to it.</a:t>
            </a:r>
            <a:endPar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
        <p:nvSpPr>
          <p:cNvPr id="2052" name="Text Box 4"/>
          <p:cNvSpPr txBox="1">
            <a:spLocks noChangeArrowheads="1"/>
          </p:cNvSpPr>
          <p:nvPr/>
        </p:nvSpPr>
        <p:spPr bwMode="auto">
          <a:xfrm>
            <a:off x="4500562" y="2428868"/>
            <a:ext cx="4286280" cy="40005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Examples:</a:t>
            </a:r>
            <a:endParaRPr kumimoji="0" lang="en-US" sz="32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
        <p:nvSpPr>
          <p:cNvPr id="5" name="Smiley Face 4">
            <a:hlinkClick r:id="rId2" action="ppaction://hlinkfile"/>
          </p:cNvPr>
          <p:cNvSpPr/>
          <p:nvPr/>
        </p:nvSpPr>
        <p:spPr>
          <a:xfrm>
            <a:off x="8001024" y="5643578"/>
            <a:ext cx="642942" cy="71438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fade">
                                      <p:cBhvr>
                                        <p:cTn id="7" dur="2000"/>
                                        <p:tgtEl>
                                          <p:spTgt spid="205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fade">
                                      <p:cBhvr>
                                        <p:cTn id="10" dur="2000"/>
                                        <p:tgtEl>
                                          <p:spTgt spid="205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Effect transition="in" filter="fade">
                                      <p:cBhvr>
                                        <p:cTn id="13" dur="2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28596" y="571480"/>
            <a:ext cx="4000528" cy="571504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Newton’s 2</a:t>
            </a:r>
            <a:r>
              <a:rPr kumimoji="0" lang="en-US" sz="3200" i="0" u="sng" strike="noStrike" normalizeH="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nd</a:t>
            </a:r>
            <a:r>
              <a:rPr kumimoji="0" lang="en-US" sz="32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Law:</a:t>
            </a:r>
            <a:endPar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In the presence of a net force an object experiences an acceleration.</a:t>
            </a:r>
          </a:p>
          <a:p>
            <a:pPr marL="0" marR="0" lvl="0" indent="0" algn="l" defTabSz="914400" rtl="0" eaLnBrk="1" fontAlgn="base" latinLnBrk="0" hangingPunct="1">
              <a:lnSpc>
                <a:spcPct val="100000"/>
              </a:lnSpc>
              <a:spcBef>
                <a:spcPct val="0"/>
              </a:spcBef>
              <a:spcAft>
                <a:spcPts val="1000"/>
              </a:spcAft>
              <a:buClrTx/>
              <a:buSzTx/>
              <a:buFontTx/>
              <a:buNone/>
              <a:tabLst/>
            </a:pP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As a formula:</a:t>
            </a:r>
          </a:p>
          <a:p>
            <a:pPr marL="0" marR="0" lvl="0" indent="0" algn="ctr" defTabSz="914400" rtl="0" eaLnBrk="1" fontAlgn="base" latinLnBrk="0" hangingPunct="1">
              <a:lnSpc>
                <a:spcPct val="100000"/>
              </a:lnSpc>
              <a:spcBef>
                <a:spcPct val="0"/>
              </a:spcBef>
              <a:spcAft>
                <a:spcPts val="1000"/>
              </a:spcAft>
              <a:buClrTx/>
              <a:buSzTx/>
              <a:buFontTx/>
              <a:buNone/>
              <a:tabLst/>
            </a:pP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a:t>
            </a:r>
            <a:r>
              <a:rPr lang="en-US" sz="5400" baseline="-2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net</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 ma</a:t>
            </a:r>
            <a:endParaRPr kumimoji="0" lang="en-US" sz="5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3075" name="Text Box 3"/>
          <p:cNvSpPr txBox="1">
            <a:spLocks noChangeArrowheads="1"/>
          </p:cNvSpPr>
          <p:nvPr/>
        </p:nvSpPr>
        <p:spPr bwMode="auto">
          <a:xfrm>
            <a:off x="4643438" y="571480"/>
            <a:ext cx="4071966" cy="57150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Examples: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
        <p:nvSpPr>
          <p:cNvPr id="4" name="Smiley Face 3">
            <a:hlinkClick r:id="rId2" action="ppaction://hlinkfile"/>
          </p:cNvPr>
          <p:cNvSpPr/>
          <p:nvPr/>
        </p:nvSpPr>
        <p:spPr>
          <a:xfrm>
            <a:off x="7929586" y="5500702"/>
            <a:ext cx="642942" cy="71438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4">
                                            <p:bg/>
                                          </p:spTgt>
                                        </p:tgtEl>
                                        <p:attrNameLst>
                                          <p:attrName>style.visibility</p:attrName>
                                        </p:attrNameLst>
                                      </p:cBhvr>
                                      <p:to>
                                        <p:strVal val="visible"/>
                                      </p:to>
                                    </p:set>
                                    <p:animEffect transition="in" filter="fade">
                                      <p:cBhvr>
                                        <p:cTn id="7" dur="2000"/>
                                        <p:tgtEl>
                                          <p:spTgt spid="307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74">
                                            <p:txEl>
                                              <p:pRg st="0" end="0"/>
                                            </p:txEl>
                                          </p:spTgt>
                                        </p:tgtEl>
                                        <p:attrNameLst>
                                          <p:attrName>style.visibility</p:attrName>
                                        </p:attrNameLst>
                                      </p:cBhvr>
                                      <p:to>
                                        <p:strVal val="visible"/>
                                      </p:to>
                                    </p:set>
                                    <p:animEffect transition="in" filter="fade">
                                      <p:cBhvr>
                                        <p:cTn id="11" dur="2000"/>
                                        <p:tgtEl>
                                          <p:spTgt spid="307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074">
                                            <p:txEl>
                                              <p:pRg st="1" end="1"/>
                                            </p:txEl>
                                          </p:spTgt>
                                        </p:tgtEl>
                                        <p:attrNameLst>
                                          <p:attrName>style.visibility</p:attrName>
                                        </p:attrNameLst>
                                      </p:cBhvr>
                                      <p:to>
                                        <p:strVal val="visible"/>
                                      </p:to>
                                    </p:set>
                                    <p:animEffect transition="in" filter="fade">
                                      <p:cBhvr>
                                        <p:cTn id="15" dur="2000"/>
                                        <p:tgtEl>
                                          <p:spTgt spid="3074">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074">
                                            <p:txEl>
                                              <p:pRg st="3" end="3"/>
                                            </p:txEl>
                                          </p:spTgt>
                                        </p:tgtEl>
                                        <p:attrNameLst>
                                          <p:attrName>style.visibility</p:attrName>
                                        </p:attrNameLst>
                                      </p:cBhvr>
                                      <p:to>
                                        <p:strVal val="visible"/>
                                      </p:to>
                                    </p:set>
                                    <p:animEffect transition="in" filter="fade">
                                      <p:cBhvr>
                                        <p:cTn id="19" dur="2000"/>
                                        <p:tgtEl>
                                          <p:spTgt spid="3074">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074">
                                            <p:txEl>
                                              <p:pRg st="4" end="4"/>
                                            </p:txEl>
                                          </p:spTgt>
                                        </p:tgtEl>
                                        <p:attrNameLst>
                                          <p:attrName>style.visibility</p:attrName>
                                        </p:attrNameLst>
                                      </p:cBhvr>
                                      <p:to>
                                        <p:strVal val="visible"/>
                                      </p:to>
                                    </p:set>
                                    <p:animEffect transition="in" filter="fade">
                                      <p:cBhvr>
                                        <p:cTn id="23" dur="2000"/>
                                        <p:tgtEl>
                                          <p:spTgt spid="30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4643438" y="571480"/>
            <a:ext cx="4071966" cy="57150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Examples: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1" i="0" u="sng"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
        <p:nvSpPr>
          <p:cNvPr id="4098" name="Text Box 2"/>
          <p:cNvSpPr txBox="1">
            <a:spLocks noChangeArrowheads="1"/>
          </p:cNvSpPr>
          <p:nvPr/>
        </p:nvSpPr>
        <p:spPr bwMode="auto">
          <a:xfrm>
            <a:off x="428596" y="571480"/>
            <a:ext cx="4000528" cy="571504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Newton’s 3</a:t>
            </a:r>
            <a:r>
              <a:rPr kumimoji="0" lang="en-US" sz="3200" i="0" u="sng" strike="noStrike" normalizeH="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rd</a:t>
            </a:r>
            <a:r>
              <a:rPr kumimoji="0" lang="en-US" sz="32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Law:</a:t>
            </a:r>
            <a:endPar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For every action force there is an equal and opposite reaction force.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As a formula:</a:t>
            </a:r>
          </a:p>
          <a:p>
            <a:pPr marL="0" marR="0" lvl="0" indent="0" algn="ctr" defTabSz="914400" rtl="0" eaLnBrk="1" fontAlgn="base" latinLnBrk="0" hangingPunct="1">
              <a:lnSpc>
                <a:spcPct val="100000"/>
              </a:lnSpc>
              <a:spcBef>
                <a:spcPct val="0"/>
              </a:spcBef>
              <a:spcAft>
                <a:spcPts val="1000"/>
              </a:spcAft>
              <a:buClrTx/>
              <a:buSzTx/>
              <a:buFontTx/>
              <a:buNone/>
              <a:tabLst/>
            </a:pP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a:t>
            </a:r>
            <a:r>
              <a:rPr lang="en-US" sz="4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action</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 -</a:t>
            </a:r>
            <a:r>
              <a:rPr lang="en-US" sz="4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a:t>
            </a:r>
            <a:r>
              <a:rPr lang="en-US" sz="4800" baseline="-2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reaction</a:t>
            </a:r>
            <a:endParaRPr kumimoji="0" lang="en-US" sz="4800" i="0" u="none" strike="noStrike" normalizeH="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4" name="Smiley Face 3">
            <a:hlinkClick r:id="rId2" action="ppaction://hlinkfile"/>
          </p:cNvPr>
          <p:cNvSpPr/>
          <p:nvPr/>
        </p:nvSpPr>
        <p:spPr>
          <a:xfrm>
            <a:off x="8001024" y="5429264"/>
            <a:ext cx="642942" cy="71438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bg/>
                                          </p:spTgt>
                                        </p:tgtEl>
                                        <p:attrNameLst>
                                          <p:attrName>style.visibility</p:attrName>
                                        </p:attrNameLst>
                                      </p:cBhvr>
                                      <p:to>
                                        <p:strVal val="visible"/>
                                      </p:to>
                                    </p:set>
                                    <p:animEffect transition="in" filter="fade">
                                      <p:cBhvr>
                                        <p:cTn id="7" dur="2000"/>
                                        <p:tgtEl>
                                          <p:spTgt spid="4098">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98">
                                            <p:txEl>
                                              <p:pRg st="0" end="0"/>
                                            </p:txEl>
                                          </p:spTgt>
                                        </p:tgtEl>
                                        <p:attrNameLst>
                                          <p:attrName>style.visibility</p:attrName>
                                        </p:attrNameLst>
                                      </p:cBhvr>
                                      <p:to>
                                        <p:strVal val="visible"/>
                                      </p:to>
                                    </p:set>
                                    <p:animEffect transition="in" filter="fade">
                                      <p:cBhvr>
                                        <p:cTn id="11" dur="2000"/>
                                        <p:tgtEl>
                                          <p:spTgt spid="4098">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098">
                                            <p:txEl>
                                              <p:pRg st="1" end="1"/>
                                            </p:txEl>
                                          </p:spTgt>
                                        </p:tgtEl>
                                        <p:attrNameLst>
                                          <p:attrName>style.visibility</p:attrName>
                                        </p:attrNameLst>
                                      </p:cBhvr>
                                      <p:to>
                                        <p:strVal val="visible"/>
                                      </p:to>
                                    </p:set>
                                    <p:animEffect transition="in" filter="fade">
                                      <p:cBhvr>
                                        <p:cTn id="15" dur="2000"/>
                                        <p:tgtEl>
                                          <p:spTgt spid="4098">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098">
                                            <p:txEl>
                                              <p:pRg st="3" end="3"/>
                                            </p:txEl>
                                          </p:spTgt>
                                        </p:tgtEl>
                                        <p:attrNameLst>
                                          <p:attrName>style.visibility</p:attrName>
                                        </p:attrNameLst>
                                      </p:cBhvr>
                                      <p:to>
                                        <p:strVal val="visible"/>
                                      </p:to>
                                    </p:set>
                                    <p:animEffect transition="in" filter="fade">
                                      <p:cBhvr>
                                        <p:cTn id="19" dur="2000"/>
                                        <p:tgtEl>
                                          <p:spTgt spid="4098">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098">
                                            <p:txEl>
                                              <p:pRg st="4" end="4"/>
                                            </p:txEl>
                                          </p:spTgt>
                                        </p:tgtEl>
                                        <p:attrNameLst>
                                          <p:attrName>style.visibility</p:attrName>
                                        </p:attrNameLst>
                                      </p:cBhvr>
                                      <p:to>
                                        <p:strVal val="visible"/>
                                      </p:to>
                                    </p:set>
                                    <p:animEffect transition="in" filter="fade">
                                      <p:cBhvr>
                                        <p:cTn id="23" dur="2000"/>
                                        <p:tgtEl>
                                          <p:spTgt spid="40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85720" y="357166"/>
            <a:ext cx="8429684" cy="614366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Free Body Diagrams:</a:t>
            </a: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(Draw one for EVERY force question)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a:p>
            <a:pPr marL="514350" marR="0" lvl="0" indent="-514350" algn="l" defTabSz="914400" rtl="0" eaLnBrk="1" fontAlgn="base" latinLnBrk="0" hangingPunct="1">
              <a:lnSpc>
                <a:spcPct val="100000"/>
              </a:lnSpc>
              <a:spcBef>
                <a:spcPct val="0"/>
              </a:spcBef>
              <a:spcAft>
                <a:spcPts val="1000"/>
              </a:spcAft>
              <a:buClrTx/>
              <a:buSzTx/>
              <a:buFont typeface="+mj-lt"/>
              <a:buAutoNum type="arabicPeriod"/>
              <a:tabLst/>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Represent the object in question as a square.</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Represent all forces working on the object as arrows.</a:t>
            </a:r>
          </a:p>
          <a:p>
            <a:pPr marL="971550" lvl="1" indent="-514350" fontAlgn="base">
              <a:spcBef>
                <a:spcPct val="0"/>
              </a:spcBef>
              <a:spcAft>
                <a:spcPct val="0"/>
              </a:spcAft>
              <a:buFont typeface="Arial" pitchFamily="34" charset="0"/>
              <a:buChar char="•"/>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The arrows are vectors, so their direction is </a:t>
            </a:r>
            <a:r>
              <a:rPr kumimoji="0" lang="en-US" sz="32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critical</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a:p>
            <a:pPr marL="971550" lvl="1" indent="-514350" fontAlgn="base">
              <a:spcBef>
                <a:spcPct val="0"/>
              </a:spcBef>
              <a:spcAft>
                <a:spcPct val="0"/>
              </a:spcAft>
              <a:buFont typeface="Arial" pitchFamily="34" charset="0"/>
              <a:buChar char="•"/>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Start in the center and draw outwards</a:t>
            </a:r>
          </a:p>
          <a:p>
            <a:pPr marL="971550" lvl="1" indent="-514350" fontAlgn="base">
              <a:spcBef>
                <a:spcPct val="0"/>
              </a:spcBef>
              <a:spcAft>
                <a:spcPct val="0"/>
              </a:spcAft>
              <a:buFont typeface="Arial" pitchFamily="34" charset="0"/>
              <a:buChar char="•"/>
            </a:pPr>
            <a:r>
              <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Remember that the size of the arrow represents the magnitude of the force.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3">
                                            <p:bg/>
                                          </p:spTgt>
                                        </p:tgtEl>
                                        <p:attrNameLst>
                                          <p:attrName>style.visibility</p:attrName>
                                        </p:attrNameLst>
                                      </p:cBhvr>
                                      <p:to>
                                        <p:strVal val="visible"/>
                                      </p:to>
                                    </p:set>
                                    <p:anim calcmode="lin" valueType="num">
                                      <p:cBhvr additive="base">
                                        <p:cTn id="7"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calcmode="lin" valueType="num">
                                      <p:cBhvr additive="base">
                                        <p:cTn id="12"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 calcmode="lin" valueType="num">
                                      <p:cBhvr additive="base">
                                        <p:cTn id="1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23">
                                            <p:txEl>
                                              <p:pRg st="2" end="2"/>
                                            </p:txEl>
                                          </p:spTgt>
                                        </p:tgtEl>
                                        <p:attrNameLst>
                                          <p:attrName>style.visibility</p:attrName>
                                        </p:attrNameLst>
                                      </p:cBhvr>
                                      <p:to>
                                        <p:strVal val="visible"/>
                                      </p:to>
                                    </p:set>
                                    <p:anim calcmode="lin" valueType="num">
                                      <p:cBhvr additive="base">
                                        <p:cTn id="24"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5123">
                                            <p:txEl>
                                              <p:pRg st="3" end="3"/>
                                            </p:txEl>
                                          </p:spTgt>
                                        </p:tgtEl>
                                        <p:attrNameLst>
                                          <p:attrName>style.visibility</p:attrName>
                                        </p:attrNameLst>
                                      </p:cBhvr>
                                      <p:to>
                                        <p:strVal val="visible"/>
                                      </p:to>
                                    </p:set>
                                    <p:anim calcmode="lin" valueType="num">
                                      <p:cBhvr additive="base">
                                        <p:cTn id="2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5123">
                                            <p:txEl>
                                              <p:pRg st="4" end="4"/>
                                            </p:txEl>
                                          </p:spTgt>
                                        </p:tgtEl>
                                        <p:attrNameLst>
                                          <p:attrName>style.visibility</p:attrName>
                                        </p:attrNameLst>
                                      </p:cBhvr>
                                      <p:to>
                                        <p:strVal val="visible"/>
                                      </p:to>
                                    </p:set>
                                    <p:anim calcmode="lin" valueType="num">
                                      <p:cBhvr additive="base">
                                        <p:cTn id="34"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5123">
                                            <p:txEl>
                                              <p:pRg st="5" end="5"/>
                                            </p:txEl>
                                          </p:spTgt>
                                        </p:tgtEl>
                                        <p:attrNameLst>
                                          <p:attrName>style.visibility</p:attrName>
                                        </p:attrNameLst>
                                      </p:cBhvr>
                                      <p:to>
                                        <p:strVal val="visible"/>
                                      </p:to>
                                    </p:set>
                                    <p:anim calcmode="lin" valueType="num">
                                      <p:cBhvr additive="base">
                                        <p:cTn id="39"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357166"/>
            <a:ext cx="8286808" cy="78581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600" b="0" i="0" u="sng" strike="noStrike" cap="none" normalizeH="0" baseline="0" smtClean="0">
                <a:ln>
                  <a:noFill/>
                </a:ln>
                <a:solidFill>
                  <a:schemeClr val="tx1"/>
                </a:solidFill>
                <a:effectLst/>
                <a:latin typeface="Calibri" pitchFamily="34" charset="0"/>
              </a:rPr>
              <a:t>Examples:</a:t>
            </a:r>
            <a:r>
              <a:rPr kumimoji="0" lang="en-US" sz="3600" b="0" i="0" u="none" strike="noStrike" cap="none" normalizeH="0" baseline="0" smtClean="0">
                <a:ln>
                  <a:noFill/>
                </a:ln>
                <a:solidFill>
                  <a:schemeClr val="tx1"/>
                </a:solidFill>
                <a:effectLst/>
                <a:latin typeface="Calibri" pitchFamily="34" charset="0"/>
              </a:rPr>
              <a:t> Draw FBDs for each situation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pitchFamily="34" charset="0"/>
            </a:endParaRPr>
          </a:p>
        </p:txBody>
      </p:sp>
      <p:sp>
        <p:nvSpPr>
          <p:cNvPr id="6147" name="Text Box 3"/>
          <p:cNvSpPr txBox="1">
            <a:spLocks noChangeArrowheads="1"/>
          </p:cNvSpPr>
          <p:nvPr/>
        </p:nvSpPr>
        <p:spPr bwMode="auto">
          <a:xfrm>
            <a:off x="500034" y="1428736"/>
            <a:ext cx="8143932" cy="50006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rPr>
              <a:t>1. A textbook sits motionless on a table.</a:t>
            </a: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a:off x="3428992" y="3286124"/>
            <a:ext cx="1643074" cy="1428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00034" y="500042"/>
            <a:ext cx="8143932" cy="59293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3600" dirty="0">
                <a:solidFill>
                  <a:schemeClr val="bg1"/>
                </a:solidFill>
                <a:latin typeface="Calibri" pitchFamily="34" charset="0"/>
              </a:rPr>
              <a:t>2</a:t>
            </a:r>
            <a:r>
              <a:rPr kumimoji="0" lang="en-US" sz="3600" b="0" i="0" u="none" strike="noStrike" cap="none" normalizeH="0" baseline="0" dirty="0" smtClean="0">
                <a:ln>
                  <a:noFill/>
                </a:ln>
                <a:solidFill>
                  <a:schemeClr val="bg1"/>
                </a:solidFill>
                <a:effectLst/>
                <a:latin typeface="Calibri" pitchFamily="34" charset="0"/>
              </a:rPr>
              <a:t>. </a:t>
            </a:r>
            <a:r>
              <a:rPr lang="en-US" sz="3600" dirty="0">
                <a:solidFill>
                  <a:schemeClr val="bg1"/>
                </a:solidFill>
              </a:rPr>
              <a:t>A coconut falls from a tree (no </a:t>
            </a:r>
            <a:r>
              <a:rPr lang="en-US" sz="3600" dirty="0" smtClean="0">
                <a:solidFill>
                  <a:schemeClr val="bg1"/>
                </a:solidFill>
              </a:rPr>
              <a:t>air friction).</a:t>
            </a:r>
            <a:endParaRPr lang="en-US" sz="3600" dirty="0">
              <a:solidFill>
                <a:schemeClr val="bg1"/>
              </a:solidFill>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a:off x="3714744" y="2857496"/>
            <a:ext cx="1643074" cy="1428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00034" y="500042"/>
            <a:ext cx="8143932" cy="59293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3600" dirty="0" smtClean="0">
                <a:solidFill>
                  <a:schemeClr val="bg1"/>
                </a:solidFill>
                <a:latin typeface="Calibri" pitchFamily="34" charset="0"/>
              </a:rPr>
              <a:t>3</a:t>
            </a:r>
            <a:r>
              <a:rPr kumimoji="0" lang="en-US" sz="3600" b="0" i="0" u="none" strike="noStrike" cap="none" normalizeH="0" baseline="0" dirty="0" smtClean="0">
                <a:ln>
                  <a:noFill/>
                </a:ln>
                <a:solidFill>
                  <a:schemeClr val="bg1"/>
                </a:solidFill>
                <a:effectLst/>
                <a:latin typeface="Calibri" pitchFamily="34" charset="0"/>
              </a:rPr>
              <a:t>. </a:t>
            </a:r>
            <a:r>
              <a:rPr lang="en-US" sz="3600" dirty="0">
                <a:solidFill>
                  <a:schemeClr val="bg1"/>
                </a:solidFill>
              </a:rPr>
              <a:t>A puck slides along frictionless ice.</a:t>
            </a:r>
          </a:p>
          <a:p>
            <a:pPr fontAlgn="base">
              <a:spcBef>
                <a:spcPct val="0"/>
              </a:spcBef>
              <a:spcAft>
                <a:spcPts val="1000"/>
              </a:spcAft>
            </a:pPr>
            <a:endParaRPr lang="en-US" sz="3600" dirty="0">
              <a:solidFill>
                <a:schemeClr val="bg1"/>
              </a:solidFill>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a:off x="3714744" y="2857496"/>
            <a:ext cx="1643074" cy="1428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00034" y="500042"/>
            <a:ext cx="8143932" cy="59293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3600" dirty="0" smtClean="0">
                <a:solidFill>
                  <a:schemeClr val="bg1"/>
                </a:solidFill>
                <a:latin typeface="Calibri" pitchFamily="34" charset="0"/>
              </a:rPr>
              <a:t>4</a:t>
            </a:r>
            <a:r>
              <a:rPr kumimoji="0" lang="en-US" sz="3600" b="0" i="0" u="none" strike="noStrike" cap="none" normalizeH="0" baseline="0" dirty="0" smtClean="0">
                <a:ln>
                  <a:noFill/>
                </a:ln>
                <a:solidFill>
                  <a:schemeClr val="bg1"/>
                </a:solidFill>
                <a:effectLst/>
                <a:latin typeface="Calibri" pitchFamily="34" charset="0"/>
              </a:rPr>
              <a:t>. </a:t>
            </a:r>
            <a:r>
              <a:rPr lang="en-US" sz="3600" dirty="0">
                <a:solidFill>
                  <a:schemeClr val="bg1"/>
                </a:solidFill>
              </a:rPr>
              <a:t>A dragster accelerates from rest.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a:off x="3714744" y="2857496"/>
            <a:ext cx="1643074" cy="1428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83</TotalTime>
  <Words>479</Words>
  <Application>Microsoft Office PowerPoint</Application>
  <PresentationFormat>On-screen Show (4:3)</PresentationFormat>
  <Paragraphs>52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Technic</vt:lpstr>
      <vt:lpstr>Newton’s Laws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 Newton’s Laws</dc:title>
  <dc:creator> Hansen</dc:creator>
  <cp:lastModifiedBy>Matt</cp:lastModifiedBy>
  <cp:revision>18</cp:revision>
  <dcterms:created xsi:type="dcterms:W3CDTF">2007-09-17T04:33:53Z</dcterms:created>
  <dcterms:modified xsi:type="dcterms:W3CDTF">2010-10-06T21:48:30Z</dcterms:modified>
</cp:coreProperties>
</file>