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F75B275-2C82-4ABF-88DD-E5EFF7AF0113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C2294D-0840-48ED-A904-BE79A40FB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B275-2C82-4ABF-88DD-E5EFF7AF0113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294D-0840-48ED-A904-BE79A40FB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F75B275-2C82-4ABF-88DD-E5EFF7AF0113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8C2294D-0840-48ED-A904-BE79A40FB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B275-2C82-4ABF-88DD-E5EFF7AF0113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C2294D-0840-48ED-A904-BE79A40FB5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B275-2C82-4ABF-88DD-E5EFF7AF0113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8C2294D-0840-48ED-A904-BE79A40FB5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F75B275-2C82-4ABF-88DD-E5EFF7AF0113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8C2294D-0840-48ED-A904-BE79A40FB5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F75B275-2C82-4ABF-88DD-E5EFF7AF0113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8C2294D-0840-48ED-A904-BE79A40FB5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B275-2C82-4ABF-88DD-E5EFF7AF0113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C2294D-0840-48ED-A904-BE79A40FB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B275-2C82-4ABF-88DD-E5EFF7AF0113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C2294D-0840-48ED-A904-BE79A40FB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B275-2C82-4ABF-88DD-E5EFF7AF0113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C2294D-0840-48ED-A904-BE79A40FB5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F75B275-2C82-4ABF-88DD-E5EFF7AF0113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8C2294D-0840-48ED-A904-BE79A40FB5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F75B275-2C82-4ABF-88DD-E5EFF7AF0113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8C2294D-0840-48ED-A904-BE79A40FB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8072494" cy="1785950"/>
          </a:xfr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Translational</a:t>
            </a:r>
            <a:b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Equilibrium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357430"/>
            <a:ext cx="6496050" cy="428625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357818" y="642918"/>
            <a:ext cx="3357586" cy="5643602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428596" y="642918"/>
            <a:ext cx="4786346" cy="5643602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 20.0 kg object is suspended by a rope as shown.  What is the net force acting on it?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643570" y="1214422"/>
            <a:ext cx="2686056" cy="1714512"/>
            <a:chOff x="6286512" y="1500174"/>
            <a:chExt cx="1828800" cy="1028700"/>
          </a:xfrm>
        </p:grpSpPr>
        <p:sp>
          <p:nvSpPr>
            <p:cNvPr id="2051" name="Line 3"/>
            <p:cNvSpPr>
              <a:spLocks noChangeShapeType="1"/>
            </p:cNvSpPr>
            <p:nvPr/>
          </p:nvSpPr>
          <p:spPr bwMode="auto">
            <a:xfrm>
              <a:off x="6286512" y="1500174"/>
              <a:ext cx="1828800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7200912" y="1500174"/>
              <a:ext cx="0" cy="571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6858012" y="2071674"/>
              <a:ext cx="6858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357818" y="642918"/>
            <a:ext cx="3357586" cy="5643602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428596" y="642918"/>
            <a:ext cx="4786346" cy="5643602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Ex. </a:t>
            </a:r>
          </a:p>
          <a:p>
            <a:r>
              <a:rPr lang="en-US" sz="2800" dirty="0"/>
              <a:t>Ok that was easy, now that same 20.0 kg object is lifted at a velocity of 4.9 m/s.  What is the net force acting on it?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215074" y="1857364"/>
            <a:ext cx="1614494" cy="86995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V="1">
            <a:off x="5715008" y="1785926"/>
            <a:ext cx="0" cy="10874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28596" y="500042"/>
            <a:ext cx="8286808" cy="5929354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Because in both cases the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net force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on the objects is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zero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they are said to be in equilibrium.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If the object is stationary it is said to be in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static equilibrium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while an object moving at a constant velocity is in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dynamic equilibrium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These are both cases where the object is in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translational equilibrium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. In this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case the sum of all forces is zero.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85720" y="214290"/>
            <a:ext cx="8572560" cy="6143668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Translational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motion refers to motion along a line, therefore: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The condition of equilibrium:</a:t>
            </a:r>
          </a:p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5400" dirty="0" smtClean="0">
                <a:solidFill>
                  <a:schemeClr val="tx1"/>
                </a:solidFill>
                <a:latin typeface="Calibri" pitchFamily="34" charset="0"/>
              </a:rPr>
              <a:t>ΣF = 0</a:t>
            </a:r>
            <a:endParaRPr lang="en-US" sz="5400" dirty="0" smtClean="0">
              <a:solidFill>
                <a:schemeClr val="tx1"/>
              </a:solidFill>
              <a:latin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And so, </a:t>
            </a:r>
          </a:p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4800" dirty="0" err="1" smtClean="0">
                <a:solidFill>
                  <a:schemeClr val="tx1"/>
                </a:solidFill>
                <a:latin typeface="Calibri" pitchFamily="34" charset="0"/>
              </a:rPr>
              <a:t>ΣF</a:t>
            </a:r>
            <a:r>
              <a:rPr lang="en-US" sz="4800" baseline="-25000" dirty="0" err="1" smtClean="0">
                <a:solidFill>
                  <a:schemeClr val="tx1"/>
                </a:solidFill>
                <a:latin typeface="Calibri" pitchFamily="34" charset="0"/>
              </a:rPr>
              <a:t>x</a:t>
            </a:r>
            <a:r>
              <a:rPr lang="en-US" sz="4800" dirty="0" smtClean="0">
                <a:solidFill>
                  <a:schemeClr val="tx1"/>
                </a:solidFill>
                <a:latin typeface="Calibri" pitchFamily="34" charset="0"/>
              </a:rPr>
              <a:t> = 0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4800" dirty="0" err="1" smtClean="0">
                <a:solidFill>
                  <a:schemeClr val="tx1"/>
                </a:solidFill>
                <a:latin typeface="Calibri" pitchFamily="34" charset="0"/>
              </a:rPr>
              <a:t>ΣF</a:t>
            </a:r>
            <a:r>
              <a:rPr lang="en-US" sz="4800" baseline="-25000" dirty="0" err="1" smtClean="0">
                <a:solidFill>
                  <a:schemeClr val="tx1"/>
                </a:solidFill>
                <a:latin typeface="Calibri" pitchFamily="34" charset="0"/>
              </a:rPr>
              <a:t>y</a:t>
            </a:r>
            <a:r>
              <a:rPr lang="en-US" sz="4800" dirty="0" smtClean="0">
                <a:solidFill>
                  <a:schemeClr val="tx1"/>
                </a:solidFill>
                <a:latin typeface="Calibri" pitchFamily="34" charset="0"/>
              </a:rPr>
              <a:t> = 0</a:t>
            </a:r>
            <a:endParaRPr lang="en-US" sz="4800" dirty="0" smtClean="0">
              <a:solidFill>
                <a:schemeClr val="tx1"/>
              </a:solidFill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214942" y="285728"/>
            <a:ext cx="3571900" cy="250033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428596" y="285728"/>
            <a:ext cx="4643470" cy="2500330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Ex. </a:t>
            </a:r>
          </a:p>
          <a:p>
            <a:r>
              <a:rPr lang="en-US" sz="2800" dirty="0"/>
              <a:t>A </a:t>
            </a:r>
            <a:r>
              <a:rPr lang="en-US" sz="2800" dirty="0" smtClean="0"/>
              <a:t>sign is </a:t>
            </a:r>
            <a:r>
              <a:rPr lang="en-US" sz="2800" dirty="0"/>
              <a:t>suspended using ropes as shown in the diagram. </a:t>
            </a:r>
            <a:r>
              <a:rPr lang="en-US" sz="2800" dirty="0" smtClean="0"/>
              <a:t>If T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 smtClean="0"/>
              <a:t>is 100 N, what is the weight of the sign?</a:t>
            </a:r>
            <a:endParaRPr lang="en-US" sz="2800" dirty="0"/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428596" y="2928934"/>
            <a:ext cx="8358246" cy="371477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Strategy 1: Components</a:t>
            </a:r>
            <a:r>
              <a:rPr lang="en-US" sz="2400" dirty="0">
                <a:latin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</a:rPr>
              <a:t>1.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Choose a point in the system that is in equilibrium, with all forces acting on it.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2.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Draw an FBD!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3.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Break these forces into x and y component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4.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Use the 1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condition equations (we will need to use systems of equations)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5652120" y="548680"/>
            <a:ext cx="2514600" cy="1714500"/>
            <a:chOff x="5652120" y="548680"/>
            <a:chExt cx="2514600" cy="1714500"/>
          </a:xfrm>
        </p:grpSpPr>
        <p:sp>
          <p:nvSpPr>
            <p:cNvPr id="16" name="Line 3"/>
            <p:cNvSpPr>
              <a:spLocks noChangeShapeType="1"/>
            </p:cNvSpPr>
            <p:nvPr/>
          </p:nvSpPr>
          <p:spPr bwMode="auto">
            <a:xfrm>
              <a:off x="5652120" y="548680"/>
              <a:ext cx="25146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4"/>
            <p:cNvSpPr>
              <a:spLocks noChangeShapeType="1"/>
            </p:cNvSpPr>
            <p:nvPr/>
          </p:nvSpPr>
          <p:spPr bwMode="auto">
            <a:xfrm flipH="1">
              <a:off x="6660232" y="548680"/>
              <a:ext cx="1277888" cy="7920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5"/>
            <p:cNvSpPr>
              <a:spLocks noChangeShapeType="1"/>
            </p:cNvSpPr>
            <p:nvPr/>
          </p:nvSpPr>
          <p:spPr bwMode="auto">
            <a:xfrm flipH="1" flipV="1">
              <a:off x="5766420" y="548680"/>
              <a:ext cx="893812" cy="7920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6"/>
            <p:cNvSpPr>
              <a:spLocks noChangeShapeType="1"/>
            </p:cNvSpPr>
            <p:nvPr/>
          </p:nvSpPr>
          <p:spPr bwMode="auto">
            <a:xfrm>
              <a:off x="6677372" y="1348780"/>
              <a:ext cx="0" cy="685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7"/>
            <p:cNvSpPr>
              <a:spLocks noChangeArrowheads="1"/>
            </p:cNvSpPr>
            <p:nvPr/>
          </p:nvSpPr>
          <p:spPr bwMode="auto">
            <a:xfrm>
              <a:off x="6334472" y="1691680"/>
              <a:ext cx="685800" cy="5715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6109320" y="548680"/>
              <a:ext cx="685800" cy="214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Calibri" pitchFamily="34" charset="0"/>
                </a:rPr>
                <a:t>5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5</a:t>
              </a:r>
              <a:r>
                <a:rPr kumimoji="0" lang="en-US" sz="16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o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" name="Text Box 9"/>
            <p:cNvSpPr txBox="1">
              <a:spLocks noChangeArrowheads="1"/>
            </p:cNvSpPr>
            <p:nvPr/>
          </p:nvSpPr>
          <p:spPr bwMode="auto">
            <a:xfrm>
              <a:off x="7236296" y="548680"/>
              <a:ext cx="642620" cy="214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Calibri" pitchFamily="34" charset="0"/>
                </a:rPr>
                <a:t>25</a:t>
              </a:r>
              <a:r>
                <a:rPr kumimoji="0" lang="en-US" sz="16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o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Text Box 10"/>
            <p:cNvSpPr txBox="1">
              <a:spLocks noChangeArrowheads="1"/>
            </p:cNvSpPr>
            <p:nvPr/>
          </p:nvSpPr>
          <p:spPr bwMode="auto">
            <a:xfrm>
              <a:off x="5995020" y="891580"/>
              <a:ext cx="457200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T</a:t>
              </a:r>
              <a:r>
                <a:rPr kumimoji="0" lang="en-US" sz="16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Text Box 11"/>
            <p:cNvSpPr txBox="1">
              <a:spLocks noChangeArrowheads="1"/>
            </p:cNvSpPr>
            <p:nvPr/>
          </p:nvSpPr>
          <p:spPr bwMode="auto">
            <a:xfrm>
              <a:off x="7595220" y="891580"/>
              <a:ext cx="457200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T</a:t>
              </a:r>
              <a:r>
                <a:rPr kumimoji="0" lang="en-US" sz="16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79512" y="2708920"/>
            <a:ext cx="8715436" cy="396044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Strategy 2: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Create a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closed vector diagram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1)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Since we know that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</a:t>
            </a:r>
            <a:r>
              <a:rPr kumimoji="0" lang="en-US" sz="24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net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= 0 at any point in equilibrium, what would happen if we added if we add up all of the force vectors?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They add to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________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!!!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2)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Use Sine Law, Cosine Law or whatever means necessary to solve the triangle.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3)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NEVER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assume that it is a right angle triangle unless you can prove it geometrically.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4048" y="136582"/>
            <a:ext cx="3888432" cy="250033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9512" y="116632"/>
            <a:ext cx="4643470" cy="2500330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Ex. </a:t>
            </a:r>
          </a:p>
          <a:p>
            <a:r>
              <a:rPr lang="en-US" sz="2800" dirty="0"/>
              <a:t>A 64 N object is suspended using ropes as shown in the diagram. Calculate tensions T</a:t>
            </a:r>
            <a:r>
              <a:rPr lang="en-US" sz="2800" baseline="-25000" dirty="0"/>
              <a:t>1</a:t>
            </a:r>
            <a:r>
              <a:rPr lang="en-US" sz="2800" dirty="0"/>
              <a:t> and T</a:t>
            </a:r>
            <a:r>
              <a:rPr lang="en-US" sz="2800" baseline="-25000" dirty="0"/>
              <a:t>2</a:t>
            </a:r>
            <a:r>
              <a:rPr lang="en-US" sz="2800" dirty="0"/>
              <a:t> in the ropes.</a:t>
            </a:r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5652120" y="476672"/>
            <a:ext cx="2514600" cy="1714500"/>
            <a:chOff x="6300" y="5580"/>
            <a:chExt cx="3960" cy="2700"/>
          </a:xfrm>
        </p:grpSpPr>
        <p:sp>
          <p:nvSpPr>
            <p:cNvPr id="6" name="Line 3"/>
            <p:cNvSpPr>
              <a:spLocks noChangeShapeType="1"/>
            </p:cNvSpPr>
            <p:nvPr/>
          </p:nvSpPr>
          <p:spPr bwMode="auto">
            <a:xfrm>
              <a:off x="6300" y="5580"/>
              <a:ext cx="396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 flipH="1">
              <a:off x="8820" y="5580"/>
              <a:ext cx="108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 flipH="1" flipV="1">
              <a:off x="6480" y="5580"/>
              <a:ext cx="234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8820" y="6840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8280" y="7380"/>
              <a:ext cx="108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7020" y="5580"/>
              <a:ext cx="1080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35</a:t>
              </a:r>
              <a:r>
                <a:rPr kumimoji="0" lang="en-US" sz="16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o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8888" y="5580"/>
              <a:ext cx="1012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50</a:t>
              </a:r>
              <a:r>
                <a:rPr kumimoji="0" lang="en-US" sz="16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o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6840" y="6120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T</a:t>
              </a:r>
              <a:r>
                <a:rPr kumimoji="0" lang="en-US" sz="16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9360" y="6120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T</a:t>
              </a:r>
              <a:r>
                <a:rPr kumimoji="0" lang="en-US" sz="16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500694" y="428604"/>
            <a:ext cx="3357586" cy="6000792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85720" y="428604"/>
            <a:ext cx="5000660" cy="6000792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An object is suspended as shown. If the tension in one of the ropes is 50 N as shown, what is the weight of the object?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5857884" y="928670"/>
            <a:ext cx="2571768" cy="2000264"/>
            <a:chOff x="6120" y="1440"/>
            <a:chExt cx="3420" cy="2520"/>
          </a:xfrm>
        </p:grpSpPr>
        <p:sp>
          <p:nvSpPr>
            <p:cNvPr id="8196" name="Line 4"/>
            <p:cNvSpPr>
              <a:spLocks noChangeShapeType="1"/>
            </p:cNvSpPr>
            <p:nvPr/>
          </p:nvSpPr>
          <p:spPr bwMode="auto">
            <a:xfrm>
              <a:off x="7740" y="270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 flipV="1">
              <a:off x="6120" y="1440"/>
              <a:ext cx="0" cy="252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8" name="Line 6"/>
            <p:cNvSpPr>
              <a:spLocks noChangeShapeType="1"/>
            </p:cNvSpPr>
            <p:nvPr/>
          </p:nvSpPr>
          <p:spPr bwMode="auto">
            <a:xfrm>
              <a:off x="6120" y="1440"/>
              <a:ext cx="3240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7200" y="3060"/>
              <a:ext cx="10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0" name="Line 8"/>
            <p:cNvSpPr>
              <a:spLocks noChangeShapeType="1"/>
            </p:cNvSpPr>
            <p:nvPr/>
          </p:nvSpPr>
          <p:spPr bwMode="auto">
            <a:xfrm>
              <a:off x="6120" y="2700"/>
              <a:ext cx="1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1" name="Line 9"/>
            <p:cNvSpPr>
              <a:spLocks noChangeShapeType="1"/>
            </p:cNvSpPr>
            <p:nvPr/>
          </p:nvSpPr>
          <p:spPr bwMode="auto">
            <a:xfrm flipV="1">
              <a:off x="7740" y="1440"/>
              <a:ext cx="162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2" name="Text Box 10"/>
            <p:cNvSpPr txBox="1">
              <a:spLocks noChangeArrowheads="1"/>
            </p:cNvSpPr>
            <p:nvPr/>
          </p:nvSpPr>
          <p:spPr bwMode="auto">
            <a:xfrm>
              <a:off x="8460" y="1440"/>
              <a:ext cx="72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37</a:t>
              </a:r>
              <a:r>
                <a:rPr kumimoji="0" lang="en-US" sz="16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o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03" name="Text Box 11"/>
            <p:cNvSpPr txBox="1">
              <a:spLocks noChangeArrowheads="1"/>
            </p:cNvSpPr>
            <p:nvPr/>
          </p:nvSpPr>
          <p:spPr bwMode="auto">
            <a:xfrm>
              <a:off x="6480" y="2250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T</a:t>
              </a:r>
              <a:r>
                <a:rPr kumimoji="0" lang="en-US" sz="16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04" name="Text Box 12"/>
            <p:cNvSpPr txBox="1">
              <a:spLocks noChangeArrowheads="1"/>
            </p:cNvSpPr>
            <p:nvPr/>
          </p:nvSpPr>
          <p:spPr bwMode="auto">
            <a:xfrm>
              <a:off x="8280" y="2160"/>
              <a:ext cx="126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T</a:t>
              </a:r>
              <a:r>
                <a:rPr kumimoji="0" lang="en-US" sz="16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= 50 N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857884" y="1714488"/>
            <a:ext cx="142876" cy="214314"/>
            <a:chOff x="5857884" y="1785926"/>
            <a:chExt cx="143670" cy="214314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5857884" y="1785926"/>
              <a:ext cx="14287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5894397" y="1893083"/>
              <a:ext cx="213520" cy="7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95</TotalTime>
  <Words>262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Translational Equilibrium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Translational Equilibrium</dc:title>
  <dc:creator> Hansen</dc:creator>
  <cp:lastModifiedBy>Matt</cp:lastModifiedBy>
  <cp:revision>17</cp:revision>
  <dcterms:created xsi:type="dcterms:W3CDTF">2007-09-28T04:10:42Z</dcterms:created>
  <dcterms:modified xsi:type="dcterms:W3CDTF">2010-11-04T03:10:24Z</dcterms:modified>
</cp:coreProperties>
</file>