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7C02C-2E10-402F-B479-F95E593A082F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B5F96-45C7-4B56-97DC-C03BFDE92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358114" cy="17859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Gravitational Field Strength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357430"/>
            <a:ext cx="2762250" cy="41719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1436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help explain how two bodies that are not in contact can exert a force on one another (i.e. gravitational, magnetic or electrostatic) we use the concept of fields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Fields are spheres of influence.  They are invisible and intangible; they simply demonstrate how strong a characteristic is at a certain distance.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0"/>
            <a:ext cx="8429684" cy="628654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Consider a campfire.  We can think of it as having a </a:t>
            </a:r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heat field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closer we get to the fire, the stronger the field becomes. 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Likewise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the larger the fire is, the further away we will notice its field.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Gravitational fields are defined as:</a:t>
            </a:r>
          </a:p>
          <a:p>
            <a:pPr algn="ctr">
              <a:buNone/>
            </a:pPr>
            <a:r>
              <a:rPr lang="en-US" sz="4800" dirty="0"/>
              <a:t>g = </a:t>
            </a:r>
            <a:r>
              <a:rPr lang="en-US" sz="4800" u="sng" dirty="0" err="1"/>
              <a:t>F</a:t>
            </a:r>
            <a:r>
              <a:rPr lang="en-US" sz="4800" u="sng" baseline="-25000" dirty="0" err="1"/>
              <a:t>grav</a:t>
            </a: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     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/>
              <a:t>Notice that its units are in N/kg or m/s</a:t>
            </a:r>
            <a:r>
              <a:rPr lang="en-US" baseline="30000" dirty="0"/>
              <a:t>2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00166" y="2786058"/>
            <a:ext cx="5357850" cy="1714512"/>
          </a:xfrm>
          <a:prstGeom prst="roundRect">
            <a:avLst/>
          </a:prstGeom>
          <a:solidFill>
            <a:schemeClr val="bg1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g = </a:t>
            </a:r>
            <a:r>
              <a:rPr lang="en-US" sz="6000" u="sng" dirty="0" smtClean="0">
                <a:solidFill>
                  <a:schemeClr val="tx1"/>
                </a:solidFill>
              </a:rPr>
              <a:t>GM</a:t>
            </a:r>
          </a:p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	 r</a:t>
            </a:r>
            <a:r>
              <a:rPr lang="en-US" sz="6000" baseline="30000" dirty="0" smtClean="0">
                <a:solidFill>
                  <a:schemeClr val="tx1"/>
                </a:solidFill>
              </a:rPr>
              <a:t>2</a:t>
            </a:r>
            <a:endParaRPr lang="en-US" sz="6000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Ex </a:t>
            </a:r>
            <a:r>
              <a:rPr lang="en-US" u="sng" dirty="0"/>
              <a:t>1</a:t>
            </a:r>
            <a:endParaRPr lang="en-US" dirty="0"/>
          </a:p>
          <a:p>
            <a:pPr>
              <a:buNone/>
            </a:pPr>
            <a:r>
              <a:rPr lang="en-US" dirty="0" smtClean="0"/>
              <a:t>The Earth is not actually a perfect sphere. Just like a spinning basketball, it is an</a:t>
            </a:r>
            <a:r>
              <a:rPr lang="en-US" b="1" dirty="0" smtClean="0"/>
              <a:t> </a:t>
            </a:r>
            <a:r>
              <a:rPr lang="en-US" b="1" i="1" dirty="0" smtClean="0"/>
              <a:t>oblate spheroid </a:t>
            </a:r>
            <a:r>
              <a:rPr lang="en-US" dirty="0" smtClean="0"/>
              <a:t>… or </a:t>
            </a:r>
            <a:r>
              <a:rPr lang="en-US" dirty="0" err="1" smtClean="0"/>
              <a:t>kinda</a:t>
            </a:r>
            <a:r>
              <a:rPr lang="en-US" dirty="0" smtClean="0"/>
              <a:t> bulgy in the middle.</a:t>
            </a:r>
          </a:p>
          <a:p>
            <a:pPr>
              <a:buNone/>
            </a:pPr>
            <a:r>
              <a:rPr lang="en-US" dirty="0" smtClean="0"/>
              <a:t>Calculate the acceleration due to gravity:</a:t>
            </a:r>
          </a:p>
          <a:p>
            <a:pPr marL="514350" indent="-514350">
              <a:buAutoNum type="alphaLcParenR"/>
            </a:pPr>
            <a:r>
              <a:rPr lang="en-US" dirty="0" smtClean="0"/>
              <a:t>At the North Pole (r = 6.370x10</a:t>
            </a:r>
            <a:r>
              <a:rPr lang="en-US" baseline="30000" dirty="0" smtClean="0"/>
              <a:t>6</a:t>
            </a:r>
            <a:r>
              <a:rPr lang="en-US" dirty="0" smtClean="0"/>
              <a:t> m)</a:t>
            </a:r>
          </a:p>
          <a:p>
            <a:pPr marL="514350" indent="-514350">
              <a:buAutoNum type="alphaLcParenR"/>
            </a:pPr>
            <a:r>
              <a:rPr lang="en-US" dirty="0" smtClean="0"/>
              <a:t>At the Equator (r = 6.386x10</a:t>
            </a:r>
            <a:r>
              <a:rPr lang="en-US" baseline="30000" dirty="0" smtClean="0"/>
              <a:t>6</a:t>
            </a:r>
            <a:r>
              <a:rPr lang="en-US" dirty="0" smtClean="0"/>
              <a:t> m)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/>
              <a:t>Ex </a:t>
            </a:r>
            <a:r>
              <a:rPr lang="en-US" u="sng" dirty="0" smtClean="0"/>
              <a:t>2</a:t>
            </a:r>
            <a:endParaRPr lang="en-US" dirty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moon is 385 000 km away from the Earth’s surface.  What is the Earth’s gravitational field strength at this distance?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Gravitational Field Strength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Field Strength</dc:title>
  <dc:creator>School</dc:creator>
  <cp:lastModifiedBy>user</cp:lastModifiedBy>
  <cp:revision>8</cp:revision>
  <dcterms:created xsi:type="dcterms:W3CDTF">2007-12-03T18:34:27Z</dcterms:created>
  <dcterms:modified xsi:type="dcterms:W3CDTF">2010-01-08T06:54:31Z</dcterms:modified>
</cp:coreProperties>
</file>