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946A4-915A-498C-AF72-63793567511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0C7F-3E42-4F02-9BFA-DD9714744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946A4-915A-498C-AF72-63793567511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0C7F-3E42-4F02-9BFA-DD9714744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946A4-915A-498C-AF72-63793567511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0C7F-3E42-4F02-9BFA-DD9714744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946A4-915A-498C-AF72-63793567511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0C7F-3E42-4F02-9BFA-DD9714744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946A4-915A-498C-AF72-63793567511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0C7F-3E42-4F02-9BFA-DD9714744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946A4-915A-498C-AF72-63793567511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0C7F-3E42-4F02-9BFA-DD9714744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946A4-915A-498C-AF72-63793567511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0C7F-3E42-4F02-9BFA-DD9714744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946A4-915A-498C-AF72-63793567511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0C7F-3E42-4F02-9BFA-DD9714744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946A4-915A-498C-AF72-63793567511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0C7F-3E42-4F02-9BFA-DD9714744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946A4-915A-498C-AF72-63793567511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0C7F-3E42-4F02-9BFA-DD9714744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946A4-915A-498C-AF72-63793567511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0C7F-3E42-4F02-9BFA-DD9714744A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8F946A4-915A-498C-AF72-63793567511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910C7F-3E42-4F02-9BFA-DD9714744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  <a:prstGeom prst="roundRect">
            <a:avLst>
              <a:gd name="adj" fmla="val 2990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Impulse</a:t>
            </a:r>
            <a:endParaRPr lang="en-US" sz="60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443183"/>
            <a:ext cx="5057775" cy="3914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35824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Impulse</a:t>
            </a:r>
            <a:r>
              <a:rPr lang="en-US" dirty="0"/>
              <a:t>: The </a:t>
            </a:r>
            <a:r>
              <a:rPr lang="en-US" b="1" i="1" dirty="0"/>
              <a:t>change</a:t>
            </a:r>
            <a:r>
              <a:rPr lang="en-US" dirty="0"/>
              <a:t> in momentum (</a:t>
            </a:r>
            <a:r>
              <a:rPr lang="en-US" dirty="0" smtClean="0"/>
              <a:t>Δ</a:t>
            </a:r>
            <a:r>
              <a:rPr lang="el-GR" dirty="0" smtClean="0"/>
              <a:t> ρ</a:t>
            </a:r>
            <a:r>
              <a:rPr lang="en-US" dirty="0" smtClean="0"/>
              <a:t>).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We define </a:t>
            </a:r>
            <a:r>
              <a:rPr lang="en-US" dirty="0"/>
              <a:t>the change </a:t>
            </a:r>
            <a:r>
              <a:rPr lang="en-US" dirty="0" smtClean="0"/>
              <a:t>in momentum </a:t>
            </a:r>
            <a:r>
              <a:rPr lang="en-US" dirty="0"/>
              <a:t>from Newton’s 2</a:t>
            </a:r>
            <a:r>
              <a:rPr lang="en-US" baseline="30000" dirty="0"/>
              <a:t>nd</a:t>
            </a:r>
            <a:r>
              <a:rPr lang="en-US" dirty="0"/>
              <a:t> Law:</a:t>
            </a:r>
          </a:p>
          <a:p>
            <a:pPr algn="ctr">
              <a:buNone/>
            </a:pPr>
            <a:r>
              <a:rPr lang="en-US" dirty="0" err="1"/>
              <a:t>F</a:t>
            </a:r>
            <a:r>
              <a:rPr lang="en-US" baseline="-25000" dirty="0" err="1"/>
              <a:t>net</a:t>
            </a:r>
            <a:r>
              <a:rPr lang="en-US" dirty="0"/>
              <a:t> = ma</a:t>
            </a:r>
          </a:p>
          <a:p>
            <a:pPr algn="ctr">
              <a:buNone/>
            </a:pPr>
            <a:r>
              <a:rPr lang="en-US" dirty="0" err="1"/>
              <a:t>F</a:t>
            </a:r>
            <a:r>
              <a:rPr lang="en-US" baseline="-25000" dirty="0" err="1"/>
              <a:t>net</a:t>
            </a:r>
            <a:r>
              <a:rPr lang="en-US" dirty="0"/>
              <a:t> = </a:t>
            </a:r>
            <a:r>
              <a:rPr lang="en-US" dirty="0" smtClean="0"/>
              <a:t>m </a:t>
            </a:r>
            <a:r>
              <a:rPr lang="en-US" u="sng" dirty="0" err="1" smtClean="0"/>
              <a:t>Δv</a:t>
            </a:r>
            <a:endParaRPr lang="en-US" dirty="0"/>
          </a:p>
          <a:p>
            <a:pPr algn="ctr">
              <a:buNone/>
            </a:pPr>
            <a:r>
              <a:rPr lang="en-US" dirty="0"/>
              <a:t>         </a:t>
            </a:r>
            <a:r>
              <a:rPr lang="en-US" dirty="0" smtClean="0"/>
              <a:t>    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42976" y="4214818"/>
            <a:ext cx="7072362" cy="1285884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Δ</a:t>
            </a:r>
            <a:r>
              <a:rPr lang="el-GR" sz="6000" dirty="0" smtClean="0">
                <a:latin typeface="Calibri" pitchFamily="34" charset="0"/>
              </a:rPr>
              <a:t> ρ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=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mΔv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=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</a:t>
            </a:r>
            <a:r>
              <a:rPr lang="en-US" sz="6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net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285720" y="357166"/>
            <a:ext cx="8501122" cy="6143668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36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Fun Fact:</a:t>
            </a:r>
          </a:p>
          <a:p>
            <a:r>
              <a:rPr lang="en-C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How long does it take a fully loaded </a:t>
            </a:r>
            <a:r>
              <a:rPr lang="en-CA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supertanker</a:t>
            </a:r>
            <a:r>
              <a:rPr lang="en-C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traveling at a normal speed of 30 km/h to come to a complete stop?</a:t>
            </a:r>
          </a:p>
          <a:p>
            <a:endParaRPr lang="en-CA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514350" indent="-514350">
              <a:buAutoNum type="alphaLcParenR"/>
            </a:pPr>
            <a:r>
              <a:rPr lang="en-C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 seconds</a:t>
            </a:r>
          </a:p>
          <a:p>
            <a:pPr marL="514350" indent="-514350">
              <a:buAutoNum type="alphaLcParenR"/>
            </a:pPr>
            <a:r>
              <a:rPr lang="en-C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20 seconds</a:t>
            </a:r>
          </a:p>
          <a:p>
            <a:pPr marL="514350" indent="-514350">
              <a:buAutoNum type="alphaLcParenR"/>
            </a:pPr>
            <a:r>
              <a:rPr lang="en-C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 minutes</a:t>
            </a:r>
          </a:p>
          <a:p>
            <a:pPr marL="514350" indent="-514350">
              <a:buAutoNum type="alphaLcParenR"/>
            </a:pPr>
            <a:r>
              <a:rPr lang="en-C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20minutes</a:t>
            </a:r>
            <a:endParaRPr lang="en-CA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Explosion 1 5"/>
          <p:cNvSpPr/>
          <p:nvPr/>
        </p:nvSpPr>
        <p:spPr>
          <a:xfrm rot="1273571">
            <a:off x="3362453" y="2424411"/>
            <a:ext cx="5500726" cy="4214842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That takes almost </a:t>
            </a:r>
            <a:br>
              <a:rPr lang="en-C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</a:br>
            <a:r>
              <a:rPr lang="en-C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5 km!!!</a:t>
            </a:r>
            <a:endParaRPr lang="en-CA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>
                <a:latin typeface="Calibri" pitchFamily="34" charset="0"/>
              </a:rPr>
              <a:t>Ex</a:t>
            </a:r>
            <a:r>
              <a:rPr lang="en-US" u="sng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34290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Luigi is sick of taking orders.  He swings a 9.0 kg hammer at 16 m/s when Mario’s mustache brings it to a stop in 0.25 s. What is the net force exerted on Mario’s mustache?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928670"/>
            <a:ext cx="4502466" cy="3438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000504"/>
            <a:ext cx="2285996" cy="2285996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Ex.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A soccer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player kicks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a 0.450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kg ball at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25.0 m/s east. 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If the goalie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stops the ball by exerting 215 N of force, how long does it take the ball to stop?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If the goalie stops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a 6.5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kg bowling ball traveling at the same velocity in the same amount of time, how much force is required?</a:t>
            </a:r>
          </a:p>
          <a:p>
            <a:pPr>
              <a:buNone/>
            </a:pP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0034" y="500042"/>
            <a:ext cx="8286808" cy="585791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</a:rPr>
              <a:t>Example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</a:rPr>
              <a:t>A student jumps off a desk.  When they land they bend their knees on impact. Why does this help prevent some serious damage to their knees?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0034" y="500042"/>
            <a:ext cx="8286808" cy="585791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</a:rPr>
              <a:t>Example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</a:rPr>
              <a:t>Coaches for many sports such as baseball, tennis and golf can often be heard telling their athletes to “follow through” with their swing.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</a:rPr>
              <a:t>How does this help a</a:t>
            </a:r>
            <a:r>
              <a:rPr kumimoji="0" lang="en-US" sz="3600" b="1" i="0" u="none" strike="noStrike" normalizeH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</a:rPr>
              <a:t> weaker player hit a ball farther than a stronger player</a:t>
            </a:r>
            <a:r>
              <a:rPr kumimoji="0" lang="en-US" sz="3600" b="1" i="0" u="none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</a:rPr>
              <a:t>?</a:t>
            </a:r>
            <a:endParaRPr kumimoji="0" lang="en-US" sz="3600" b="1" i="0" u="none" strike="noStrike" normalizeH="0" baseline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0034" y="500042"/>
            <a:ext cx="8286808" cy="585791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</a:rPr>
              <a:t>Example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</a:rPr>
              <a:t>Using the principle of impulse explain why an airbag can help people sustain less damage during a collision.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</TotalTime>
  <Words>273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Impulse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Impulse</dc:title>
  <dc:creator>School</dc:creator>
  <cp:lastModifiedBy>Matt</cp:lastModifiedBy>
  <cp:revision>15</cp:revision>
  <dcterms:created xsi:type="dcterms:W3CDTF">2007-12-13T20:20:35Z</dcterms:created>
  <dcterms:modified xsi:type="dcterms:W3CDTF">2012-02-02T19:16:13Z</dcterms:modified>
</cp:coreProperties>
</file>