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DA529D-49FB-4E6F-A82A-9DD5C8A8E19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89CD98-9197-4CFE-83D5-FC598C2EE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229600" cy="1470025"/>
          </a:xfrm>
        </p:spPr>
        <p:txBody>
          <a:bodyPr>
            <a:normAutofit/>
          </a:bodyPr>
          <a:lstStyle/>
          <a:p>
            <a:r>
              <a:rPr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Energy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786303" cy="358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Potential Energy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Energy that is stored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72560" cy="4733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Examples</a:t>
            </a:r>
          </a:p>
          <a:p>
            <a:r>
              <a:rPr lang="en-US" sz="2800" dirty="0" smtClean="0"/>
              <a:t>Elastic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38751"/>
            <a:ext cx="6357982" cy="4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7848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Potential Energy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Energy that is stored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72560" cy="4733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Examples</a:t>
            </a:r>
          </a:p>
          <a:p>
            <a:r>
              <a:rPr lang="en-US" sz="2800" dirty="0" smtClean="0"/>
              <a:t>Chemical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643314"/>
            <a:ext cx="2542946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Potential Energy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Energy that is stored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72560" cy="4733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Examples</a:t>
            </a:r>
          </a:p>
          <a:p>
            <a:r>
              <a:rPr lang="en-US" sz="2800" dirty="0" smtClean="0"/>
              <a:t>Electric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6977058" cy="46513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Potential Energy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Energy that is stored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4857784" cy="4733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Examples</a:t>
            </a:r>
          </a:p>
          <a:p>
            <a:r>
              <a:rPr lang="en-US" sz="2800" dirty="0" smtClean="0"/>
              <a:t>In this class we will focus on </a:t>
            </a:r>
            <a:r>
              <a:rPr lang="en-US" sz="2800" b="1" dirty="0" smtClean="0"/>
              <a:t>gravitational </a:t>
            </a:r>
            <a:r>
              <a:rPr lang="en-US" sz="2800" dirty="0" smtClean="0"/>
              <a:t>potential energy.</a:t>
            </a:r>
          </a:p>
          <a:p>
            <a:r>
              <a:rPr lang="en-US" sz="2800" dirty="0" smtClean="0"/>
              <a:t>This is stored energy due to its position above the Earth.</a:t>
            </a:r>
          </a:p>
          <a:p>
            <a:r>
              <a:rPr lang="en-US" sz="2800" dirty="0" smtClean="0"/>
              <a:t>Remember: </a:t>
            </a:r>
            <a:br>
              <a:rPr lang="en-US" sz="2800" dirty="0" smtClean="0"/>
            </a:br>
            <a:r>
              <a:rPr lang="en-US" sz="2800" dirty="0" smtClean="0"/>
              <a:t>Energy </a:t>
            </a:r>
            <a:r>
              <a:rPr lang="en-US" sz="2800" dirty="0" smtClean="0"/>
              <a:t>transferred from one object to another by doing </a:t>
            </a:r>
            <a:r>
              <a:rPr lang="en-US" sz="2800" b="1" dirty="0" smtClean="0"/>
              <a:t>work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243691" cy="5457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7969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 converts energy into different forms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4643470" cy="53578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Imagine a boulder on a cliff above Wile E. Coyote</a:t>
            </a:r>
          </a:p>
          <a:p>
            <a:r>
              <a:rPr lang="en-US" sz="2800" dirty="0" smtClean="0"/>
              <a:t>The boulder has potential energy due to its position.  </a:t>
            </a:r>
          </a:p>
          <a:p>
            <a:r>
              <a:rPr lang="en-US" sz="2800" dirty="0" smtClean="0"/>
              <a:t>It has the potential to fall and do work on him. </a:t>
            </a:r>
          </a:p>
          <a:p>
            <a:pPr>
              <a:buNone/>
            </a:pPr>
            <a:r>
              <a:rPr lang="en-US" sz="2800" dirty="0" smtClean="0"/>
              <a:t>	Horribly painful work.</a:t>
            </a:r>
            <a:endParaRPr lang="en-US" sz="2800" dirty="0"/>
          </a:p>
        </p:txBody>
      </p:sp>
      <p:pic>
        <p:nvPicPr>
          <p:cNvPr id="6146" name="Picture 2" descr="C:\Documents and Settings\Matt\Local Settings\Temporary Internet Files\Content.IE5\2XCDIHAD\MPj040753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56" y="1000108"/>
            <a:ext cx="3812916" cy="5716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643446"/>
            <a:ext cx="1375874" cy="189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Gravitational Potential Energy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3357562"/>
            <a:ext cx="8186766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Where:</a:t>
            </a:r>
          </a:p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p</a:t>
            </a:r>
            <a:r>
              <a:rPr lang="en-US" sz="3200" dirty="0" smtClean="0"/>
              <a:t> = potential energy</a:t>
            </a:r>
          </a:p>
          <a:p>
            <a:r>
              <a:rPr lang="en-US" sz="3200" dirty="0" smtClean="0"/>
              <a:t>m = mass</a:t>
            </a:r>
          </a:p>
          <a:p>
            <a:r>
              <a:rPr lang="en-US" sz="3200" dirty="0" smtClean="0"/>
              <a:t>g = acceleration due to gravity</a:t>
            </a:r>
          </a:p>
          <a:p>
            <a:r>
              <a:rPr lang="en-US" sz="3200" dirty="0" smtClean="0"/>
              <a:t>h = height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643042" y="1500174"/>
            <a:ext cx="6000792" cy="164307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</a:t>
            </a:r>
            <a:r>
              <a:rPr lang="en-US" sz="8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=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mgh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9495151">
            <a:off x="-225926" y="2342975"/>
            <a:ext cx="9334622" cy="216424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Note that this is the same formula we used for work done against gravity!!!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Gravitational potential energy is always measured relative to some reference point.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Ex.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 15.0 kg textbook is sitting on a 1.20 m tall table.  If the book is lifted 0.80 m above the table, how much gravitational potential energy does it have</a:t>
            </a:r>
          </a:p>
          <a:p>
            <a:pPr>
              <a:buNone/>
            </a:pPr>
            <a:r>
              <a:rPr lang="en-US" sz="2800" dirty="0" smtClean="0"/>
              <a:t>a. with respect to the table?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b. with respect to the floor?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429000"/>
            <a:ext cx="31194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186766" cy="5591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Ex 2.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An archer pulls on a bow string with an average force of </a:t>
            </a:r>
            <a:br>
              <a:rPr lang="en-US" sz="2800" dirty="0" smtClean="0"/>
            </a:br>
            <a:r>
              <a:rPr lang="en-US" sz="2800" dirty="0" smtClean="0"/>
              <a:t>240 N while drawing the arrow back a distance of 0.200 m. Calculate the potential energy of the bow-arrow system.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HINT:</a:t>
            </a:r>
            <a:r>
              <a:rPr lang="en-US" sz="2800" dirty="0" smtClean="0"/>
              <a:t> The </a:t>
            </a:r>
            <a:r>
              <a:rPr lang="en-US" sz="2800" b="1" dirty="0" smtClean="0"/>
              <a:t>work</a:t>
            </a:r>
            <a:r>
              <a:rPr lang="en-US" sz="2800" dirty="0" smtClean="0"/>
              <a:t> done to the bow is all being stored as </a:t>
            </a:r>
            <a:r>
              <a:rPr lang="en-US" sz="2800" i="1" dirty="0" smtClean="0"/>
              <a:t>potential energy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00372"/>
            <a:ext cx="4286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169</TotalTime>
  <Words>205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Potential Energy</vt:lpstr>
      <vt:lpstr>Potential Energy: Energy that is stored</vt:lpstr>
      <vt:lpstr>Potential Energy: Energy that is stored</vt:lpstr>
      <vt:lpstr>Potential Energy: Energy that is stored</vt:lpstr>
      <vt:lpstr>Potential Energy: Energy that is stored</vt:lpstr>
      <vt:lpstr>Work converts energy into different forms</vt:lpstr>
      <vt:lpstr>Gravitational Potential Energy</vt:lpstr>
      <vt:lpstr>Gravitational potential energy is always measured relative to some reference point.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Energy</dc:title>
  <dc:creator> Hansen</dc:creator>
  <cp:lastModifiedBy>Matt</cp:lastModifiedBy>
  <cp:revision>19</cp:revision>
  <dcterms:created xsi:type="dcterms:W3CDTF">2008-01-08T04:02:13Z</dcterms:created>
  <dcterms:modified xsi:type="dcterms:W3CDTF">2012-02-23T16:27:52Z</dcterms:modified>
</cp:coreProperties>
</file>