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28E843-E849-4960-90B2-FDC219C0647C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D05BA7-B831-4260-92B2-3EB438B5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video.google.ca/videoplay?docid=4655620813677486960&amp;q=top+thrill+dragster&amp;total=911&amp;start=0&amp;num=10&amp;so=0&amp;type=search&amp;plindex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072494" cy="20717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Mechanical Energy</a:t>
            </a:r>
            <a:endParaRPr lang="en-US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357430"/>
            <a:ext cx="5810237" cy="435767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357818" y="357166"/>
            <a:ext cx="3643338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4857784" cy="3786214"/>
          </a:xfrm>
          <a:prstGeom prst="foldedCorner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5.0 kg block of wood is now shoved down a ramp at an initial velocity of 6.0 m/s. At the bottom of the ramp it is traveling at 7.5 m/s.  How much thermal energy is generated due to friction?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286380" y="928670"/>
            <a:ext cx="3671894" cy="2143140"/>
            <a:chOff x="4929190" y="1643050"/>
            <a:chExt cx="3671894" cy="2143140"/>
          </a:xfrm>
        </p:grpSpPr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5863833" y="2032712"/>
              <a:ext cx="2737251" cy="1753478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 rot="1927971">
              <a:off x="6007899" y="1643050"/>
              <a:ext cx="576263" cy="584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4929190" y="2812035"/>
              <a:ext cx="1078709" cy="584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1.5 m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6657980" y="2227543"/>
              <a:ext cx="1078709" cy="584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3.5 m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28596" y="4286256"/>
            <a:ext cx="8501122" cy="192882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little Crippler for you..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the coefficient of friction between the block and the ramp?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00694" y="2714620"/>
            <a:ext cx="3429024" cy="39290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715436" cy="2357454"/>
          </a:xfrm>
          <a:prstGeom prst="round2Same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Energy cannot be created or destroyed, only changed from one form into another. Therefore in a closed system the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total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energy is always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constant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14282" y="2714620"/>
            <a:ext cx="5143536" cy="39290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only conservative forces (such as gravity) act on an object kinetic energy is transferred into potential energy and vice versa.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Consider a ball being thrown up into the air and returning to the thrower.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6215074" y="5286388"/>
            <a:ext cx="428636" cy="42862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6900874" y="3228988"/>
            <a:ext cx="428636" cy="42862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7700974" y="5286388"/>
            <a:ext cx="428636" cy="42862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nimBg="1"/>
      <p:bldP spid="2053" grpId="0" animBg="1"/>
      <p:bldP spid="20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715436" cy="6357982"/>
          </a:xfrm>
          <a:prstGeom prst="roundRect">
            <a:avLst>
              <a:gd name="adj" fmla="val 465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 this case The Law of Conservation of Energy states that the total amount of energy is constant, or the total </a:t>
            </a:r>
            <a:r>
              <a:rPr kumimoji="0" lang="en-US" sz="32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change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in energy is ZERO: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Total ∆ Energy = </a:t>
            </a: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ΔE</a:t>
            </a:r>
            <a:r>
              <a:rPr kumimoji="0" lang="en-US" sz="400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+ </a:t>
            </a: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ΔE</a:t>
            </a:r>
            <a:r>
              <a:rPr kumimoji="0" lang="en-US" sz="400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= 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ΔE</a:t>
            </a:r>
            <a:r>
              <a:rPr kumimoji="0" lang="en-US" sz="400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= - </a:t>
            </a: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ΔE</a:t>
            </a:r>
            <a:r>
              <a:rPr kumimoji="0" lang="en-US" sz="400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endParaRPr kumimoji="0" lang="en-US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½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mΔv</a:t>
            </a:r>
            <a:r>
              <a:rPr kumimoji="0" lang="en-US" sz="400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 - </a:t>
            </a: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mgΔh</a:t>
            </a:r>
            <a:endParaRPr kumimoji="0" lang="en-US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1/2m(v</a:t>
            </a:r>
            <a:r>
              <a:rPr kumimoji="0" lang="en-US" sz="400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– v</a:t>
            </a:r>
            <a:r>
              <a:rPr kumimoji="0" lang="en-US" sz="400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</a:t>
            </a:r>
            <a:r>
              <a:rPr kumimoji="0" lang="en-US" sz="400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= - mg(</a:t>
            </a:r>
            <a:r>
              <a:rPr kumimoji="0" lang="en-US" sz="4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  <a:r>
              <a:rPr kumimoji="0" lang="en-US" sz="400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h</a:t>
            </a:r>
            <a:r>
              <a:rPr kumimoji="0" lang="en-US" sz="400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endParaRPr kumimoji="0" lang="en-US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1802" y="2643182"/>
            <a:ext cx="2857520" cy="71438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00166" y="4071942"/>
            <a:ext cx="6072230" cy="78581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5720" y="2500306"/>
            <a:ext cx="2214578" cy="107157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The speeds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are squared before you subtract them.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43108" y="3643314"/>
            <a:ext cx="928694" cy="50006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 animBg="1"/>
      <p:bldP spid="3" grpId="0" animBg="1"/>
      <p:bldP spid="4" grpId="0" animBg="1"/>
      <p:bldP spid="30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429684" cy="59293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ball is thrown in the air with a velocity of 14 m/s.  How high above its point of release is it when it has a speed of 4.0 m/s?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84" cy="6286544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Another way of thinking of The Law of Conservation of Energy is that in a closed system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total energy must be constant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Or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total initial energy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must equal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total final energy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Total Energy =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Δ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+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Δ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r>
              <a:rPr kumimoji="0" lang="en-US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= 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chemeClr val="tx1"/>
                </a:solidFill>
                <a:latin typeface="Calibri" pitchFamily="34" charset="0"/>
              </a:rPr>
              <a:t>½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m(v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– v</a:t>
            </a:r>
            <a:r>
              <a:rPr kumimoji="0" lang="en-US" sz="3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 = - mg(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</a:t>
            </a:r>
            <a:r>
              <a:rPr kumimoji="0" lang="en-US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- h</a:t>
            </a:r>
            <a:r>
              <a:rPr kumimoji="0" lang="en-US" sz="3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42976" y="4857760"/>
            <a:ext cx="7000924" cy="1000132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5072098" cy="592935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first peak of a roller coaster is 55 m above the ground.  The 1200kg car starts from rest and goes down the hill and up the second hill which is 30 m high.  How fast is the car traveling at the top of the second hill?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572132" y="357166"/>
            <a:ext cx="3429000" cy="59293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Insert sub-par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picture here.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5720" y="214290"/>
            <a:ext cx="8643998" cy="6429420"/>
          </a:xfrm>
          <a:prstGeom prst="roundRect">
            <a:avLst>
              <a:gd name="adj" fmla="val 5695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Back in grade 11 it really was that easy…</a:t>
            </a: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non-conservative forces (such as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friction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act on an object, not all energy is transferred between kinetic and potential.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This is what physicists have termed </a:t>
            </a:r>
            <a:r>
              <a:rPr kumimoji="0" lang="en-US" sz="3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REALITY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</a:t>
            </a:r>
            <a:b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Deal with it.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“work” done by friction does produce another form of energy known as: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Thermal</a:t>
            </a:r>
            <a:r>
              <a:rPr kumimoji="0" lang="en-US" sz="30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Energy </a:t>
            </a: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or </a:t>
            </a:r>
            <a:r>
              <a:rPr kumimoji="0" lang="en-US" sz="3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This energy is quickly conducted or radiated in all directions and effectively dispersed.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71472" y="1785926"/>
            <a:ext cx="8143932" cy="44291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 would the block’s kinetic energy at the bottom compare to its potential energy at the top?  Why?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329642" cy="135732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Consider a block of wood sliding down a ramp with a small amount of friction.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>
              <a:buNone/>
            </a:pP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28926" y="2357430"/>
            <a:ext cx="4126857" cy="1984433"/>
            <a:chOff x="4572000" y="2692348"/>
            <a:chExt cx="4126857" cy="1984433"/>
          </a:xfrm>
        </p:grpSpPr>
        <p:sp>
          <p:nvSpPr>
            <p:cNvPr id="8194" name="AutoShape 2"/>
            <p:cNvSpPr>
              <a:spLocks noChangeArrowheads="1"/>
            </p:cNvSpPr>
            <p:nvPr/>
          </p:nvSpPr>
          <p:spPr bwMode="auto">
            <a:xfrm>
              <a:off x="4572000" y="3071810"/>
              <a:ext cx="3314708" cy="1600204"/>
            </a:xfrm>
            <a:prstGeom prst="rtTriangl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 rot="1468742">
              <a:off x="4651147" y="2692348"/>
              <a:ext cx="697833" cy="533401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8001024" y="4143380"/>
              <a:ext cx="697833" cy="533401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3786214"/>
          </a:xfrm>
          <a:prstGeom prst="roundRect">
            <a:avLst>
              <a:gd name="adj" fmla="val 7302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fact that the amount of energy in the block decreases as it slides down the ramp doesn’t change the fact that the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total energy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in the system is CONSTANT.  We need to modify our earlier equation for The Law of Conservation of Energy only slightly: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Total Energy Initial = Total Energy Final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28662" y="4214818"/>
            <a:ext cx="7286676" cy="1285884"/>
          </a:xfrm>
          <a:prstGeom prst="rect">
            <a:avLst/>
          </a:prstGeom>
          <a:solidFill>
            <a:schemeClr val="bg1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</TotalTime>
  <Words>480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Conservation of Mechanical Energy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Mechanical Energy</dc:title>
  <dc:creator> Hansen</dc:creator>
  <cp:lastModifiedBy>user</cp:lastModifiedBy>
  <cp:revision>15</cp:revision>
  <dcterms:created xsi:type="dcterms:W3CDTF">2007-10-24T04:15:17Z</dcterms:created>
  <dcterms:modified xsi:type="dcterms:W3CDTF">2009-11-25T03:34:40Z</dcterms:modified>
</cp:coreProperties>
</file>