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B75980-B12A-49BC-BDC8-313AA0252E0F}" type="datetimeFigureOut">
              <a:rPr lang="en-US" smtClean="0"/>
              <a:pPr/>
              <a:t>3/27/2009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5FB3A-4B7C-43C2-814D-520E456F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../../Vids/momentum%20-%20gun%20recoil.f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771232" cy="433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1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Law of Conservation </a:t>
            </a:r>
            <a:b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US" sz="5400" b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of Momentum</a:t>
            </a:r>
            <a:endParaRPr lang="en-US" sz="5400" b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35.0-g bullet strikes a 5.0-kg stationary wooden block and embeds itself in the block. The block and bullet move together at 8.6 m/s. What was the original velocity of the bullet? 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Objects stick together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0.050 kg bullet is fired from a 5.0 kg gun.  If the velocity of the bullet is 275 m/s, what is the recoil velocity of the gun?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pic>
        <p:nvPicPr>
          <p:cNvPr id="1037" name="Picture 13" descr="C:\Documents and Settings\School\Local Settings\Temporary Internet Files\Content.IE5\IJOLA5U7\MCj03316180000[1]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786190"/>
            <a:ext cx="4517679" cy="25530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firecracker sits in a 7.0 kg pumpkin.  After it explodes, the pumpkin splits into two chunks.  A 5.0 kg piece travels west at 10.0 m/s. What is the mass and velocity of the other piece? (Ignore the mass of the firecracker)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3) Explosion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337452" cy="64293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Recall </a:t>
            </a:r>
          </a:p>
          <a:p>
            <a:pPr>
              <a:buNone/>
            </a:pPr>
            <a:r>
              <a:rPr lang="en-US" sz="3600" b="1" u="sng" dirty="0" smtClean="0">
                <a:latin typeface="Calibri" pitchFamily="34" charset="0"/>
              </a:rPr>
              <a:t>Newton’s 3</a:t>
            </a:r>
            <a:r>
              <a:rPr lang="en-US" sz="3600" b="1" u="sng" baseline="30000" dirty="0" smtClean="0">
                <a:latin typeface="Calibri" pitchFamily="34" charset="0"/>
              </a:rPr>
              <a:t>rd</a:t>
            </a:r>
            <a:r>
              <a:rPr lang="en-US" sz="3600" b="1" u="sng" dirty="0" smtClean="0">
                <a:latin typeface="Calibri" pitchFamily="34" charset="0"/>
              </a:rPr>
              <a:t> Law</a:t>
            </a:r>
            <a:r>
              <a:rPr lang="en-US" sz="3600" dirty="0" smtClean="0">
                <a:latin typeface="Calibri" pitchFamily="34" charset="0"/>
              </a:rPr>
              <a:t>: For every action force there is an equal and opposite reaction force.</a:t>
            </a:r>
          </a:p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Two colliding objects experience </a:t>
            </a:r>
            <a:r>
              <a:rPr lang="en-US" sz="3600" b="1" dirty="0" smtClean="0">
                <a:latin typeface="Calibri" pitchFamily="34" charset="0"/>
              </a:rPr>
              <a:t>equal</a:t>
            </a:r>
            <a:r>
              <a:rPr lang="en-US" sz="3600" dirty="0" smtClean="0">
                <a:latin typeface="Calibri" pitchFamily="34" charset="0"/>
              </a:rPr>
              <a:t> and </a:t>
            </a:r>
            <a:r>
              <a:rPr lang="en-US" sz="3600" b="1" dirty="0" smtClean="0">
                <a:latin typeface="Calibri" pitchFamily="34" charset="0"/>
              </a:rPr>
              <a:t>opposite</a:t>
            </a:r>
            <a:r>
              <a:rPr lang="en-US" sz="3600" dirty="0" smtClean="0">
                <a:latin typeface="Calibri" pitchFamily="34" charset="0"/>
              </a:rPr>
              <a:t> forces for the </a:t>
            </a:r>
            <a:r>
              <a:rPr lang="en-US" sz="3600" b="1" dirty="0" smtClean="0">
                <a:latin typeface="Calibri" pitchFamily="34" charset="0"/>
              </a:rPr>
              <a:t>same</a:t>
            </a:r>
            <a:r>
              <a:rPr lang="en-US" sz="3600" dirty="0" smtClean="0">
                <a:latin typeface="Calibri" pitchFamily="34" charset="0"/>
              </a:rPr>
              <a:t> amount of time then their impulses…</a:t>
            </a:r>
          </a:p>
          <a:p>
            <a:pPr algn="ctr">
              <a:buNone/>
            </a:pPr>
            <a:r>
              <a:rPr lang="el-GR" sz="4000" b="1" dirty="0" smtClean="0">
                <a:latin typeface="Calibri" pitchFamily="34" charset="0"/>
              </a:rPr>
              <a:t>Δ</a:t>
            </a:r>
            <a:r>
              <a:rPr lang="en-US" sz="4000" b="1" dirty="0" smtClean="0">
                <a:latin typeface="Calibri" pitchFamily="34" charset="0"/>
              </a:rPr>
              <a:t>p = </a:t>
            </a:r>
            <a:r>
              <a:rPr lang="en-US" sz="4000" b="1" dirty="0" err="1" smtClean="0">
                <a:latin typeface="Calibri" pitchFamily="34" charset="0"/>
              </a:rPr>
              <a:t>F</a:t>
            </a:r>
            <a:r>
              <a:rPr lang="en-US" sz="4000" b="1" baseline="-25000" dirty="0" err="1" smtClean="0">
                <a:latin typeface="Calibri" pitchFamily="34" charset="0"/>
              </a:rPr>
              <a:t>net</a:t>
            </a:r>
            <a:r>
              <a:rPr lang="en-US" sz="4000" b="1" dirty="0" err="1" smtClean="0">
                <a:latin typeface="Calibri" pitchFamily="34" charset="0"/>
              </a:rPr>
              <a:t>t</a:t>
            </a:r>
            <a:endParaRPr lang="en-US" sz="40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…must be equal and opposite.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Ex:</a:t>
            </a:r>
            <a:r>
              <a:rPr lang="en-US" sz="3200" dirty="0" smtClean="0"/>
              <a:t>  A cue ball is traveling with a momentum of 5 </a:t>
            </a:r>
            <a:r>
              <a:rPr lang="en-US" sz="3200" dirty="0" err="1" smtClean="0"/>
              <a:t>kgm</a:t>
            </a:r>
            <a:r>
              <a:rPr lang="en-US" sz="3200" dirty="0" smtClean="0"/>
              <a:t>/s east and strikes the 8 ball.  If the cue ball comes to a stop what is the change in momentum on the cue ball?  How about on the 8 ball? 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928662" y="3643314"/>
            <a:ext cx="500066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57488" y="3643314"/>
            <a:ext cx="500066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5074" y="3643314"/>
            <a:ext cx="500066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86578" y="3643314"/>
            <a:ext cx="500066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Ex.</a:t>
            </a:r>
            <a:r>
              <a:rPr lang="en-US" sz="3200" dirty="0" smtClean="0"/>
              <a:t> A clown is stuck on a sheet of frictionless ice.  He hurls one of his clown shoes with momentum of 80 </a:t>
            </a:r>
            <a:r>
              <a:rPr lang="en-US" sz="3200" dirty="0" err="1" smtClean="0"/>
              <a:t>kgm</a:t>
            </a:r>
            <a:r>
              <a:rPr lang="en-US" sz="3200" dirty="0" smtClean="0"/>
              <a:t>/s east. What is his momentum before and after he throws his shoe?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2050" name="Picture 2" descr="C:\Documents and Settings\Matt\Local Settings\Temporary Internet Files\Content.IE5\2XCDIHAD\MCj04300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71538" y="2928934"/>
            <a:ext cx="1681187" cy="1952625"/>
          </a:xfrm>
          <a:prstGeom prst="rect">
            <a:avLst/>
          </a:prstGeom>
          <a:noFill/>
        </p:spPr>
      </p:pic>
      <p:pic>
        <p:nvPicPr>
          <p:cNvPr id="9" name="Picture 2" descr="C:\Documents and Settings\Matt\Local Settings\Temporary Internet Files\Content.IE5\2XCDIHAD\MCj04300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929190" y="3000372"/>
            <a:ext cx="1714512" cy="19526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486012" y="3371848"/>
            <a:ext cx="1181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058044" y="3443286"/>
            <a:ext cx="1181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357166"/>
            <a:ext cx="833745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u="sng" dirty="0" smtClean="0"/>
              <a:t>Ex:</a:t>
            </a:r>
            <a:r>
              <a:rPr lang="en-US" sz="3200" dirty="0" smtClean="0"/>
              <a:t> A fullback is traveling to the right with a momentum of 120 </a:t>
            </a:r>
            <a:r>
              <a:rPr lang="en-US" sz="3200" dirty="0" err="1" smtClean="0"/>
              <a:t>kgm</a:t>
            </a:r>
            <a:r>
              <a:rPr lang="en-US" sz="3200" dirty="0" smtClean="0"/>
              <a:t>/s while a linebacker is traveling to the left with a momentum of 110 </a:t>
            </a:r>
            <a:r>
              <a:rPr lang="en-US" sz="3200" dirty="0" err="1" smtClean="0"/>
              <a:t>kgm</a:t>
            </a:r>
            <a:r>
              <a:rPr lang="en-US" sz="3200" dirty="0" smtClean="0"/>
              <a:t>/s.  </a:t>
            </a:r>
            <a:r>
              <a:rPr lang="en-US" sz="3200" dirty="0" smtClean="0"/>
              <a:t>If they stick together, what </a:t>
            </a:r>
            <a:r>
              <a:rPr lang="en-US" sz="3200" dirty="0" smtClean="0"/>
              <a:t>is their total momentum before and after they collide?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u="sng" dirty="0" smtClean="0"/>
              <a:t>Before</a:t>
            </a:r>
            <a:r>
              <a:rPr lang="en-US" sz="3200" dirty="0" smtClean="0"/>
              <a:t>				</a:t>
            </a:r>
            <a:r>
              <a:rPr lang="en-US" sz="3200" u="sng" dirty="0" smtClean="0"/>
              <a:t>After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3075" name="Picture 3" descr="C:\Documents and Settings\Matt\Local Settings\Temporary Internet Files\Content.IE5\2XCDIHAD\MCj03328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1530350" cy="1817688"/>
          </a:xfrm>
          <a:prstGeom prst="rect">
            <a:avLst/>
          </a:prstGeom>
          <a:noFill/>
        </p:spPr>
      </p:pic>
      <p:pic>
        <p:nvPicPr>
          <p:cNvPr id="3080" name="Picture 8" descr="C:\Documents and Settings\Matt\Local Settings\Temporary Internet Files\Content.IE5\ATUNA1IJ\MCPE009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500298" y="3714752"/>
            <a:ext cx="1571636" cy="1943100"/>
          </a:xfrm>
          <a:prstGeom prst="rect">
            <a:avLst/>
          </a:prstGeom>
          <a:noFill/>
        </p:spPr>
      </p:pic>
      <p:pic>
        <p:nvPicPr>
          <p:cNvPr id="12" name="Picture 3" descr="C:\Documents and Settings\Matt\Local Settings\Temporary Internet Files\Content.IE5\2XCDIHAD\MCj03328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3" y="3929065"/>
            <a:ext cx="1530350" cy="1817688"/>
          </a:xfrm>
          <a:prstGeom prst="rect">
            <a:avLst/>
          </a:prstGeom>
          <a:noFill/>
        </p:spPr>
      </p:pic>
      <p:pic>
        <p:nvPicPr>
          <p:cNvPr id="13" name="Picture 8" descr="C:\Documents and Settings\Matt\Local Settings\Temporary Internet Files\Content.IE5\ATUNA1IJ\MCPE0099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12209" flipH="1">
            <a:off x="6426240" y="3780600"/>
            <a:ext cx="1571636" cy="19431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Law of Conservation of Momentum: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an isolated system, the total momentum before a collision will equal the total momentum after a collision.</a:t>
            </a: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 isolated system means no external, unbalanced forces – e.g. 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friction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1714488"/>
            <a:ext cx="2214578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44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44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endParaRPr lang="en-US" sz="4400" baseline="-2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0100" y="3071810"/>
            <a:ext cx="7358114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1i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+m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2i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1f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+ m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2f</a:t>
            </a:r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When objects don’t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35.0-g bullet moving at 475 m/s strikes a 2.5-kg wooden block. The bullet passes through the block, leaving at 275 m/s. The block was at rest when it was hit. How fast is it moving when the bullet leaves?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0.25 kg cue ball is traveling east at 4.5 m/s when it collides head on with a 0.25 kg eight ball traveling west at 5.0 m/s.  After the collision the cue ball is traveling west at 2.0 m/s.  What is the final velocity of the eight ball?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When objects don’t stick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Objects stick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latin typeface="Calibri" pitchFamily="34" charset="0"/>
              </a:rPr>
              <a:t>Ex:</a:t>
            </a: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A 0.105-kg hockey puck moving at 48 m/s is caught by a 75-kg goalie at rest. If the ice is frictionless, at what velocity will the goalie slide on the ice after catching the puck? </a:t>
            </a:r>
          </a:p>
          <a:p>
            <a:pPr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488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The Law of Conservation  of Momentum</vt:lpstr>
      <vt:lpstr>Slide 2</vt:lpstr>
      <vt:lpstr>Slide 3</vt:lpstr>
      <vt:lpstr>Slide 4</vt:lpstr>
      <vt:lpstr>Slide 5</vt:lpstr>
      <vt:lpstr>Slide 6</vt:lpstr>
      <vt:lpstr>1) When objects don’t stick</vt:lpstr>
      <vt:lpstr>1) When objects don’t stick</vt:lpstr>
      <vt:lpstr>2) Objects stick together</vt:lpstr>
      <vt:lpstr>2) Objects stick together</vt:lpstr>
      <vt:lpstr>3) Explosion</vt:lpstr>
      <vt:lpstr>3) Explosion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Momentum</dc:title>
  <dc:creator> Hansen</dc:creator>
  <cp:lastModifiedBy>user</cp:lastModifiedBy>
  <cp:revision>16</cp:revision>
  <dcterms:created xsi:type="dcterms:W3CDTF">2007-12-18T16:23:36Z</dcterms:created>
  <dcterms:modified xsi:type="dcterms:W3CDTF">2009-03-27T19:23:10Z</dcterms:modified>
</cp:coreProperties>
</file>