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CD6A-363F-43B5-AE60-228809CE2C1D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AE58D-07B0-40C9-B18D-6D093B2766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CD6A-363F-43B5-AE60-228809CE2C1D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AE58D-07B0-40C9-B18D-6D093B2766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CD6A-363F-43B5-AE60-228809CE2C1D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AE58D-07B0-40C9-B18D-6D093B2766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CD6A-363F-43B5-AE60-228809CE2C1D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AE58D-07B0-40C9-B18D-6D093B2766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CD6A-363F-43B5-AE60-228809CE2C1D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AE58D-07B0-40C9-B18D-6D093B2766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CD6A-363F-43B5-AE60-228809CE2C1D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AE58D-07B0-40C9-B18D-6D093B2766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CD6A-363F-43B5-AE60-228809CE2C1D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AE58D-07B0-40C9-B18D-6D093B2766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CD6A-363F-43B5-AE60-228809CE2C1D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CAE58D-07B0-40C9-B18D-6D093B2766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CD6A-363F-43B5-AE60-228809CE2C1D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AE58D-07B0-40C9-B18D-6D093B2766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CD6A-363F-43B5-AE60-228809CE2C1D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CAE58D-07B0-40C9-B18D-6D093B2766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F9CCD6A-363F-43B5-AE60-228809CE2C1D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AE58D-07B0-40C9-B18D-6D093B2766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F9CCD6A-363F-43B5-AE60-228809CE2C1D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CAE58D-07B0-40C9-B18D-6D093B2766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3"/>
            <a:ext cx="9144000" cy="6858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571876"/>
            <a:ext cx="8215338" cy="2944182"/>
          </a:xfrm>
        </p:spPr>
        <p:txBody>
          <a:bodyPr>
            <a:noAutofit/>
          </a:bodyPr>
          <a:lstStyle/>
          <a:p>
            <a:r>
              <a:rPr sz="7200" smtClean="0"/>
              <a:t>T</a:t>
            </a:r>
            <a:r>
              <a:rPr lang="en-US" sz="7200" dirty="0" smtClean="0"/>
              <a:t>h</a:t>
            </a:r>
            <a:r>
              <a:rPr sz="7200" smtClean="0"/>
              <a:t>e Law of Conservation Of Energy</a:t>
            </a:r>
            <a:endParaRPr lang="en-US" sz="72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5507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Calibri" pitchFamily="34" charset="0"/>
              </a:rPr>
              <a:t>A 65 kg snowboarder starts at rest, travels down a hill into a gulley and back up the other side as shown. Find his speed at the top of the 2</a:t>
            </a:r>
            <a:r>
              <a:rPr lang="en-US" sz="3200" baseline="30000" dirty="0" smtClean="0">
                <a:latin typeface="Calibri" pitchFamily="34" charset="0"/>
              </a:rPr>
              <a:t>nd</a:t>
            </a:r>
            <a:r>
              <a:rPr lang="en-US" sz="3200" dirty="0" smtClean="0">
                <a:latin typeface="Calibri" pitchFamily="34" charset="0"/>
              </a:rPr>
              <a:t> hill.</a:t>
            </a:r>
          </a:p>
          <a:p>
            <a:pPr>
              <a:buNone/>
            </a:pPr>
            <a:endParaRPr lang="en-US" sz="3200" dirty="0">
              <a:latin typeface="Calibri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857224" y="3341882"/>
            <a:ext cx="7487605" cy="2868533"/>
            <a:chOff x="857224" y="3341882"/>
            <a:chExt cx="7487605" cy="2868533"/>
          </a:xfrm>
        </p:grpSpPr>
        <p:pic>
          <p:nvPicPr>
            <p:cNvPr id="1035" name="Picture 11" descr="C:\Documents and Settings\Matt\Local Settings\Temporary Internet Files\Content.IE5\2XCDIHAD\MCj0078831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2438372">
              <a:off x="5021887" y="3341882"/>
              <a:ext cx="857256" cy="1260213"/>
            </a:xfrm>
            <a:prstGeom prst="rect">
              <a:avLst/>
            </a:prstGeom>
            <a:noFill/>
          </p:spPr>
        </p:pic>
        <p:sp>
          <p:nvSpPr>
            <p:cNvPr id="17" name="Freeform 16"/>
            <p:cNvSpPr/>
            <p:nvPr/>
          </p:nvSpPr>
          <p:spPr>
            <a:xfrm>
              <a:off x="1071538" y="3357562"/>
              <a:ext cx="7273291" cy="2852853"/>
            </a:xfrm>
            <a:custGeom>
              <a:avLst/>
              <a:gdLst>
                <a:gd name="connsiteX0" fmla="*/ 0 w 6058829"/>
                <a:gd name="connsiteY0" fmla="*/ 899531 h 2852853"/>
                <a:gd name="connsiteX1" fmla="*/ 156117 w 6058829"/>
                <a:gd name="connsiteY1" fmla="*/ 810322 h 2852853"/>
                <a:gd name="connsiteX2" fmla="*/ 814039 w 6058829"/>
                <a:gd name="connsiteY2" fmla="*/ 308517 h 2852853"/>
                <a:gd name="connsiteX3" fmla="*/ 2163337 w 6058829"/>
                <a:gd name="connsiteY3" fmla="*/ 2661424 h 2852853"/>
                <a:gd name="connsiteX4" fmla="*/ 3055434 w 6058829"/>
                <a:gd name="connsiteY4" fmla="*/ 1457092 h 2852853"/>
                <a:gd name="connsiteX5" fmla="*/ 3356517 w 6058829"/>
                <a:gd name="connsiteY5" fmla="*/ 1133707 h 2852853"/>
                <a:gd name="connsiteX6" fmla="*/ 3568390 w 6058829"/>
                <a:gd name="connsiteY6" fmla="*/ 1055648 h 2852853"/>
                <a:gd name="connsiteX7" fmla="*/ 3936380 w 6058829"/>
                <a:gd name="connsiteY7" fmla="*/ 1222917 h 2852853"/>
                <a:gd name="connsiteX8" fmla="*/ 4304371 w 6058829"/>
                <a:gd name="connsiteY8" fmla="*/ 1668966 h 2852853"/>
                <a:gd name="connsiteX9" fmla="*/ 4650059 w 6058829"/>
                <a:gd name="connsiteY9" fmla="*/ 2438400 h 2852853"/>
                <a:gd name="connsiteX10" fmla="*/ 4951141 w 6058829"/>
                <a:gd name="connsiteY10" fmla="*/ 2706029 h 2852853"/>
                <a:gd name="connsiteX11" fmla="*/ 5887844 w 6058829"/>
                <a:gd name="connsiteY11" fmla="*/ 2728331 h 2852853"/>
                <a:gd name="connsiteX12" fmla="*/ 5977054 w 6058829"/>
                <a:gd name="connsiteY12" fmla="*/ 2717180 h 2852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058829" h="2852853">
                  <a:moveTo>
                    <a:pt x="0" y="899531"/>
                  </a:moveTo>
                  <a:cubicBezTo>
                    <a:pt x="10222" y="904177"/>
                    <a:pt x="20444" y="908824"/>
                    <a:pt x="156117" y="810322"/>
                  </a:cubicBezTo>
                  <a:cubicBezTo>
                    <a:pt x="291790" y="711820"/>
                    <a:pt x="479502" y="0"/>
                    <a:pt x="814039" y="308517"/>
                  </a:cubicBezTo>
                  <a:cubicBezTo>
                    <a:pt x="1148576" y="617034"/>
                    <a:pt x="1789771" y="2469995"/>
                    <a:pt x="2163337" y="2661424"/>
                  </a:cubicBezTo>
                  <a:cubicBezTo>
                    <a:pt x="2536903" y="2852853"/>
                    <a:pt x="2856571" y="1711711"/>
                    <a:pt x="3055434" y="1457092"/>
                  </a:cubicBezTo>
                  <a:cubicBezTo>
                    <a:pt x="3254297" y="1202473"/>
                    <a:pt x="3271024" y="1200614"/>
                    <a:pt x="3356517" y="1133707"/>
                  </a:cubicBezTo>
                  <a:cubicBezTo>
                    <a:pt x="3442010" y="1066800"/>
                    <a:pt x="3471746" y="1040780"/>
                    <a:pt x="3568390" y="1055648"/>
                  </a:cubicBezTo>
                  <a:cubicBezTo>
                    <a:pt x="3665034" y="1070516"/>
                    <a:pt x="3813717" y="1120697"/>
                    <a:pt x="3936380" y="1222917"/>
                  </a:cubicBezTo>
                  <a:cubicBezTo>
                    <a:pt x="4059043" y="1325137"/>
                    <a:pt x="4185425" y="1466386"/>
                    <a:pt x="4304371" y="1668966"/>
                  </a:cubicBezTo>
                  <a:cubicBezTo>
                    <a:pt x="4423318" y="1871547"/>
                    <a:pt x="4542264" y="2265556"/>
                    <a:pt x="4650059" y="2438400"/>
                  </a:cubicBezTo>
                  <a:cubicBezTo>
                    <a:pt x="4757854" y="2611244"/>
                    <a:pt x="4744844" y="2657707"/>
                    <a:pt x="4951141" y="2706029"/>
                  </a:cubicBezTo>
                  <a:cubicBezTo>
                    <a:pt x="5157439" y="2754351"/>
                    <a:pt x="5716859" y="2726473"/>
                    <a:pt x="5887844" y="2728331"/>
                  </a:cubicBezTo>
                  <a:cubicBezTo>
                    <a:pt x="6058829" y="2730189"/>
                    <a:pt x="6017941" y="2723684"/>
                    <a:pt x="5977054" y="2717180"/>
                  </a:cubicBezTo>
                </a:path>
              </a:pathLst>
            </a:custGeom>
            <a:ln w="38100"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rot="5400000">
              <a:off x="642910" y="4857760"/>
              <a:ext cx="2428892" cy="1588"/>
            </a:xfrm>
            <a:prstGeom prst="straightConnector1">
              <a:avLst/>
            </a:prstGeom>
            <a:ln w="28575"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17" idx="6"/>
            </p:cNvCxnSpPr>
            <p:nvPr/>
          </p:nvCxnSpPr>
          <p:spPr>
            <a:xfrm>
              <a:off x="5355194" y="4413211"/>
              <a:ext cx="2624" cy="1730433"/>
            </a:xfrm>
            <a:prstGeom prst="straightConnector1">
              <a:avLst/>
            </a:prstGeom>
            <a:ln w="28575"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857224" y="4643446"/>
              <a:ext cx="10951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3200" dirty="0" smtClean="0">
                  <a:solidFill>
                    <a:sysClr val="windowText" lastClr="000000"/>
                  </a:solidFill>
                </a:rPr>
                <a:t>45 m</a:t>
              </a:r>
              <a:endParaRPr lang="en-CA" sz="32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357818" y="5000636"/>
              <a:ext cx="10951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3200" dirty="0" smtClean="0">
                  <a:solidFill>
                    <a:sysClr val="windowText" lastClr="000000"/>
                  </a:solidFill>
                </a:rPr>
                <a:t>25 m</a:t>
              </a:r>
              <a:endParaRPr lang="en-CA" sz="3200" dirty="0">
                <a:solidFill>
                  <a:sysClr val="windowText" lastClr="000000"/>
                </a:solidFill>
              </a:endParaRPr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43998" cy="4500594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800" u="sng" dirty="0" smtClean="0"/>
              <a:t>Law of Conservation of Energy</a:t>
            </a:r>
            <a:r>
              <a:rPr lang="en-US" sz="4800" dirty="0" smtClean="0"/>
              <a:t>: 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Energy cannot be created or destroyed, only changed from one form into another.</a:t>
            </a:r>
            <a:b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500042"/>
            <a:ext cx="8186766" cy="928693"/>
          </a:xfrm>
          <a:prstGeom prst="roundRect">
            <a:avLst>
              <a:gd name="adj" fmla="val 5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 smtClean="0"/>
              <a:t>Imagine a ball being thrown up into the air:</a:t>
            </a: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571612"/>
            <a:ext cx="3929070" cy="51470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ounded Rectangle 4"/>
          <p:cNvSpPr/>
          <p:nvPr/>
        </p:nvSpPr>
        <p:spPr>
          <a:xfrm>
            <a:off x="4786314" y="1571612"/>
            <a:ext cx="4000528" cy="514353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 smtClean="0"/>
              <a:t>As the ball travels upwards </a:t>
            </a:r>
            <a:r>
              <a:rPr lang="en-US" sz="3400" b="1" dirty="0" err="1" smtClean="0"/>
              <a:t>E</a:t>
            </a:r>
            <a:r>
              <a:rPr lang="en-US" sz="3400" b="1" baseline="-25000" dirty="0" err="1" smtClean="0"/>
              <a:t>k</a:t>
            </a:r>
            <a:r>
              <a:rPr lang="en-US" sz="3400" dirty="0" smtClean="0"/>
              <a:t> is converted into </a:t>
            </a:r>
            <a:r>
              <a:rPr lang="en-US" sz="3400" b="1" dirty="0" err="1" smtClean="0"/>
              <a:t>E</a:t>
            </a:r>
            <a:r>
              <a:rPr lang="en-US" sz="3400" b="1" baseline="-25000" dirty="0" err="1" smtClean="0"/>
              <a:t>p</a:t>
            </a:r>
            <a:endParaRPr lang="en-US" sz="3400" b="1" baseline="-25000" dirty="0" smtClean="0"/>
          </a:p>
          <a:p>
            <a:pPr algn="ctr"/>
            <a:endParaRPr lang="en-US" sz="3400" dirty="0"/>
          </a:p>
          <a:p>
            <a:pPr algn="ctr"/>
            <a:r>
              <a:rPr lang="en-US" sz="3400" dirty="0" smtClean="0"/>
              <a:t>As the ball falls downwards </a:t>
            </a:r>
            <a:r>
              <a:rPr lang="en-US" sz="3400" b="1" dirty="0" err="1" smtClean="0"/>
              <a:t>E</a:t>
            </a:r>
            <a:r>
              <a:rPr lang="en-US" sz="3400" b="1" baseline="-25000" dirty="0" err="1" smtClean="0"/>
              <a:t>p</a:t>
            </a:r>
            <a:r>
              <a:rPr lang="en-US" sz="3400" dirty="0" smtClean="0"/>
              <a:t> is converted into </a:t>
            </a:r>
            <a:r>
              <a:rPr lang="en-US" sz="3400" b="1" dirty="0" err="1" smtClean="0"/>
              <a:t>E</a:t>
            </a:r>
            <a:r>
              <a:rPr lang="en-US" sz="3400" b="1" baseline="-25000" dirty="0" err="1" smtClean="0"/>
              <a:t>k</a:t>
            </a:r>
            <a:endParaRPr lang="en-US" sz="3400" b="1" baseline="-25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500042"/>
            <a:ext cx="6572296" cy="928693"/>
          </a:xfrm>
          <a:prstGeom prst="roundRect">
            <a:avLst>
              <a:gd name="adj" fmla="val 5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 smtClean="0"/>
              <a:t>This is similar to a pendulum:</a:t>
            </a:r>
            <a:endParaRPr lang="en-US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714488"/>
            <a:ext cx="8201083" cy="4286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astequati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2071678"/>
            <a:ext cx="7335254" cy="4472716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500034" y="357166"/>
            <a:ext cx="8286808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On roller coasters the largest hill is always the first. Why is that?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85728"/>
            <a:ext cx="8358246" cy="4525963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only conservative forces (like gravity) work on an object,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converted into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vice versa. 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external forces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friction are at work then energy is not conserved.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Friction converts some energy into heat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3379292"/>
            <a:ext cx="5438778" cy="33501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857256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Law of Conservation of Energy: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43182"/>
            <a:ext cx="9144000" cy="15716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	Since no energy is lost, the total initial energy must equal the total final energy: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285984" y="1000108"/>
            <a:ext cx="4500594" cy="142876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ΔE</a:t>
            </a:r>
            <a:r>
              <a:rPr lang="en-US" sz="6600" baseline="-25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k</a:t>
            </a:r>
            <a:r>
              <a:rPr lang="en-US" sz="66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= - </a:t>
            </a:r>
            <a:r>
              <a:rPr lang="en-US" sz="6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ΔE</a:t>
            </a:r>
            <a:r>
              <a:rPr lang="en-US" sz="6600" baseline="-25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p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714480" y="3929066"/>
            <a:ext cx="6072230" cy="10715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E</a:t>
            </a:r>
            <a:r>
              <a:rPr lang="en-US" sz="5400" baseline="-25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ki</a:t>
            </a:r>
            <a:r>
              <a:rPr lang="en-US" sz="54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+ </a:t>
            </a:r>
            <a:r>
              <a:rPr lang="en-US" sz="5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E</a:t>
            </a:r>
            <a:r>
              <a:rPr lang="en-US" sz="5400" baseline="-25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pi</a:t>
            </a:r>
            <a:r>
              <a:rPr lang="en-US" sz="54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= </a:t>
            </a:r>
            <a:r>
              <a:rPr lang="en-US" sz="5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E</a:t>
            </a:r>
            <a:r>
              <a:rPr lang="en-US" sz="5400" baseline="-25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kf</a:t>
            </a:r>
            <a:r>
              <a:rPr lang="en-US" sz="54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+ </a:t>
            </a:r>
            <a:r>
              <a:rPr lang="en-US" sz="5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E</a:t>
            </a:r>
            <a:r>
              <a:rPr lang="en-US" sz="5400" baseline="-25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pf</a:t>
            </a:r>
            <a:r>
              <a:rPr lang="en-US" sz="54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14348" y="5572140"/>
            <a:ext cx="7929618" cy="10715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½mv</a:t>
            </a:r>
            <a:r>
              <a:rPr lang="en-US" sz="48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i</a:t>
            </a:r>
            <a:r>
              <a:rPr lang="en-US" sz="48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2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+ </a:t>
            </a:r>
            <a:r>
              <a:rPr lang="en-US" sz="4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mgh</a:t>
            </a:r>
            <a:r>
              <a:rPr lang="en-US" sz="4800" baseline="-25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i</a:t>
            </a:r>
            <a:r>
              <a:rPr 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= ½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mv</a:t>
            </a:r>
            <a:r>
              <a:rPr lang="en-US" sz="48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f</a:t>
            </a:r>
            <a:r>
              <a:rPr lang="en-US" sz="48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2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+ </a:t>
            </a:r>
            <a:r>
              <a:rPr lang="en-US" sz="4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mgh</a:t>
            </a:r>
            <a:r>
              <a:rPr lang="en-US" sz="4800" baseline="-25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f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0871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3200" u="sng" dirty="0" smtClean="0">
                <a:latin typeface="Calibri" pitchFamily="34" charset="0"/>
                <a:cs typeface="Calibri" pitchFamily="34" charset="0"/>
              </a:rPr>
              <a:t>Ex: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While 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jumping over The Great Wall of China an 82 kg skateboarder is needs to leave the ramp traveling at 78 km/h. </a:t>
            </a:r>
            <a:br>
              <a:rPr lang="en-US" sz="3200" dirty="0">
                <a:latin typeface="Calibri" pitchFamily="34" charset="0"/>
                <a:cs typeface="Calibri" pitchFamily="34" charset="0"/>
              </a:rPr>
            </a:br>
            <a:r>
              <a:rPr lang="en-US" sz="3200" dirty="0" smtClean="0">
                <a:latin typeface="Calibri" pitchFamily="34" charset="0"/>
                <a:cs typeface="Calibri" pitchFamily="34" charset="0"/>
              </a:rPr>
              <a:t>a) How 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much potential energy does he need to start with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pPr marL="36576" indent="0">
              <a:buNone/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b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) What minimum height of ramp should he use?</a:t>
            </a:r>
            <a:endParaRPr lang="en-CA" sz="32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33670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36513">
              <a:buNone/>
            </a:pPr>
            <a:r>
              <a:rPr lang="en-US" sz="3200" dirty="0">
                <a:latin typeface="Calibri" pitchFamily="34" charset="0"/>
              </a:rPr>
              <a:t>A trampoline dunk artist is bounces to </a:t>
            </a:r>
            <a:r>
              <a:rPr lang="en-US" sz="3200" dirty="0" smtClean="0">
                <a:latin typeface="Calibri" pitchFamily="34" charset="0"/>
              </a:rPr>
              <a:t>a maximum </a:t>
            </a:r>
            <a:r>
              <a:rPr lang="en-US" sz="3200" dirty="0">
                <a:latin typeface="Calibri" pitchFamily="34" charset="0"/>
              </a:rPr>
              <a:t>vertical height of 4.8 m before launching himself towards the hoop. At the top of his arc he is 3.2 m above the ground. </a:t>
            </a:r>
            <a:endParaRPr lang="en-US" sz="3200" dirty="0" smtClean="0">
              <a:latin typeface="Calibri" pitchFamily="34" charset="0"/>
            </a:endParaRPr>
          </a:p>
          <a:p>
            <a:pPr marL="0" indent="36513">
              <a:buNone/>
            </a:pPr>
            <a:r>
              <a:rPr lang="en-US" sz="3200" dirty="0" smtClean="0">
                <a:latin typeface="Calibri" pitchFamily="34" charset="0"/>
              </a:rPr>
              <a:t>How </a:t>
            </a:r>
            <a:r>
              <a:rPr lang="en-US" sz="3200" dirty="0">
                <a:latin typeface="Calibri" pitchFamily="34" charset="0"/>
              </a:rPr>
              <a:t>fast is he traveling at this point?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206</TotalTime>
  <Words>243</Words>
  <Application>Microsoft Office PowerPoint</Application>
  <PresentationFormat>On-screen Show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The Law of Conservation Of Energy</vt:lpstr>
      <vt:lpstr>Law of Conservation of Energy:  Energy cannot be created or destroyed, only changed from one form into another. </vt:lpstr>
      <vt:lpstr>PowerPoint Presentation</vt:lpstr>
      <vt:lpstr>PowerPoint Presentation</vt:lpstr>
      <vt:lpstr>PowerPoint Presentation</vt:lpstr>
      <vt:lpstr>PowerPoint Presentation</vt:lpstr>
      <vt:lpstr>The Law of Conservation of Energy: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Law of Conservation Of Energy</dc:title>
  <dc:creator> Hansen</dc:creator>
  <cp:lastModifiedBy>Matt Trask</cp:lastModifiedBy>
  <cp:revision>26</cp:revision>
  <dcterms:created xsi:type="dcterms:W3CDTF">2008-01-11T06:29:24Z</dcterms:created>
  <dcterms:modified xsi:type="dcterms:W3CDTF">2013-03-01T19:24:25Z</dcterms:modified>
</cp:coreProperties>
</file>