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56E8E6D-B8CE-4B35-8BB2-DCFB43A50209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222173-5E57-42EE-89DA-DBCD869A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35732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Power and Efficiency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6262597" cy="46927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143932" cy="5857916"/>
          </a:xfrm>
          <a:prstGeom prst="round2DiagRect">
            <a:avLst>
              <a:gd name="adj1" fmla="val 12173"/>
              <a:gd name="adj2" fmla="val 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The most common source of confusion when calculating efficiency is in understanding which values applies to work/power IN and which applies to work/power OUT.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Work/Power In:</a:t>
            </a:r>
            <a:r>
              <a:rPr kumimoji="0" lang="en-US" sz="28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800" u="none" dirty="0" smtClean="0">
                <a:solidFill>
                  <a:schemeClr val="bg1"/>
                </a:solidFill>
                <a:latin typeface="Calibri" pitchFamily="34" charset="0"/>
              </a:rPr>
              <a:t> Total work or power used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Always</a:t>
            </a:r>
            <a:r>
              <a:rPr kumimoji="0" lang="en-US" sz="28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greater than output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Work/Power Out: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Actual work or power done by the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143932" cy="5786478"/>
          </a:xfrm>
          <a:prstGeom prst="round2DiagRect">
            <a:avLst>
              <a:gd name="adj1" fmla="val 12118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Remember that energy is always LOST somewhere in using the machine, so: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Work IN &gt; Work OUT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Efficiency</a:t>
            </a:r>
            <a:r>
              <a:rPr kumimoji="0" lang="en-US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&lt; 100%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512" y="116632"/>
            <a:ext cx="8784976" cy="6552728"/>
          </a:xfrm>
          <a:prstGeom prst="round2DiagRect">
            <a:avLst>
              <a:gd name="adj1" fmla="val 9453"/>
              <a:gd name="adj2" fmla="val 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Example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300 W electric motor lifts a 25.0 kg object to a height of 10.0 m in 11.5 s. What is the efficiency of the motor?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inkTgt spid="_x0000_s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inkTgt spid="_x0000_s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inkTgt spid="_x0000_s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inkTgt spid="_x0000_s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inkTgt spid="_x0000_s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inkTgt spid="_x0000_s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inkTgt spid="_x0000_s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inkTgt spid="_x0000_s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inkTgt spid="_x0000_s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inkTgt spid="_x0000_s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inkTgt spid="_x0000_s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inkTgt spid="_x0000_s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inkTgt spid="_x0000_s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inkTgt spid="_x0000_s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inkTgt spid="_x0000_s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inkTgt spid="_x0000_s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inkTgt spid="_x0000_s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inkTgt spid="_x0000_s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inkTgt spid="_x0000_s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inkTgt spid="_x0000_s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inkTgt spid="_x0000_s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inkTgt spid="_x0000_s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inkTgt spid="_x0000_s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inkTgt spid="_x0000_s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inkTgt spid="_x0000_s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inkTgt spid="_x0000_s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inkTgt spid="_x0000_s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inkTgt spid="_x0000_s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7504" y="116632"/>
            <a:ext cx="8856984" cy="6552728"/>
          </a:xfrm>
          <a:prstGeom prst="round2DiagRect">
            <a:avLst>
              <a:gd name="adj1" fmla="val 11400"/>
              <a:gd name="adj2" fmla="val 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A student pushes a 15 kg box up a ramp with a force of 95 N. What is their efficiency?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36096" y="1988840"/>
            <a:ext cx="3346810" cy="2043118"/>
            <a:chOff x="4214810" y="3143248"/>
            <a:chExt cx="3346810" cy="2043118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auto">
            <a:xfrm>
              <a:off x="4214810" y="3143248"/>
              <a:ext cx="3157546" cy="2043118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 rot="1951661">
              <a:off x="6818668" y="4472208"/>
              <a:ext cx="742952" cy="5082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4429128" y="4047927"/>
              <a:ext cx="1114428" cy="879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5.0 m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5686428" y="3705027"/>
              <a:ext cx="1114428" cy="879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9.0 m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660232" y="2204864"/>
            <a:ext cx="1023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12 m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2852936"/>
            <a:ext cx="112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6.0 m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inkTgt spid="_x0000_s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inkTgt spid="_x0000_s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inkTgt spid="_x0000_s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inkTgt spid="_x0000_s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inkTgt spid="_x0000_s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inkTgt spid="_x0000_s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inkTgt spid="_x0000_s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inkTgt spid="_x0000_s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inkTgt spid="_x0000_s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inkTgt spid="_x0000_s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inkTgt spid="_x0000_s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inkTgt spid="_x0000_s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inkTgt spid="_x0000_s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inkTgt spid="_x0000_s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inkTgt spid="_x0000_s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inkTgt spid="_x0000_s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inkTgt spid="_x0000_s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inkTgt spid="_x0000_s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inkTgt spid="_x0000_s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inkTgt spid="_x0000_s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inkTgt spid="_x0000_s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inkTgt spid="_x0000_s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inkTgt spid="_x0000_s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inkTgt spid="_x0000_s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inkTgt spid="_x0000_s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inkTgt spid="_x0000_s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inkTgt spid="_x0000_s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inkTgt spid="_x0000_s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inkTgt spid="_x0000_s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inkTgt spid="_x0000_s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inkTgt spid="_x0000_s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inkTgt spid="_x0000_s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inkTgt spid="_x0000_s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inkTgt spid="_x0000_s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inkTgt spid="_x0000_s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inkTgt spid="_x0000_s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inkTgt spid="_x0000_s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inkTgt spid="_x0000_s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inkTgt spid="_x0000_s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inkTgt spid="_x0000_s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286808" cy="6000792"/>
          </a:xfrm>
          <a:prstGeom prst="round2DiagRect">
            <a:avLst>
              <a:gd name="adj1" fmla="val 9912"/>
              <a:gd name="adj2" fmla="val 0"/>
            </a:avLst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In everyday language we often use the words WORK, ENERGY and POWER synonymously. However this makes the physics gods extremely furious because we should all know that: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POWER is</a:t>
            </a:r>
            <a:r>
              <a:rPr kumimoji="0" lang="en-US" sz="4400" b="1" i="0" u="none" strike="noStrike" normalizeH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the rate of doing work.</a:t>
            </a:r>
            <a:endParaRPr kumimoji="0" lang="en-US" sz="4400" b="1" i="0" u="none" strike="noStrike" normalizeH="0" baseline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215370" cy="5857916"/>
          </a:xfrm>
          <a:prstGeom prst="round2DiagRect">
            <a:avLst>
              <a:gd name="adj1" fmla="val 11839"/>
              <a:gd name="adj2" fmla="val 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Mathematically we define power as: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unit of power is J/s or Watts (W)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(this is sometimes confusing because W is also the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symbol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for work)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57356" y="1785926"/>
            <a:ext cx="5500726" cy="1143008"/>
          </a:xfrm>
          <a:prstGeom prst="roundRect">
            <a:avLst>
              <a:gd name="adj" fmla="val 2878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 = W/t = </a:t>
            </a:r>
            <a:r>
              <a:rPr lang="el-G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Δ</a:t>
            </a:r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E/t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round2DiagRect">
            <a:avLst>
              <a:gd name="adj1" fmla="val 9173"/>
              <a:gd name="adj2" fmla="val 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sng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Example</a:t>
            </a:r>
            <a:r>
              <a:rPr kumimoji="0" lang="en-US" sz="32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 physics student is setting up a wicked body slam on a biology student.  He lifts the 75 kg student clear over his head to a height of 2.2 m in 0.675 s.  How much power did the physics student generate?</a:t>
            </a:r>
            <a:endParaRPr kumimoji="0" lang="en-US" sz="32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inkTgt spid="_x0000_s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inkTgt spid="_x0000_s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inkTgt spid="_x0000_s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inkTgt spid="_x0000_s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round2DiagRect">
            <a:avLst>
              <a:gd name="adj1" fmla="val 11224"/>
              <a:gd name="adj2" fmla="val 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Example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While cruising along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level ground 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 the CT-2004 at 12.0 m/s, Mr. </a:t>
            </a:r>
            <a:r>
              <a:rPr kumimoji="0" lang="en-US" sz="3200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Trask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hits the gas and speeds up to 26.0 m/s in 1.5 s.  If the CT-2004 weighs 6.50 x 10</a:t>
            </a:r>
            <a:r>
              <a:rPr kumimoji="0" lang="en-US" sz="3200" i="0" u="none" strike="noStrike" normalizeH="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4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N how much power did it generate?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Ignore friction.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inkTgt spid="_x0000_s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inkTgt spid="_x0000_s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inkTgt spid="_x0000_s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inkTgt spid="_x0000_s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inkTgt spid="_x0000_s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inkTgt spid="_x0000_s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inkTgt spid="_x0000_s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inkTgt spid="_x0000_s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inkTgt spid="_x0000_s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inkTgt spid="_x0000_s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inkTgt spid="_x0000_s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inkTgt spid="_x0000_s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inkTgt spid="_x0000_s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inkTgt spid="_x0000_s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inkTgt spid="_x0000_s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inkTgt spid="_x0000_s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inkTgt spid="_x0000_s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inkTgt spid="_x0000_s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inkTgt spid="_x0000_s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inkTgt spid="_x0000_s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inkTgt spid="_x0000_s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inkTgt spid="_x0000_s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inkTgt spid="_x0000_s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inkTgt spid="_x0000_s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inkTgt spid="_x0000_s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inkTgt spid="_x0000_s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inkTgt spid="_x0000_s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00034" y="571480"/>
            <a:ext cx="8215370" cy="5715040"/>
          </a:xfrm>
          <a:prstGeom prst="round2DiagRect">
            <a:avLst>
              <a:gd name="adj1" fmla="val 9636"/>
              <a:gd name="adj2" fmla="val 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Another useful equation for power can be derived: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 =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  =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  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= </a:t>
            </a:r>
            <a:b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kumimoji="0" lang="en-US" sz="3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This is useful for objects</a:t>
            </a:r>
            <a:r>
              <a:rPr kumimoji="0" lang="en-US" sz="32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moving </a:t>
            </a:r>
            <a:br>
              <a:rPr kumimoji="0" lang="en-US" sz="32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kumimoji="0" lang="en-US" sz="32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at... 				</a:t>
            </a:r>
            <a:endParaRPr kumimoji="0" lang="en-US" sz="5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inkTgt spid="_x0000_s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inkTgt spid="_x0000_s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inkTgt spid="_x0000_s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inkTgt spid="_x0000_s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inkTgt spid="_x0000_s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16632"/>
            <a:ext cx="8784976" cy="6552728"/>
          </a:xfrm>
          <a:prstGeom prst="round2DiagRect">
            <a:avLst>
              <a:gd name="adj1" fmla="val 11639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Example</a:t>
            </a:r>
            <a:r>
              <a:rPr kumimoji="0" lang="en-US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A student pushes 14 kg of their physics homework up a 40</a:t>
            </a:r>
            <a:r>
              <a:rPr kumimoji="0" lang="en-US" sz="32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o</a:t>
            </a:r>
            <a:r>
              <a:rPr kumimoji="0" lang="en-US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ramp at a constant velocity of 3.2 m/s.  The friction force is 26 N.  How much power must the student exert?</a:t>
            </a:r>
            <a:endParaRPr kumimoji="0" lang="en-US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 flipH="1">
            <a:off x="5004048" y="4077072"/>
            <a:ext cx="3286148" cy="2000264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inkTgt spid="_x0000_s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inkTgt spid="_x0000_s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inkTgt spid="_x0000_s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inkTgt spid="_x0000_s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inkTgt spid="_x0000_s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inkTgt spid="_x0000_s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inkTgt spid="_x0000_s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inkTgt spid="_x0000_s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inkTgt spid="_x0000_s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inkTgt spid="_x0000_s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inkTgt spid="_x0000_s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inkTgt spid="_x0000_s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inkTgt spid="_x0000_s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inkTgt spid="_x0000_s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inkTgt spid="_x0000_s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inkTgt spid="_x0000_s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inkTgt spid="_x0000_s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inkTgt spid="_x0000_s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inkTgt spid="_x0000_s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inkTgt spid="_x0000_s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inkTgt spid="_x0000_s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inkTgt spid="_x0000_s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inkTgt spid="_x0000_s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inkTgt spid="_x0000_s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inkTgt spid="_x0000_s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inkTgt spid="_x0000_s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inkTgt spid="_x0000_s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inkTgt spid="_x0000_s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inkTgt spid="_x0000_s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inkTgt spid="_x0000_s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inkTgt spid="_x0000_s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inkTgt spid="_x0000_s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inkTgt spid="_x0000_s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inkTgt spid="_x0000_s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inkTgt spid="_x0000_s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inkTgt spid="_x0000_s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inkTgt spid="_x0000_s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inkTgt spid="_x0000_s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inkTgt spid="_x0000_s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inkTgt spid="_x0000_s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inkTgt spid="_x0000_s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inkTgt spid="_x0000_s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inkTgt spid="_x0000_s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inkTgt spid="_x0000_s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inkTgt spid="_x0000_s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inkTgt spid="_x0000_s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inkTgt spid="_x0000_s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inkTgt spid="_x0000_s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inkTgt spid="_x0000_s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71472" y="571480"/>
            <a:ext cx="8143932" cy="5715040"/>
          </a:xfrm>
          <a:prstGeom prst="round2DiagRect">
            <a:avLst>
              <a:gd name="adj1" fmla="val 10122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Whenever we use a machine to do work some of the energy we put into the machine is always lost, mainly due to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friction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 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	an electric heater is ________ efficient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a car is __________________ efficient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lightbulb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is _____________ efficient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inkTgt spid="_x0000_s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inkTgt spid="_x0000_s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inkTgt spid="_x0000_s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28596" y="571480"/>
            <a:ext cx="8286808" cy="5786478"/>
          </a:xfrm>
          <a:prstGeom prst="round2DiagRect">
            <a:avLst>
              <a:gd name="adj1" fmla="val 11639"/>
              <a:gd name="adj2" fmla="val 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We can define efficiency in two ways:</a:t>
            </a:r>
            <a:b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</a:b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	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Efficiency =</a:t>
            </a:r>
            <a:r>
              <a:rPr kumimoji="0" lang="en-US" sz="36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kumimoji="0" lang="en-US" sz="3600" b="1" i="0" u="sng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W</a:t>
            </a:r>
            <a:r>
              <a:rPr kumimoji="0" lang="en-US" sz="3600" b="1" i="0" u="sng" strike="noStrike" normalizeH="0" baseline="-25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out</a:t>
            </a: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x 100% = </a:t>
            </a:r>
            <a:r>
              <a:rPr kumimoji="0" lang="en-US" sz="3600" b="1" i="0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</a:t>
            </a:r>
            <a:r>
              <a:rPr kumimoji="0" lang="en-US" sz="3600" b="1" i="0" u="sng" strike="noStrike" normalizeH="0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out</a:t>
            </a:r>
            <a:r>
              <a:rPr kumimoji="0" lang="en-US" sz="3600" b="1" i="0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x 100%</a:t>
            </a: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/>
            </a:r>
            <a:b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</a:b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     W</a:t>
            </a:r>
            <a:r>
              <a:rPr kumimoji="0" lang="en-US" sz="3600" b="1" i="0" u="none" strike="noStrike" normalizeH="0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in</a:t>
            </a: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                   P</a:t>
            </a:r>
            <a:r>
              <a:rPr kumimoji="0" lang="en-US" sz="3600" b="1" i="0" u="none" strike="noStrike" normalizeH="0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Notice that efficiency is a ratio expressed as a percentage and therefore has no units!</a:t>
            </a: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57224" y="1857364"/>
            <a:ext cx="7429552" cy="1571636"/>
          </a:xfrm>
          <a:prstGeom prst="roundRect">
            <a:avLst>
              <a:gd name="adj" fmla="val 29009"/>
            </a:avLst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119</TotalTime>
  <Words>365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Power and Efficiency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Efficiency</dc:title>
  <dc:creator> Hansen</dc:creator>
  <cp:lastModifiedBy>Matt</cp:lastModifiedBy>
  <cp:revision>13</cp:revision>
  <dcterms:created xsi:type="dcterms:W3CDTF">2007-10-25T15:40:01Z</dcterms:created>
  <dcterms:modified xsi:type="dcterms:W3CDTF">2010-12-15T17:10:17Z</dcterms:modified>
</cp:coreProperties>
</file>