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B78019-5377-4FF8-AB4F-9C64B42EE1AF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B8CD7D-AB3B-40E4-9163-9712EE05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14488"/>
            <a:ext cx="5046670" cy="4867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00264"/>
          </a:xfrm>
        </p:spPr>
        <p:txBody>
          <a:bodyPr>
            <a:noAutofit/>
          </a:bodyPr>
          <a:lstStyle/>
          <a:p>
            <a:pPr algn="ctr"/>
            <a:r>
              <a:rPr lang="en-US" sz="66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Potential Energy </a:t>
            </a:r>
            <a:br>
              <a:rPr lang="en-US" sz="66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66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Escape Velocity</a:t>
            </a:r>
            <a:endParaRPr lang="en-US" sz="66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Example: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The International Space Station drops a 250 kg waste shuttle from rest at an altitude of 3.50x10</a:t>
            </a:r>
            <a:r>
              <a:rPr lang="en-US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5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m. At what speed would it impact Earth if there were no air friction? </a:t>
            </a:r>
          </a:p>
          <a:p>
            <a:pPr>
              <a:buNone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inkTgt spid="_x0000_s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inkTgt spid="_x0000_s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inkTgt spid="_x0000_s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inkTgt spid="_x0000_s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inkTgt spid="_x0000_s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inkTgt spid="_x0000_s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inkTgt spid="_x0000_s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inkTgt spid="_x0000_s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inkTgt spid="_x0000_s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inkTgt spid="_x0000_s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inkTgt spid="_x0000_s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inkTgt spid="_x0000_s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inkTgt spid="_x0000_s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inkTgt spid="_x0000_s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inkTgt spid="_x0000_s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inkTgt spid="_x0000_s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inkTgt spid="_x0000_s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inkTgt spid="_x0000_s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inkTgt spid="_x0000_s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inkTgt spid="_x0000_s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inkTgt spid="_x0000_s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inkTgt spid="_x0000_s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inkTgt spid="_x0000_s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inkTgt spid="_x0000_s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inkTgt spid="_x0000_s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inkTgt spid="_x0000_s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inkTgt spid="_x0000_s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inkTgt spid="_x0000_s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inkTgt spid="_x0000_s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inkTgt spid="_x0000_s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inkTgt spid="_x0000_s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inkTgt spid="_x0000_s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inkTgt spid="_x0000_s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inkTgt spid="_x0000_s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inkTgt spid="_x0000_s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inkTgt spid="_x0000_s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inkTgt spid="_x0000_s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inkTgt spid="_x0000_s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inkTgt spid="_x0000_s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inkTgt spid="_x0000_s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inkTgt spid="_x0000_s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inkTgt spid="_x0000_s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inkTgt spid="_x0000_s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inkTgt spid="_x0000_s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inkTgt spid="_x0000_s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inkTgt spid="_x0000_s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inkTgt spid="_x0000_s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inkTgt spid="_x0000_s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inkTgt spid="_x0000_s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inkTgt spid="_x0000_s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inkTgt spid="_x0000_s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inkTgt spid="_x0000_s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inkTgt spid="_x0000_s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inkTgt spid="_x0000_s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inkTgt spid="_x0000_s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inkTgt spid="_x0000_s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inkTgt spid="_x0000_s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inkTgt spid="_x0000_s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inkTgt spid="_x0000_s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inkTgt spid="_x0000_s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inkTgt spid="_x0000_s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inkTgt spid="_x0000_s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inkTgt spid="_x0000_s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inkTgt spid="_x0000_s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inkTgt spid="_x0000_s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inkTgt spid="_x0000_s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inkTgt spid="_x0000_s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inkTgt spid="_x0000_s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inkTgt spid="_x0000_s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inkTgt spid="_x0000_s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inkTgt spid="_x0000_s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inkTgt spid="_x0000_s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inkTgt spid="_x0000_s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inkTgt spid="_x0000_s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inkTgt spid="_x0000_s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inkTgt spid="_x0000_s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inkTgt spid="_x0000_s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inkTgt spid="_x0000_s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inkTgt spid="_x0000_s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inkTgt spid="_x0000_s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inkTgt spid="_x0000_s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inkTgt spid="_x0000_s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inkTgt spid="_x0000_s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Example: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A 2.35x10</a:t>
            </a:r>
            <a:r>
              <a:rPr lang="en-US" sz="2800" baseline="30000" dirty="0" smtClean="0">
                <a:latin typeface="Calibri" pitchFamily="34" charset="0"/>
              </a:rPr>
              <a:t>16</a:t>
            </a:r>
            <a:r>
              <a:rPr lang="en-US" sz="2800" dirty="0" smtClean="0">
                <a:latin typeface="Calibri" pitchFamily="34" charset="0"/>
              </a:rPr>
              <a:t> kg asteroid falls towards the Earth from a really, really, REALLY far way away. How much energy is released when it impacts with the Earth?</a:t>
            </a:r>
            <a:endParaRPr lang="en-CA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inkTgt spid="_x0000_s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inkTgt spid="_x0000_s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inkTgt spid="_x0000_s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inkTgt spid="_x0000_s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inkTgt spid="_x0000_s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inkTgt spid="_x0000_s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inkTgt spid="_x0000_s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inkTgt spid="_x0000_s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inkTgt spid="_x0000_s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inkTgt spid="_x0000_s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inkTgt spid="_x0000_s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inkTgt spid="_x0000_s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inkTgt spid="_x0000_s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inkTgt spid="_x0000_s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inkTgt spid="_x0000_s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inkTgt spid="_x0000_s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inkTgt spid="_x0000_s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inkTgt spid="_x0000_s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inkTgt spid="_x0000_s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inkTgt spid="_x0000_s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inkTgt spid="_x0000_s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inkTgt spid="_x0000_s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inkTgt spid="_x0000_s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inkTgt spid="_x0000_s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inkTgt spid="_x0000_s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inkTgt spid="_x0000_s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inkTgt spid="_x0000_s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inkTgt spid="_x0000_s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inkTgt spid="_x0000_s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inkTgt spid="_x0000_s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inkTgt spid="_x0000_s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inkTgt spid="_x0000_s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inkTgt spid="_x0000_s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inkTgt spid="_x0000_s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inkTgt spid="_x0000_s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inkTgt spid="_x0000_s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inkTgt spid="_x0000_s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inkTgt spid="_x0000_s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inkTgt spid="_x0000_s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inkTgt spid="_x0000_s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inkTgt spid="_x0000_s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inkTgt spid="_x0000_s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6251596" cy="625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5720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Launching (Escape Velocity)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What goes up must come down, unless we throw it really, REALLY hard.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Escape velocity is the minimum speed an object requires in order to </a:t>
            </a:r>
            <a:r>
              <a:rPr kumimoji="0" lang="en-US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completely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break 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free from Earth’s 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pull. 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It should stand to reason that if an object is going to be completely freed from the Earth’s gravitational pull that we need to supply it with enough </a:t>
            </a:r>
            <a:r>
              <a:rPr kumimoji="0" lang="en-US" sz="32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kinetic energy 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match its </a:t>
            </a:r>
            <a:r>
              <a:rPr kumimoji="0" lang="en-US" sz="32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potential energy 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at infinite.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00034" y="571480"/>
            <a:ext cx="8215370" cy="5786478"/>
          </a:xfrm>
          <a:prstGeom prst="roundRect">
            <a:avLst>
              <a:gd name="adj" fmla="val 1067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In terms of equations this means that: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inkTgt spid="_x0000_s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inkTgt spid="_x0000_s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inkTgt spid="_x0000_s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inkTgt spid="_x0000_s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inkTgt spid="_x0000_s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inkTgt spid="_x0000_s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inkTgt spid="_x0000_s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inkTgt spid="_x0000_s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inkTgt spid="_x0000_s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inkTgt spid="_x0000_s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inkTgt spid="_x0000_s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inkTgt spid="_x0000_s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inkTgt spid="_x0000_s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inkTgt spid="_x0000_s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inkTgt spid="_x0000_s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inkTgt spid="_x0000_s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inkTgt spid="_x0000_s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inkTgt spid="_x0000_s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inkTgt spid="_x0000_s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inkTgt spid="_x0000_s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inkTgt spid="_x0000_s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inkTgt spid="_x0000_s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inkTgt spid="_x0000_s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inkTgt spid="_x0000_s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inkTgt spid="_x0000_s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inkTgt spid="_x0000_s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inkTgt spid="_x0000_s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inkTgt spid="_x0000_s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inkTgt spid="_x0000_s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inkTgt spid="_x0000_s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inkTgt spid="_x0000_s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inkTgt spid="_x0000_s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inkTgt spid="_x0000_s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inkTgt spid="_x0000_s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inkTgt spid="_x0000_s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inkTgt spid="_x0000_s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inkTgt spid="_x0000_s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inkTgt spid="_x0000_s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inkTgt spid="_x0000_s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inkTgt spid="_x0000_s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inkTgt spid="_x0000_s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inkTgt spid="_x0000_s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inkTgt spid="_x0000_s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inkTgt spid="_x0000_s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inkTgt spid="_x0000_s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inkTgt spid="_x0000_s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inkTgt spid="_x0000_s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inkTgt spid="_x0000_s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inkTgt spid="_x0000_s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inkTgt spid="_x0000_s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inkTgt spid="_x0000_s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inkTgt spid="_x0000_s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inkTgt spid="_x0000_s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inkTgt spid="_x0000_s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inkTgt spid="_x0000_s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inkTgt spid="_x0000_s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inkTgt spid="_x0000_s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inkTgt spid="_x0000_s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inkTgt spid="_x0000_s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inkTgt spid="_x0000_s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inkTgt spid="_x0000_s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inkTgt spid="_x0000_s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inkTgt spid="_x0000_s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inkTgt spid="_x0000_s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inkTgt spid="_x0000_s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inkTgt spid="_x0000_s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inkTgt spid="_x0000_s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inkTgt spid="_x0000_s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inkTgt spid="_x0000_s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inkTgt spid="_x0000_s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inkTgt spid="_x0000_s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inkTgt spid="_x0000_s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inkTgt spid="_x0000_s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inkTgt spid="_x0000_s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inkTgt spid="_x0000_s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inkTgt spid="_x0000_s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784976" cy="6480720"/>
          </a:xfrm>
          <a:prstGeom prst="roundRect">
            <a:avLst>
              <a:gd name="adj" fmla="val 1081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Example:</a:t>
            </a: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At what speed do you need to throw a 1.0 kg rock in order for it to leave the Earth’s gravitational pull?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Does the</a:t>
            </a:r>
            <a:r>
              <a:rPr kumimoji="0" lang="en-US" sz="24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mass of the rock matter? Hmmm…</a:t>
            </a:r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inkTgt spid="_x0000_s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inkTgt spid="_x0000_s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inkTgt spid="_x0000_s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inkTgt spid="_x0000_s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inkTgt spid="_x0000_s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inkTgt spid="_x0000_s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inkTgt spid="_x0000_s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inkTgt spid="_x0000_s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inkTgt spid="_x0000_s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inkTgt spid="_x0000_s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inkTgt spid="_x0000_s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inkTgt spid="_x0000_s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inkTgt spid="_x0000_s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inkTgt spid="_x0000_s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inkTgt spid="_x0000_s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inkTgt spid="_x0000_s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inkTgt spid="_x0000_s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inkTgt spid="_x0000_s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inkTgt spid="_x0000_s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inkTgt spid="_x0000_s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inkTgt spid="_x0000_s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inkTgt spid="_x0000_s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inkTgt spid="_x0000_s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inkTgt spid="_x0000_s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inkTgt spid="_x0000_s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inkTgt spid="_x0000_s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inkTgt spid="_x0000_s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inkTgt spid="_x0000_s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inkTgt spid="_x0000_s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inkTgt spid="_x0000_s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inkTgt spid="_x0000_s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inkTgt spid="_x0000_s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inkTgt spid="_x0000_s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inkTgt spid="_x0000_s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inkTgt spid="_x0000_s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inkTgt spid="_x0000_s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inkTgt spid="_x0000_s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inkTgt spid="_x0000_s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inkTgt spid="_x0000_s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inkTgt spid="_x0000_s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inkTgt spid="_x0000_s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inkTgt spid="_x0000_s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inkTgt spid="_x0000_s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inkTgt spid="_x0000_s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inkTgt spid="_x0000_s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inkTgt spid="_x0000_s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inkTgt spid="_x0000_s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inkTgt spid="_x0000_s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inkTgt spid="_x0000_s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inkTgt spid="_x0000_s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inkTgt spid="_x0000_s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inkTgt spid="_x0000_s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inkTgt spid="_x0000_s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inkTgt spid="_x0000_s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5720" y="285728"/>
            <a:ext cx="8643998" cy="6357982"/>
          </a:xfrm>
          <a:prstGeom prst="roundRect">
            <a:avLst>
              <a:gd name="adj" fmla="val 1139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Gravitational Potential Energy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We have already discussed gravitational potential energy.  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E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=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mgh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	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However, as we have seen, g is not a constant but rather depends on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mass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distance to</a:t>
            </a:r>
            <a:r>
              <a:rPr kumimoji="0" lang="en-US" sz="28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an object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Let’s Derive!!!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g =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Gravitational Field Strength</a:t>
            </a:r>
            <a:r>
              <a:rPr lang="en-US" sz="2800" baseline="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E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= Potential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6050" y="4143380"/>
            <a:ext cx="3571900" cy="157163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E</a:t>
            </a:r>
            <a:r>
              <a:rPr lang="en-US" sz="4000" baseline="-25000" dirty="0" err="1" smtClean="0"/>
              <a:t>p</a:t>
            </a:r>
            <a:r>
              <a:rPr lang="en-US" sz="4000" dirty="0" smtClean="0"/>
              <a:t> = - </a:t>
            </a:r>
            <a:r>
              <a:rPr lang="en-US" sz="4000" u="sng" dirty="0" smtClean="0"/>
              <a:t>Gm</a:t>
            </a:r>
            <a:r>
              <a:rPr lang="en-US" sz="4000" u="sng" baseline="-25000" dirty="0" smtClean="0"/>
              <a:t>1</a:t>
            </a:r>
            <a:r>
              <a:rPr lang="en-US" sz="4000" u="sng" dirty="0" smtClean="0"/>
              <a:t>m</a:t>
            </a:r>
            <a:r>
              <a:rPr lang="en-US" sz="4000" u="sng" baseline="-25000" dirty="0" smtClean="0"/>
              <a:t>2</a:t>
            </a:r>
          </a:p>
          <a:p>
            <a:pPr algn="ctr"/>
            <a:r>
              <a:rPr lang="en-US" sz="4000" dirty="0" smtClean="0"/>
              <a:t>	   r</a:t>
            </a:r>
            <a:endParaRPr lang="en-US" sz="4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If you look at your formula sheet you will notice that this equation has a negative sign.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What’s the deal?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Whenever we talk about gravitational potential energy, we have to use a reference point.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 this reference point we assign a gravitational potential energy of </a:t>
            </a:r>
            <a:r>
              <a:rPr kumimoji="0" lang="en-US" sz="36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ZERO</a:t>
            </a: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When determining the potential energy on a mass provided by the gravitational force generated by a second mass, we assign the ZERO reference point when the distance between the objects is </a:t>
            </a:r>
            <a:r>
              <a:rPr kumimoji="0" lang="en-US" sz="34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infinite</a:t>
            </a:r>
            <a:r>
              <a:rPr kumimoji="0" lang="en-US" sz="3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This means whenever the objects get closer together the potential energy between them gets less.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Compared to infinity the potential energy of the object will always be negative.</a:t>
            </a:r>
            <a:endParaRPr kumimoji="0" lang="en-US" sz="3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4282" y="285728"/>
            <a:ext cx="4357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Let’s sketch a graph showing the relationship between gravitational potential energy of one object relative to another and the distances between their centers.</a:t>
            </a:r>
            <a:endParaRPr kumimoji="0" lang="en-US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642918"/>
            <a:ext cx="4357686" cy="57150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536811" y="3535363"/>
            <a:ext cx="5072098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72066" y="3357562"/>
            <a:ext cx="371477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Example: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 2500 kg satellite is in orbit 3.60x10</a:t>
            </a:r>
            <a:r>
              <a:rPr kumimoji="0" lang="en-US" sz="2800" i="0" u="none" strike="noStrike" normalizeH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7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m above the Earth’s surface.  What is the gravitational potential energy of the satellite due to the gravitational force caused by the Earth?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536" y="5957886"/>
            <a:ext cx="8358246" cy="9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Note: 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The potential energy of this satellite </a:t>
            </a:r>
            <a:r>
              <a:rPr kumimoji="0" lang="en-US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relative to some infinite position is negative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!!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inkTgt spid="_x0000_s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inkTgt spid="_x0000_s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inkTgt spid="_x0000_s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inkTgt spid="_x0000_s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inkTgt spid="_x0000_s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inkTgt spid="_x0000_s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inkTgt spid="_x0000_s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inkTgt spid="_x0000_s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inkTgt spid="_x0000_s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inkTgt spid="_x0000_s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inkTgt spid="_x0000_s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inkTgt spid="_x0000_s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inkTgt spid="_x0000_s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inkTgt spid="_x0000_s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inkTgt spid="_x0000_s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inkTgt spid="_x0000_s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inkTgt spid="_x0000_s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inkTgt spid="_x0000_s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inkTgt spid="_x0000_s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inkTgt spid="_x0000_s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inkTgt spid="_x0000_s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inkTgt spid="_x0000_s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inkTgt spid="_x0000_s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inkTgt spid="_x0000_s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inkTgt spid="_x0000_s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inkTgt spid="_x0000_s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inkTgt spid="_x0000_s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inkTgt spid="_x0000_s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inkTgt spid="_x0000_s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inkTgt spid="_x0000_s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inkTgt spid="_x0000_s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inkTgt spid="_x0000_s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inkTgt spid="_x0000_s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inkTgt spid="_x0000_s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inkTgt spid="_x0000_s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inkTgt spid="_x0000_s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inkTgt spid="_x0000_s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inkTgt spid="_x0000_s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inkTgt spid="_x0000_s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inkTgt spid="_x0000_s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inkTgt spid="_x0000_s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inkTgt spid="_x0000_s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inkTgt spid="_x0000_s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inkTgt spid="_x0000_s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inkTgt spid="_x0000_s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inkTgt spid="_x0000_s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inkTgt spid="_x0000_s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inkTgt spid="_x0000_s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inkTgt spid="_x0000_s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inkTgt spid="_x0000_s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inkTgt spid="_x0000_s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inkTgt spid="_x0000_s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inkTgt spid="_x0000_s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inkTgt spid="_x0000_s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inkTgt spid="_x0000_s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inkTgt spid="_x0000_s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inkTgt spid="_x0000_s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inkTgt spid="_x0000_s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inkTgt spid="_x0000_s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inkTgt spid="_x0000_s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inkTgt spid="_x0000_s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inkTgt spid="_x0000_s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inkTgt spid="_x0000_s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inkTgt spid="_x0000_s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inkTgt spid="_x0000_s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inkTgt spid="_x0000_s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inkTgt spid="_x0000_s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inkTgt spid="_x0000_s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inkTgt spid="_x0000_s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inkTgt spid="_x0000_s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inkTgt spid="_x0000_s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inkTgt spid="_x0000_s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inkTgt spid="_x0000_s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inkTgt spid="_x0000_s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inkTgt spid="_x0000_s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inkTgt spid="_x0000_s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inkTgt spid="_x0000_s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inkTgt spid="_x0000_s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inkTgt spid="_x0000_s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inkTgt spid="_x0000_s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inkTgt spid="_x0000_s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inkTgt spid="_x0000_s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inkTgt spid="_x0000_s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inkTgt spid="_x0000_s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inkTgt spid="_x0000_s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inkTgt spid="_x0000_s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inkTgt spid="_x0000_s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inkTgt spid="_x0000_s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inkTgt spid="_x0000_s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inkTgt spid="_x0000_s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inkTgt spid="_x0000_s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inkTgt spid="_x0000_s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inkTgt spid="_x0000_s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inkTgt spid="_x0000_s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inkTgt spid="_x0000_s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inkTgt spid="_x0000_s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inkTgt spid="_x0000_s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inkTgt spid="_x0000_s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inkTgt spid="_x0000_s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inkTgt spid="_x0000_s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inkTgt spid="_x0000_s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inkTgt spid="_x0000_s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inkTgt spid="_x0000_s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inkTgt spid="_x0000_s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inkTgt spid="_x0000_s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inkTgt spid="_x0000_s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inkTgt spid="_x0000_s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inkTgt spid="_x0000_s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inkTgt spid="_x0000_s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inkTgt spid="_x0000_s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inkTgt spid="_x0000_s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Example cont: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What is the total energy of the satellite in the last question?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inkTgt spid="_x0000_s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inkTgt spid="_x0000_s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inkTgt spid="_x0000_s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inkTgt spid="_x0000_s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inkTgt spid="_x0000_s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inkTgt spid="_x0000_s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inkTgt spid="_x0000_s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inkTgt spid="_x0000_s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inkTgt spid="_x0000_s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inkTgt spid="_x0000_s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inkTgt spid="_x0000_s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inkTgt spid="_x0000_s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inkTgt spid="_x0000_s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inkTgt spid="_x0000_s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inkTgt spid="_x0000_s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inkTgt spid="_x0000_s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inkTgt spid="_x0000_s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inkTgt spid="_x0000_s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inkTgt spid="_x0000_s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inkTgt spid="_x0000_s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inkTgt spid="_x0000_s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inkTgt spid="_x0000_s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inkTgt spid="_x0000_s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inkTgt spid="_x0000_s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inkTgt spid="_x0000_s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inkTgt spid="_x0000_s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inkTgt spid="_x0000_s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inkTgt spid="_x0000_s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inkTgt spid="_x0000_s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inkTgt spid="_x0000_s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inkTgt spid="_x0000_s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inkTgt spid="_x0000_s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inkTgt spid="_x0000_s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inkTgt spid="_x0000_s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inkTgt spid="_x0000_s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inkTgt spid="_x0000_s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inkTgt spid="_x0000_s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inkTgt spid="_x0000_s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inkTgt spid="_x0000_s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inkTgt spid="_x0000_s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inkTgt spid="_x0000_s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inkTgt spid="_x0000_s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inkTgt spid="_x0000_s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inkTgt spid="_x0000_s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inkTgt spid="_x0000_s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inkTgt spid="_x0000_s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inkTgt spid="_x0000_s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inkTgt spid="_x0000_s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inkTgt spid="_x0000_s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inkTgt spid="_x0000_s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inkTgt spid="_x0000_s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inkTgt spid="_x0000_s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inkTgt spid="_x0000_s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inkTgt spid="_x0000_s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inkTgt spid="_x0000_s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inkTgt spid="_x0000_s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inkTgt spid="_x0000_s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inkTgt spid="_x0000_s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inkTgt spid="_x0000_s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inkTgt spid="_x0000_s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inkTgt spid="_x0000_s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inkTgt spid="_x0000_s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inkTgt spid="_x0000_s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inkTgt spid="_x0000_s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inkTgt spid="_x0000_s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inkTgt spid="_x0000_s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inkTgt spid="_x0000_s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inkTgt spid="_x0000_s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inkTgt spid="_x0000_s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inkTgt spid="_x0000_s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inkTgt spid="_x0000_s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inkTgt spid="_x0000_s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inkTgt spid="_x0000_s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inkTgt spid="_x0000_s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inkTgt spid="_x0000_s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inkTgt spid="_x0000_s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inkTgt spid="_x0000_s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inkTgt spid="_x0000_s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inkTgt spid="_x0000_s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inkTgt spid="_x0000_s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inkTgt spid="_x0000_s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inkTgt spid="_x0000_s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inkTgt spid="_x0000_s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inkTgt spid="_x0000_s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inkTgt spid="_x0000_s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inkTgt spid="_x0000_s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inkTgt spid="_x0000_s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inkTgt spid="_x0000_s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inkTgt spid="_x0000_s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inkTgt spid="_x0000_s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inkTgt spid="_x0000_s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inkTgt spid="_x0000_s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inkTgt spid="_x0000_s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inkTgt spid="_x0000_s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inkTgt spid="_x0000_s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inkTgt spid="_x0000_s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inkTgt spid="_x0000_s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inkTgt spid="_x0000_s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inkTgt spid="_x0000_s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inkTgt spid="_x0000_s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inkTgt spid="_x0000_s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inkTgt spid="_x0000_s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inkTgt spid="_x0000_s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inkTgt spid="_x0000_s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inkTgt spid="_x0000_s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inkTgt spid="_x0000_s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inkTgt spid="_x0000_s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inkTgt spid="_x0000_s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inkTgt spid="_x0000_s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inkTgt spid="_x0000_s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inkTgt spid="_x0000_s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inkTgt spid="_x0000_s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inkTgt spid="_x0000_s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inkTgt spid="_x0000_s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inkTgt spid="_x0000_s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inkTgt spid="_x0000_s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inkTgt spid="_x0000_s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inkTgt spid="_x0000_s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inkTgt spid="_x0000_s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inkTgt spid="_x0000_s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inkTgt spid="_x0000_s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inkTgt spid="_x0000_s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inkTgt spid="_x0000_s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inkTgt spid="_x0000_s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inkTgt spid="_x0000_s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inkTgt spid="_x0000_s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inkTgt spid="_x0000_s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inkTgt spid="_x0000_s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inkTgt spid="_x0000_s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inkTgt spid="_x0000_s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inkTgt spid="_x0000_s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inkTgt spid="_x0000_s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inkTgt spid="_x0000_s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inkTgt spid="_x0000_s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inkTgt spid="_x0000_s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inkTgt spid="_x0000_s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inkTgt spid="_x0000_s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inkTgt spid="_x0000_s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inkTgt spid="_x0000_s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inkTgt spid="_x0000_s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inkTgt spid="_x0000_s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inkTgt spid="_x0000_s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inkTgt spid="_x0000_s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inkTgt spid="_x0000_s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inkTgt spid="_x0000_s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inkTgt spid="_x0000_s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inkTgt spid="_x0000_s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inkTgt spid="_x0000_s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inkTgt spid="_x0000_s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inkTgt spid="_x0000_s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inkTgt spid="_x0000_s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inkTgt spid="_x0000_s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inkTgt spid="_x0000_s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inkTgt spid="_x0000_s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inkTgt spid="_x0000_s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inkTgt spid="_x0000_s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inkTgt spid="_x0000_s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inkTgt spid="_x0000_s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inkTgt spid="_x0000_s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inkTgt spid="_x0000_s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inkTgt spid="_x0000_s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inkTgt spid="_x0000_s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inkTgt spid="_x0000_s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inkTgt spid="_x0000_s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inkTgt spid="_x0000_s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inkTgt spid="_x0000_s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inkTgt spid="_x0000_s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inkTgt spid="_x0000_s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inkTgt spid="_x0000_s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inkTgt spid="_x0000_s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inkTgt spid="_x0000_s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inkTgt spid="_x0000_s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0034" y="428604"/>
            <a:ext cx="8286808" cy="6000792"/>
          </a:xfrm>
          <a:prstGeom prst="roundRect">
            <a:avLst>
              <a:gd name="adj" fmla="val 1342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Change in Potential Energy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inkTgt spid="_x0000_s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inkTgt spid="_x0000_s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inkTgt spid="_x0000_s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inkTgt spid="_x0000_s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inkTgt spid="_x0000_s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inkTgt spid="_x0000_s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inkTgt spid="_x0000_s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inkTgt spid="_x0000_s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inkTgt spid="_x0000_s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inkTgt spid="_x0000_s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inkTgt spid="_x0000_s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inkTgt spid="_x0000_s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inkTgt spid="_x0000_s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inkTgt spid="_x0000_s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inkTgt spid="_x0000_s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inkTgt spid="_x0000_s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inkTgt spid="_x0000_s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inkTgt spid="_x0000_s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inkTgt spid="_x0000_s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inkTgt spid="_x0000_s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inkTgt spid="_x0000_s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inkTgt spid="_x0000_s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inkTgt spid="_x0000_s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inkTgt spid="_x0000_s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inkTgt spid="_x0000_s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inkTgt spid="_x0000_s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inkTgt spid="_x0000_s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inkTgt spid="_x0000_s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inkTgt spid="_x0000_s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inkTgt spid="_x0000_s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inkTgt spid="_x0000_s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inkTgt spid="_x0000_s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inkTgt spid="_x0000_s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inkTgt spid="_x0000_s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inkTgt spid="_x0000_s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inkTgt spid="_x0000_s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inkTgt spid="_x0000_s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inkTgt spid="_x0000_s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inkTgt spid="_x0000_s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inkTgt spid="_x0000_s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Example: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How much work is required to move a 4500 kg Earth satellite from an orbital radius of 1.8x10</a:t>
            </a:r>
            <a:r>
              <a:rPr lang="en-US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7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m to a radius of 4.2x10</a:t>
            </a:r>
            <a:r>
              <a:rPr lang="en-US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7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m?</a:t>
            </a:r>
          </a:p>
          <a:p>
            <a:pPr>
              <a:buNone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inkTgt spid="_x0000_s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inkTgt spid="_x0000_s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inkTgt spid="_x0000_s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inkTgt spid="_x0000_s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inkTgt spid="_x0000_s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inkTgt spid="_x0000_s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inkTgt spid="_x0000_s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inkTgt spid="_x0000_s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inkTgt spid="_x0000_s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inkTgt spid="_x0000_s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inkTgt spid="_x0000_s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inkTgt spid="_x0000_s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inkTgt spid="_x0000_s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inkTgt spid="_x0000_s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inkTgt spid="_x0000_s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inkTgt spid="_x0000_s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inkTgt spid="_x0000_s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inkTgt spid="_x0000_s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inkTgt spid="_x0000_s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inkTgt spid="_x0000_s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inkTgt spid="_x0000_s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inkTgt spid="_x0000_s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inkTgt spid="_x0000_s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inkTgt spid="_x0000_s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inkTgt spid="_x0000_s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inkTgt spid="_x0000_s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inkTgt spid="_x0000_s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inkTgt spid="_x0000_s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inkTgt spid="_x0000_s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inkTgt spid="_x0000_s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inkTgt spid="_x0000_s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inkTgt spid="_x0000_s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inkTgt spid="_x0000_s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inkTgt spid="_x0000_s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inkTgt spid="_x0000_s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inkTgt spid="_x0000_s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inkTgt spid="_x0000_s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inkTgt spid="_x0000_s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inkTgt spid="_x0000_s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inkTgt spid="_x0000_s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inkTgt spid="_x0000_s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inkTgt spid="_x0000_s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inkTgt spid="_x0000_s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inkTgt spid="_x0000_s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inkTgt spid="_x0000_s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inkTgt spid="_x0000_s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inkTgt spid="_x0000_s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inkTgt spid="_x0000_s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inkTgt spid="_x0000_s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inkTgt spid="_x0000_s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inkTgt spid="_x0000_s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inkTgt spid="_x0000_s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inkTgt spid="_x0000_s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inkTgt spid="_x0000_s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inkTgt spid="_x0000_s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inkTgt spid="_x0000_s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inkTgt spid="_x0000_s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inkTgt spid="_x0000_s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inkTgt spid="_x0000_s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inkTgt spid="_x0000_s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inkTgt spid="_x0000_s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inkTgt spid="_x0000_s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inkTgt spid="_x0000_s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inkTgt spid="_x0000_s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inkTgt spid="_x0000_s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inkTgt spid="_x0000_s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inkTgt spid="_x0000_s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inkTgt spid="_x0000_s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inkTgt spid="_x0000_s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inkTgt spid="_x0000_s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inkTgt spid="_x0000_s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inkTgt spid="_x0000_s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inkTgt spid="_x0000_s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392</TotalTime>
  <Words>444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Potential Energy  and Escape Velocity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Hansen</dc:creator>
  <cp:lastModifiedBy>Matt</cp:lastModifiedBy>
  <cp:revision>32</cp:revision>
  <dcterms:created xsi:type="dcterms:W3CDTF">2008-04-14T01:18:53Z</dcterms:created>
  <dcterms:modified xsi:type="dcterms:W3CDTF">2011-02-11T21:07:14Z</dcterms:modified>
</cp:coreProperties>
</file>