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4" r:id="rId10"/>
    <p:sldId id="275" r:id="rId11"/>
    <p:sldId id="264" r:id="rId12"/>
    <p:sldId id="276" r:id="rId13"/>
    <p:sldId id="265" r:id="rId14"/>
    <p:sldId id="268" r:id="rId15"/>
    <p:sldId id="273" r:id="rId16"/>
    <p:sldId id="266" r:id="rId17"/>
    <p:sldId id="267" r:id="rId18"/>
    <p:sldId id="269" r:id="rId19"/>
    <p:sldId id="270" r:id="rId20"/>
    <p:sldId id="271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D9237F-B589-4A7D-96D6-A9603FCF44AE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ph14e/refraction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5272070" cy="2143140"/>
          </a:xfrm>
          <a:prstGeom prst="wave">
            <a:avLst>
              <a:gd name="adj1" fmla="val 9333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Refraction</a:t>
            </a:r>
            <a:endParaRPr lang="en-US" sz="8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43182"/>
            <a:ext cx="5244866" cy="4071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A ray of light travels from underwater into air. It travels in the air at an angle of 65</a:t>
            </a:r>
            <a:r>
              <a:rPr lang="en-US" sz="3200" baseline="30000" dirty="0" smtClean="0">
                <a:latin typeface="+mj-lt"/>
              </a:rPr>
              <a:t>o</a:t>
            </a:r>
            <a:r>
              <a:rPr lang="en-US" sz="3200" dirty="0" smtClean="0">
                <a:latin typeface="+mj-lt"/>
              </a:rPr>
              <a:t>, find the incident angle. Draw a diagram.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The index </a:t>
            </a:r>
            <a:r>
              <a:rPr lang="en-US" sz="3200" dirty="0">
                <a:latin typeface="+mj-lt"/>
              </a:rPr>
              <a:t>of refraction for any substance </a:t>
            </a:r>
            <a:r>
              <a:rPr lang="en-US" sz="3200" dirty="0" smtClean="0">
                <a:latin typeface="+mj-lt"/>
              </a:rPr>
              <a:t>is:</a:t>
            </a: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r>
              <a:rPr lang="en-US" sz="3200" dirty="0" smtClean="0">
                <a:latin typeface="+mj-lt"/>
              </a:rPr>
              <a:t>Where:</a:t>
            </a:r>
          </a:p>
          <a:p>
            <a:r>
              <a:rPr lang="en-US" sz="3200" dirty="0" smtClean="0">
                <a:latin typeface="+mj-lt"/>
              </a:rPr>
              <a:t>n = index of refraction</a:t>
            </a:r>
          </a:p>
          <a:p>
            <a:r>
              <a:rPr lang="en-US" sz="3200" dirty="0" smtClean="0">
                <a:latin typeface="+mj-lt"/>
              </a:rPr>
              <a:t>c = speed of light in a vacuum (3.00x10</a:t>
            </a:r>
            <a:r>
              <a:rPr lang="en-US" sz="3200" baseline="30000" dirty="0" smtClean="0">
                <a:latin typeface="+mj-lt"/>
              </a:rPr>
              <a:t>8</a:t>
            </a:r>
            <a:r>
              <a:rPr lang="en-US" sz="3200" dirty="0" smtClean="0">
                <a:latin typeface="+mj-lt"/>
              </a:rPr>
              <a:t> m/s)</a:t>
            </a:r>
          </a:p>
          <a:p>
            <a:r>
              <a:rPr lang="en-US" sz="3200" dirty="0" smtClean="0">
                <a:latin typeface="+mj-lt"/>
              </a:rPr>
              <a:t>v = speed of light in the substance</a:t>
            </a: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 algn="ctr"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24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71868" y="1500174"/>
            <a:ext cx="2786082" cy="1951086"/>
            <a:chOff x="3571868" y="1500174"/>
            <a:chExt cx="2786082" cy="1951086"/>
          </a:xfrm>
        </p:grpSpPr>
        <p:sp>
          <p:nvSpPr>
            <p:cNvPr id="7" name="Rectangle 6"/>
            <p:cNvSpPr/>
            <p:nvPr/>
          </p:nvSpPr>
          <p:spPr>
            <a:xfrm>
              <a:off x="3571868" y="1500174"/>
              <a:ext cx="2786082" cy="19288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9058" y="1643049"/>
              <a:ext cx="2000264" cy="180821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What is the speed of light in water?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7858180" cy="5893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358246" cy="530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219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3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7" y="1428736"/>
            <a:ext cx="8889599" cy="344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215370" cy="1752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Total Internal Reflection and Critical Angles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28934"/>
            <a:ext cx="7315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When </a:t>
            </a:r>
            <a:r>
              <a:rPr lang="en-US" sz="3200" dirty="0" smtClean="0">
                <a:latin typeface="+mj-lt"/>
              </a:rPr>
              <a:t>passing from </a:t>
            </a:r>
            <a:r>
              <a:rPr lang="en-US" sz="3200" dirty="0">
                <a:latin typeface="+mj-lt"/>
              </a:rPr>
              <a:t>a </a:t>
            </a:r>
            <a:r>
              <a:rPr lang="en-US" sz="3200" b="1" u="sng" dirty="0">
                <a:latin typeface="+mj-lt"/>
              </a:rPr>
              <a:t>more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dense to </a:t>
            </a:r>
            <a:r>
              <a:rPr lang="en-US" sz="3200" dirty="0">
                <a:latin typeface="+mj-lt"/>
              </a:rPr>
              <a:t>a </a:t>
            </a:r>
            <a:r>
              <a:rPr lang="en-US" sz="3200" b="1" u="sng" dirty="0">
                <a:latin typeface="+mj-lt"/>
              </a:rPr>
              <a:t>less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dense </a:t>
            </a:r>
            <a:r>
              <a:rPr lang="en-US" sz="3200" dirty="0">
                <a:latin typeface="+mj-lt"/>
              </a:rPr>
              <a:t>medium, </a:t>
            </a:r>
            <a:r>
              <a:rPr lang="en-US" sz="3200" dirty="0" smtClean="0">
                <a:latin typeface="+mj-lt"/>
              </a:rPr>
              <a:t>light refracts </a:t>
            </a:r>
            <a:r>
              <a:rPr lang="en-US" sz="3200" i="1" dirty="0">
                <a:latin typeface="+mj-lt"/>
              </a:rPr>
              <a:t>away</a:t>
            </a:r>
            <a:r>
              <a:rPr lang="en-US" sz="3200" dirty="0">
                <a:latin typeface="+mj-lt"/>
              </a:rPr>
              <a:t> from the normal.  </a:t>
            </a: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If </a:t>
            </a:r>
            <a:r>
              <a:rPr lang="en-US" sz="3200" dirty="0">
                <a:latin typeface="+mj-lt"/>
              </a:rPr>
              <a:t>the angle of incidence is large enough then the angle of refraction will be parallel to the medium boundary (</a:t>
            </a:r>
            <a:r>
              <a:rPr lang="en-US" sz="3200" dirty="0" smtClean="0">
                <a:latin typeface="+mj-lt"/>
              </a:rPr>
              <a:t>i.e. </a:t>
            </a:r>
            <a:r>
              <a:rPr lang="en-US" sz="3200" dirty="0" err="1">
                <a:latin typeface="+mj-lt"/>
              </a:rPr>
              <a:t>Ө</a:t>
            </a:r>
            <a:r>
              <a:rPr lang="en-US" sz="3200" baseline="-25000" dirty="0" err="1">
                <a:latin typeface="+mj-lt"/>
              </a:rPr>
              <a:t>r</a:t>
            </a:r>
            <a:r>
              <a:rPr lang="en-US" sz="3200" dirty="0">
                <a:latin typeface="+mj-lt"/>
              </a:rPr>
              <a:t> = 90</a:t>
            </a:r>
            <a:r>
              <a:rPr lang="en-US" sz="3200" baseline="30000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).</a:t>
            </a:r>
          </a:p>
          <a:p>
            <a:pPr>
              <a:buNone/>
            </a:pPr>
            <a:endParaRPr lang="en-US" sz="32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6215106" cy="325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>
            <a:hlinkClick r:id="rId3"/>
          </p:cNvPr>
          <p:cNvSpPr/>
          <p:nvPr/>
        </p:nvSpPr>
        <p:spPr>
          <a:xfrm>
            <a:off x="357158" y="3214686"/>
            <a:ext cx="714380" cy="642942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2893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Wave speed depends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media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What happens when waves travel from one medium into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another?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Consider some waves moving from the open ocean to shore.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water gets more and more shallow, the waves slow down (velocity decreases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7268326" cy="36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4822047" cy="38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85728"/>
            <a:ext cx="8715436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Critical Angle: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the incident angle that gives a refracted angle of 90</a:t>
            </a:r>
            <a:r>
              <a:rPr lang="en-US" sz="36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>
              <a:buNone/>
            </a:pP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Total Internal Reflection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: occurs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when the incident angle is greater than critical.</a:t>
            </a:r>
          </a:p>
          <a:p>
            <a:pPr>
              <a:buNone/>
            </a:pP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Find the critical angle for light travelling from water into air. Draw a diagram.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Waves traveling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perpendicular to the new medium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Ɵ</a:t>
            </a:r>
            <a:r>
              <a:rPr lang="en-US" sz="32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continue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same direction.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Velocity decreases, but frequency stays constant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Therefore wavelength decreases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waves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not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perpendicular they will also bend.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2500306"/>
            <a:ext cx="8858312" cy="4143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14480" y="2643182"/>
            <a:ext cx="6143668" cy="3857652"/>
            <a:chOff x="2000232" y="2857496"/>
            <a:chExt cx="5786478" cy="364333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1553727" y="3304001"/>
              <a:ext cx="3643338" cy="275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2857496"/>
              <a:ext cx="3071834" cy="36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1536679" y="4678371"/>
              <a:ext cx="3643338" cy="1588"/>
            </a:xfrm>
            <a:prstGeom prst="line">
              <a:avLst/>
            </a:prstGeom>
            <a:ln w="762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Since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 velocities of the wheels in the two media are different, their path changes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sz="36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Refraction: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bending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of waves as they move from one medium into another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sz="36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Optical density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: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 difficulty light has in transmitting through a medium.</a:t>
            </a: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(vacuum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&lt; air &lt; water &lt; glass &lt; diamond)</a:t>
            </a:r>
          </a:p>
          <a:p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+mj-lt"/>
              </a:rPr>
              <a:t>Consider a laser shining into a piece of quartz</a:t>
            </a:r>
            <a:r>
              <a:rPr lang="en-US" sz="2800" dirty="0" smtClean="0">
                <a:latin typeface="+mj-lt"/>
              </a:rPr>
              <a:t>:</a:t>
            </a:r>
          </a:p>
          <a:p>
            <a:pPr>
              <a:buNone/>
            </a:pPr>
            <a:endParaRPr lang="en-US" sz="2800" dirty="0">
              <a:latin typeface="+mj-lt"/>
            </a:endParaRP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>
              <a:latin typeface="+mj-lt"/>
            </a:endParaRP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Angle of Incidence</a:t>
            </a:r>
            <a:r>
              <a:rPr lang="en-US" sz="2800" dirty="0">
                <a:latin typeface="+mj-lt"/>
              </a:rPr>
              <a:t>: angle between the normal and the incident ray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Angle of Refraction</a:t>
            </a:r>
            <a:r>
              <a:rPr lang="en-US" sz="2800" dirty="0">
                <a:latin typeface="+mj-lt"/>
              </a:rPr>
              <a:t>: angle between the normal and the refracted ray.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57488" y="857232"/>
            <a:ext cx="3000396" cy="3143272"/>
            <a:chOff x="2857488" y="857232"/>
            <a:chExt cx="3000396" cy="3143272"/>
          </a:xfrm>
        </p:grpSpPr>
        <p:sp>
          <p:nvSpPr>
            <p:cNvPr id="4" name="Rectangle 3"/>
            <p:cNvSpPr/>
            <p:nvPr/>
          </p:nvSpPr>
          <p:spPr>
            <a:xfrm>
              <a:off x="3286116" y="2285992"/>
              <a:ext cx="2571768" cy="16430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857488" y="857232"/>
              <a:ext cx="1643868" cy="14287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965042" y="2464190"/>
              <a:ext cx="3071834" cy="7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b="1" dirty="0" err="1" smtClean="0">
                <a:latin typeface="+mj-lt"/>
              </a:rPr>
              <a:t>Snells</a:t>
            </a:r>
            <a:r>
              <a:rPr lang="en-US" sz="2800" b="1" dirty="0">
                <a:latin typeface="+mj-lt"/>
              </a:rPr>
              <a:t>’ Law</a:t>
            </a:r>
            <a:r>
              <a:rPr lang="en-US" sz="28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>
              <a:latin typeface="+mj-lt"/>
            </a:endParaRPr>
          </a:p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Where</a:t>
            </a:r>
            <a:r>
              <a:rPr lang="en-US" sz="2800" dirty="0">
                <a:latin typeface="+mj-lt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	n </a:t>
            </a:r>
            <a:r>
              <a:rPr lang="en-US" sz="2800" dirty="0">
                <a:latin typeface="+mj-lt"/>
              </a:rPr>
              <a:t>= </a:t>
            </a:r>
            <a:r>
              <a:rPr lang="en-US" sz="2800" dirty="0" smtClean="0">
                <a:latin typeface="+mj-lt"/>
              </a:rPr>
              <a:t>the </a:t>
            </a:r>
            <a:r>
              <a:rPr lang="en-US" sz="2800" dirty="0">
                <a:latin typeface="+mj-lt"/>
              </a:rPr>
              <a:t>index of refraction </a:t>
            </a:r>
            <a:r>
              <a:rPr lang="en-US" sz="2800" dirty="0" smtClean="0">
                <a:latin typeface="+mj-lt"/>
              </a:rPr>
              <a:t>(related to optical density)</a:t>
            </a:r>
            <a:endParaRPr lang="en-US" sz="2800" dirty="0">
              <a:latin typeface="+mj-lt"/>
            </a:endParaRPr>
          </a:p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Ө</a:t>
            </a:r>
            <a:r>
              <a:rPr lang="en-US" sz="2800" baseline="-25000" dirty="0" err="1" smtClean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= the angle of incidence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Ө</a:t>
            </a:r>
            <a:r>
              <a:rPr lang="en-US" sz="2800" baseline="-25000" dirty="0" err="1" smtClean="0"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= the angle of refraction</a:t>
            </a:r>
          </a:p>
          <a:p>
            <a:pPr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1142984"/>
            <a:ext cx="7429552" cy="20717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</a:t>
            </a:r>
            <a:r>
              <a:rPr lang="en-US" sz="7200" baseline="-25000" dirty="0" err="1" smtClean="0">
                <a:latin typeface="+mj-lt"/>
              </a:rPr>
              <a:t>i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sinӨ</a:t>
            </a:r>
            <a:r>
              <a:rPr lang="en-US" sz="7200" baseline="-25000" dirty="0" err="1" smtClean="0">
                <a:latin typeface="+mj-lt"/>
              </a:rPr>
              <a:t>i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=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</a:t>
            </a:r>
            <a:r>
              <a:rPr lang="en-US" sz="7200" baseline="-25000" dirty="0" err="1" smtClean="0">
                <a:latin typeface="+mj-lt"/>
              </a:rPr>
              <a:t>r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sinӨ</a:t>
            </a:r>
            <a:r>
              <a:rPr lang="en-US" sz="7200" baseline="-25000" dirty="0" err="1" smtClean="0">
                <a:latin typeface="+mj-lt"/>
              </a:rPr>
              <a:t>r</a:t>
            </a:r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latin typeface="+mj-lt"/>
              </a:rPr>
              <a:t>When light travels </a:t>
            </a:r>
            <a:r>
              <a:rPr lang="en-US" sz="3200" dirty="0" smtClean="0">
                <a:latin typeface="+mj-lt"/>
              </a:rPr>
              <a:t>from: </a:t>
            </a:r>
          </a:p>
          <a:p>
            <a:r>
              <a:rPr lang="en-US" sz="3200" b="1" dirty="0" smtClean="0">
                <a:latin typeface="+mj-lt"/>
              </a:rPr>
              <a:t>less </a:t>
            </a:r>
            <a:r>
              <a:rPr lang="en-US" sz="3200" b="1" dirty="0">
                <a:latin typeface="+mj-lt"/>
              </a:rPr>
              <a:t>dense </a:t>
            </a:r>
            <a:r>
              <a:rPr lang="en-US" sz="3200" dirty="0" smtClean="0">
                <a:latin typeface="+mj-lt"/>
              </a:rPr>
              <a:t>to </a:t>
            </a:r>
            <a:r>
              <a:rPr lang="en-US" sz="3200" b="1" dirty="0" smtClean="0">
                <a:latin typeface="+mj-lt"/>
              </a:rPr>
              <a:t>more </a:t>
            </a:r>
            <a:r>
              <a:rPr lang="en-US" sz="3200" b="1" dirty="0">
                <a:latin typeface="+mj-lt"/>
              </a:rPr>
              <a:t>dense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it </a:t>
            </a:r>
            <a:r>
              <a:rPr lang="en-US" sz="3200" i="1" dirty="0" smtClean="0">
                <a:latin typeface="+mj-lt"/>
              </a:rPr>
              <a:t>slows </a:t>
            </a:r>
            <a:r>
              <a:rPr lang="en-US" sz="3200" i="1" dirty="0">
                <a:latin typeface="+mj-lt"/>
              </a:rPr>
              <a:t>down </a:t>
            </a:r>
            <a:r>
              <a:rPr lang="en-US" sz="3200" dirty="0">
                <a:latin typeface="+mj-lt"/>
              </a:rPr>
              <a:t>and 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i="1" dirty="0" smtClean="0">
                <a:latin typeface="+mj-lt"/>
              </a:rPr>
              <a:t>bends </a:t>
            </a:r>
            <a:r>
              <a:rPr lang="en-US" sz="3200" i="1" dirty="0">
                <a:latin typeface="+mj-lt"/>
              </a:rPr>
              <a:t>towards </a:t>
            </a:r>
            <a:r>
              <a:rPr lang="en-US" sz="3200" i="1" dirty="0" smtClean="0">
                <a:latin typeface="+mj-lt"/>
              </a:rPr>
              <a:t/>
            </a:r>
            <a:br>
              <a:rPr lang="en-US" sz="3200" i="1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the normal</a:t>
            </a: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more </a:t>
            </a:r>
            <a:r>
              <a:rPr lang="en-US" sz="3200" b="1" dirty="0">
                <a:latin typeface="+mj-lt"/>
              </a:rPr>
              <a:t>dense </a:t>
            </a:r>
            <a:r>
              <a:rPr lang="en-US" sz="3200" dirty="0">
                <a:latin typeface="+mj-lt"/>
              </a:rPr>
              <a:t>to </a:t>
            </a:r>
            <a:r>
              <a:rPr lang="en-US" sz="3200" b="1" dirty="0" smtClean="0">
                <a:latin typeface="+mj-lt"/>
              </a:rPr>
              <a:t>less dense</a:t>
            </a:r>
            <a:br>
              <a:rPr lang="en-US" sz="3200" b="1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medium it </a:t>
            </a:r>
            <a:r>
              <a:rPr lang="en-US" sz="3200" i="1" dirty="0" smtClean="0">
                <a:latin typeface="+mj-lt"/>
              </a:rPr>
              <a:t>speeds </a:t>
            </a:r>
            <a:r>
              <a:rPr lang="en-US" sz="3200" i="1" dirty="0">
                <a:latin typeface="+mj-lt"/>
              </a:rPr>
              <a:t>up </a:t>
            </a:r>
            <a:r>
              <a:rPr lang="en-US" sz="3200" dirty="0">
                <a:latin typeface="+mj-lt"/>
              </a:rPr>
              <a:t>and 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i="1" dirty="0" smtClean="0">
                <a:latin typeface="+mj-lt"/>
              </a:rPr>
              <a:t>bend </a:t>
            </a:r>
            <a:r>
              <a:rPr lang="en-US" sz="3200" i="1" dirty="0">
                <a:latin typeface="+mj-lt"/>
              </a:rPr>
              <a:t>away from </a:t>
            </a:r>
            <a:r>
              <a:rPr lang="en-US" sz="3200" i="1" dirty="0" smtClean="0">
                <a:latin typeface="+mj-lt"/>
              </a:rPr>
              <a:t/>
            </a:r>
            <a:br>
              <a:rPr lang="en-US" sz="3200" i="1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the normal.</a:t>
            </a: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08"/>
            <a:ext cx="4357686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latin typeface="+mj-lt"/>
              </a:rPr>
              <a:t>Sample indices of refraction</a:t>
            </a:r>
            <a:r>
              <a:rPr lang="en-US" sz="3200" dirty="0" smtClean="0">
                <a:latin typeface="+mj-lt"/>
              </a:rPr>
              <a:t>:</a:t>
            </a: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1500174"/>
          <a:ext cx="7786744" cy="442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86"/>
                <a:gridCol w="1946686"/>
                <a:gridCol w="1946686"/>
                <a:gridCol w="1946686"/>
              </a:tblGrid>
              <a:tr h="855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j-lt"/>
                          <a:ea typeface="Times New Roman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/>
                </a:tc>
              </a:tr>
              <a:tr h="1006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vacuum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+mj-lt"/>
                          <a:ea typeface="Times New Roman"/>
                        </a:rPr>
                        <a:t>1.0000000</a:t>
                      </a:r>
                      <a:endParaRPr lang="en-US" sz="3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crown glass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1.52</a:t>
                      </a:r>
                    </a:p>
                  </a:txBody>
                  <a:tcPr marL="68580" marR="68580" marT="0" marB="0"/>
                </a:tc>
              </a:tr>
              <a:tr h="855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air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1.0003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quartz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1.54</a:t>
                      </a:r>
                    </a:p>
                  </a:txBody>
                  <a:tcPr marL="68580" marR="68580" marT="0" marB="0"/>
                </a:tc>
              </a:tr>
              <a:tr h="855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water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flint glass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1.61</a:t>
                      </a:r>
                    </a:p>
                  </a:txBody>
                  <a:tcPr marL="68580" marR="68580" marT="0" marB="0"/>
                </a:tc>
              </a:tr>
              <a:tr h="855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ethanol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j-lt"/>
                          <a:ea typeface="Times New Roman"/>
                        </a:rPr>
                        <a:t>1.36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diamond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j-lt"/>
                          <a:ea typeface="Times New Roman"/>
                        </a:rPr>
                        <a:t>2.42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A ray of light traveling in air strikes a block of quartz at a angle of 15</a:t>
            </a:r>
            <a:r>
              <a:rPr lang="en-US" sz="3200" baseline="30000" dirty="0" smtClean="0">
                <a:latin typeface="+mj-lt"/>
              </a:rPr>
              <a:t>o</a:t>
            </a:r>
            <a:r>
              <a:rPr lang="en-US" sz="3200" dirty="0" smtClean="0">
                <a:latin typeface="+mj-lt"/>
              </a:rPr>
              <a:t>. Find the angle of refraction. Draw a diagram.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409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Refraction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2 - Waves</dc:title>
  <dc:creator> Hansen</dc:creator>
  <cp:lastModifiedBy>Matt</cp:lastModifiedBy>
  <cp:revision>39</cp:revision>
  <dcterms:created xsi:type="dcterms:W3CDTF">2007-09-24T15:08:47Z</dcterms:created>
  <dcterms:modified xsi:type="dcterms:W3CDTF">2012-04-27T18:31:48Z</dcterms:modified>
</cp:coreProperties>
</file>