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6" r:id="rId10"/>
    <p:sldId id="267" r:id="rId11"/>
    <p:sldId id="268" r:id="rId12"/>
    <p:sldId id="269"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0A3EF3C-D089-4329-8249-6C77FCDECFDE}" type="datetimeFigureOut">
              <a:rPr lang="en-US" smtClean="0"/>
              <a:pPr/>
              <a:t>10/24/2010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F8B3244-054D-4A3B-B71D-F370B7817B2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A3EF3C-D089-4329-8249-6C77FCDECFDE}"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B3244-054D-4A3B-B71D-F370B7817B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0A3EF3C-D089-4329-8249-6C77FCDECFDE}" type="datetimeFigureOut">
              <a:rPr lang="en-US" smtClean="0"/>
              <a:pPr/>
              <a:t>10/24/2010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F8B3244-054D-4A3B-B71D-F370B7817B2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0A3EF3C-D089-4329-8249-6C77FCDECFDE}"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8B3244-054D-4A3B-B71D-F370B7817B2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0A3EF3C-D089-4329-8249-6C77FCDECFDE}" type="datetimeFigureOut">
              <a:rPr lang="en-US" smtClean="0"/>
              <a:pPr/>
              <a:t>10/24/2010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F8B3244-054D-4A3B-B71D-F370B7817B2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0A3EF3C-D089-4329-8249-6C77FCDECFDE}" type="datetimeFigureOut">
              <a:rPr lang="en-US" smtClean="0"/>
              <a:pPr/>
              <a:t>10/24/2010</a:t>
            </a:fld>
            <a:endParaRPr lang="en-US"/>
          </a:p>
        </p:txBody>
      </p:sp>
      <p:sp>
        <p:nvSpPr>
          <p:cNvPr id="10" name="Slide Number Placeholder 9"/>
          <p:cNvSpPr>
            <a:spLocks noGrp="1"/>
          </p:cNvSpPr>
          <p:nvPr>
            <p:ph type="sldNum" sz="quarter" idx="16"/>
          </p:nvPr>
        </p:nvSpPr>
        <p:spPr/>
        <p:txBody>
          <a:bodyPr rtlCol="0"/>
          <a:lstStyle/>
          <a:p>
            <a:fld id="{4F8B3244-054D-4A3B-B71D-F370B7817B2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0A3EF3C-D089-4329-8249-6C77FCDECFDE}" type="datetimeFigureOut">
              <a:rPr lang="en-US" smtClean="0"/>
              <a:pPr/>
              <a:t>10/24/2010</a:t>
            </a:fld>
            <a:endParaRPr lang="en-US"/>
          </a:p>
        </p:txBody>
      </p:sp>
      <p:sp>
        <p:nvSpPr>
          <p:cNvPr id="12" name="Slide Number Placeholder 11"/>
          <p:cNvSpPr>
            <a:spLocks noGrp="1"/>
          </p:cNvSpPr>
          <p:nvPr>
            <p:ph type="sldNum" sz="quarter" idx="16"/>
          </p:nvPr>
        </p:nvSpPr>
        <p:spPr/>
        <p:txBody>
          <a:bodyPr rtlCol="0"/>
          <a:lstStyle/>
          <a:p>
            <a:fld id="{4F8B3244-054D-4A3B-B71D-F370B7817B2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A3EF3C-D089-4329-8249-6C77FCDECFDE}" type="datetimeFigureOut">
              <a:rPr lang="en-US" smtClean="0"/>
              <a:pPr/>
              <a:t>10/24/2010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F8B3244-054D-4A3B-B71D-F370B7817B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3EF3C-D089-4329-8249-6C77FCDECFDE}" type="datetimeFigureOut">
              <a:rPr lang="en-US" smtClean="0"/>
              <a:pPr/>
              <a:t>10/24/2010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F8B3244-054D-4A3B-B71D-F370B7817B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0A3EF3C-D089-4329-8249-6C77FCDECFDE}" type="datetimeFigureOut">
              <a:rPr lang="en-US" smtClean="0"/>
              <a:pPr/>
              <a:t>10/24/2010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F8B3244-054D-4A3B-B71D-F370B7817B2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0A3EF3C-D089-4329-8249-6C77FCDECFDE}" type="datetimeFigureOut">
              <a:rPr lang="en-US" smtClean="0"/>
              <a:pPr/>
              <a:t>10/24/2010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F8B3244-054D-4A3B-B71D-F370B7817B2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0A3EF3C-D089-4329-8249-6C77FCDECFDE}" type="datetimeFigureOut">
              <a:rPr lang="en-US" smtClean="0"/>
              <a:pPr/>
              <a:t>10/24/2010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F8B3244-054D-4A3B-B71D-F370B7817B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357166"/>
            <a:ext cx="7772400" cy="1470025"/>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sz="5400" b="1" dirty="0" smtClean="0">
                <a:effectLst>
                  <a:outerShdw blurRad="38100" dist="38100" dir="2700000" algn="tl">
                    <a:srgbClr val="000000">
                      <a:alpha val="43137"/>
                    </a:srgbClr>
                  </a:outerShdw>
                </a:effectLst>
              </a:rPr>
              <a:t>Two Objects and Tension</a:t>
            </a:r>
            <a:endParaRPr lang="en-US" sz="5400" b="1"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2" cstate="print"/>
          <a:srcRect/>
          <a:stretch>
            <a:fillRect/>
          </a:stretch>
        </p:blipFill>
        <p:spPr bwMode="auto">
          <a:xfrm>
            <a:off x="1214414" y="2000240"/>
            <a:ext cx="6786610" cy="4524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23528" y="404664"/>
            <a:ext cx="8534752" cy="360040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sng"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Ex</a:t>
            </a: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Two forces are attached by a rope over a frictionless pulley as shown. (Assume the incline is frictionless) Determine: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a. The acceleration of the masses.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b. The tension in the rope.</a:t>
            </a: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p:txBody>
      </p:sp>
      <p:grpSp>
        <p:nvGrpSpPr>
          <p:cNvPr id="2" name="Group 3"/>
          <p:cNvGrpSpPr>
            <a:grpSpLocks/>
          </p:cNvGrpSpPr>
          <p:nvPr/>
        </p:nvGrpSpPr>
        <p:grpSpPr bwMode="auto">
          <a:xfrm>
            <a:off x="5214942" y="1928802"/>
            <a:ext cx="3600456" cy="2143140"/>
            <a:chOff x="6120" y="5040"/>
            <a:chExt cx="4320" cy="2520"/>
          </a:xfrm>
        </p:grpSpPr>
        <p:sp>
          <p:nvSpPr>
            <p:cNvPr id="2052" name="AutoShape 4"/>
            <p:cNvSpPr>
              <a:spLocks noChangeArrowheads="1"/>
            </p:cNvSpPr>
            <p:nvPr/>
          </p:nvSpPr>
          <p:spPr bwMode="auto">
            <a:xfrm>
              <a:off x="7920" y="5400"/>
              <a:ext cx="2160" cy="1980"/>
            </a:xfrm>
            <a:prstGeom prst="rtTriangle">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 name="Oval 5"/>
            <p:cNvSpPr>
              <a:spLocks noChangeArrowheads="1"/>
            </p:cNvSpPr>
            <p:nvPr/>
          </p:nvSpPr>
          <p:spPr bwMode="auto">
            <a:xfrm>
              <a:off x="7380" y="5040"/>
              <a:ext cx="54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4" name="Oval 6"/>
            <p:cNvSpPr>
              <a:spLocks noChangeArrowheads="1"/>
            </p:cNvSpPr>
            <p:nvPr/>
          </p:nvSpPr>
          <p:spPr bwMode="auto">
            <a:xfrm>
              <a:off x="7560" y="5220"/>
              <a:ext cx="180" cy="180"/>
            </a:xfrm>
            <a:prstGeom prst="ellipse">
              <a:avLst/>
            </a:prstGeom>
            <a:solidFill>
              <a:srgbClr val="80808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Rectangle 7"/>
            <p:cNvSpPr>
              <a:spLocks noChangeArrowheads="1"/>
            </p:cNvSpPr>
            <p:nvPr/>
          </p:nvSpPr>
          <p:spPr bwMode="auto">
            <a:xfrm rot="2630594">
              <a:off x="9127" y="6201"/>
              <a:ext cx="556" cy="4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6" name="Line 8"/>
            <p:cNvSpPr>
              <a:spLocks noChangeShapeType="1"/>
            </p:cNvSpPr>
            <p:nvPr/>
          </p:nvSpPr>
          <p:spPr bwMode="auto">
            <a:xfrm>
              <a:off x="7740" y="5040"/>
              <a:ext cx="1440" cy="12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Line 9"/>
            <p:cNvSpPr>
              <a:spLocks noChangeShapeType="1"/>
            </p:cNvSpPr>
            <p:nvPr/>
          </p:nvSpPr>
          <p:spPr bwMode="auto">
            <a:xfrm>
              <a:off x="7380" y="5220"/>
              <a:ext cx="0" cy="10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Rectangle 10"/>
            <p:cNvSpPr>
              <a:spLocks noChangeArrowheads="1"/>
            </p:cNvSpPr>
            <p:nvPr/>
          </p:nvSpPr>
          <p:spPr bwMode="auto">
            <a:xfrm>
              <a:off x="7200" y="6300"/>
              <a:ext cx="3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9" name="Text Box 11"/>
            <p:cNvSpPr txBox="1">
              <a:spLocks noChangeArrowheads="1"/>
            </p:cNvSpPr>
            <p:nvPr/>
          </p:nvSpPr>
          <p:spPr bwMode="auto">
            <a:xfrm>
              <a:off x="9360" y="5580"/>
              <a:ext cx="1080" cy="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smtClean="0">
                  <a:ln>
                    <a:noFill/>
                  </a:ln>
                  <a:solidFill>
                    <a:schemeClr val="tx1"/>
                  </a:solidFill>
                  <a:effectLst/>
                  <a:latin typeface="Calibri" pitchFamily="34" charset="0"/>
                </a:rPr>
                <a:t>m</a:t>
              </a:r>
              <a:r>
                <a:rPr kumimoji="0" lang="en-US" b="0" i="0" u="none" strike="noStrike" cap="none" normalizeH="0" baseline="-25000" smtClean="0">
                  <a:ln>
                    <a:noFill/>
                  </a:ln>
                  <a:solidFill>
                    <a:schemeClr val="tx1"/>
                  </a:solidFill>
                  <a:effectLst/>
                  <a:latin typeface="Calibri" pitchFamily="34" charset="0"/>
                </a:rPr>
                <a:t>2</a:t>
              </a:r>
              <a:r>
                <a:rPr kumimoji="0" lang="en-US" b="0" i="0" u="none" strike="noStrike" cap="none" normalizeH="0" baseline="0" smtClean="0">
                  <a:ln>
                    <a:noFill/>
                  </a:ln>
                  <a:solidFill>
                    <a:schemeClr val="tx1"/>
                  </a:solidFill>
                  <a:effectLst/>
                  <a:latin typeface="Calibri" pitchFamily="34" charset="0"/>
                </a:rPr>
                <a:t> = 6.0 kg</a:t>
              </a:r>
              <a:endParaRPr kumimoji="0" lang="en-US" b="0" i="0" u="none" strike="noStrike" cap="none" normalizeH="0" baseline="0" smtClean="0">
                <a:ln>
                  <a:noFill/>
                </a:ln>
                <a:solidFill>
                  <a:schemeClr val="tx1"/>
                </a:solidFill>
                <a:effectLst/>
                <a:latin typeface="Arial" pitchFamily="34" charset="0"/>
              </a:endParaRPr>
            </a:p>
          </p:txBody>
        </p:sp>
        <p:sp>
          <p:nvSpPr>
            <p:cNvPr id="2060" name="Text Box 12"/>
            <p:cNvSpPr txBox="1">
              <a:spLocks noChangeArrowheads="1"/>
            </p:cNvSpPr>
            <p:nvPr/>
          </p:nvSpPr>
          <p:spPr bwMode="auto">
            <a:xfrm>
              <a:off x="6120" y="5400"/>
              <a:ext cx="1080" cy="1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rPr>
                <a:t>m</a:t>
              </a:r>
              <a:r>
                <a:rPr kumimoji="0" lang="en-US" b="0" i="0" u="none" strike="noStrike" cap="none" normalizeH="0" baseline="-25000" dirty="0" smtClean="0">
                  <a:ln>
                    <a:noFill/>
                  </a:ln>
                  <a:solidFill>
                    <a:schemeClr val="tx1"/>
                  </a:solidFill>
                  <a:effectLst/>
                  <a:latin typeface="Calibri" pitchFamily="34" charset="0"/>
                </a:rPr>
                <a:t>1</a:t>
              </a:r>
              <a:r>
                <a:rPr kumimoji="0" lang="en-US" b="0" i="0" u="none" strike="noStrike" cap="none" normalizeH="0" baseline="0" dirty="0" smtClean="0">
                  <a:ln>
                    <a:noFill/>
                  </a:ln>
                  <a:solidFill>
                    <a:schemeClr val="tx1"/>
                  </a:solidFill>
                  <a:effectLst/>
                  <a:latin typeface="Calibri" pitchFamily="34" charset="0"/>
                </a:rPr>
                <a:t>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rPr>
                <a:t>4.0 kg</a:t>
              </a:r>
              <a:endParaRPr kumimoji="0" lang="en-US" b="0" i="0" u="none" strike="noStrike" cap="none" normalizeH="0" baseline="0" dirty="0" smtClean="0">
                <a:ln>
                  <a:noFill/>
                </a:ln>
                <a:solidFill>
                  <a:schemeClr val="tx1"/>
                </a:solidFill>
                <a:effectLst/>
                <a:latin typeface="Arial" pitchFamily="34" charset="0"/>
              </a:endParaRPr>
            </a:p>
          </p:txBody>
        </p:sp>
        <p:sp>
          <p:nvSpPr>
            <p:cNvPr id="2061" name="Text Box 13"/>
            <p:cNvSpPr txBox="1">
              <a:spLocks noChangeArrowheads="1"/>
            </p:cNvSpPr>
            <p:nvPr/>
          </p:nvSpPr>
          <p:spPr bwMode="auto">
            <a:xfrm>
              <a:off x="9000" y="6840"/>
              <a:ext cx="720" cy="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smtClean="0">
                  <a:ln>
                    <a:noFill/>
                  </a:ln>
                  <a:solidFill>
                    <a:schemeClr val="tx1"/>
                  </a:solidFill>
                  <a:effectLst/>
                  <a:latin typeface="Calibri" pitchFamily="34" charset="0"/>
                </a:rPr>
                <a:t>30</a:t>
              </a:r>
              <a:r>
                <a:rPr kumimoji="0" lang="en-US" b="0" i="0" u="none" strike="noStrike" cap="none" normalizeH="0" baseline="30000" smtClean="0">
                  <a:ln>
                    <a:noFill/>
                  </a:ln>
                  <a:solidFill>
                    <a:schemeClr val="tx1"/>
                  </a:solidFill>
                  <a:effectLst/>
                  <a:latin typeface="Calibri" pitchFamily="34" charset="0"/>
                </a:rPr>
                <a:t>o</a:t>
              </a:r>
              <a:endParaRPr kumimoji="0" lang="en-US" b="0" i="0" u="none" strike="noStrike" cap="none" normalizeH="0" baseline="0" smtClean="0">
                <a:ln>
                  <a:noFill/>
                </a:ln>
                <a:solidFill>
                  <a:schemeClr val="tx1"/>
                </a:solidFill>
                <a:effectLst/>
                <a:latin typeface="Arial" pitchFamily="34" charset="0"/>
              </a:endParaRPr>
            </a:p>
          </p:txBody>
        </p:sp>
      </p:grpSp>
      <p:sp>
        <p:nvSpPr>
          <p:cNvPr id="2062" name="Text Box 14"/>
          <p:cNvSpPr txBox="1">
            <a:spLocks noChangeArrowheads="1"/>
          </p:cNvSpPr>
          <p:nvPr/>
        </p:nvSpPr>
        <p:spPr bwMode="auto">
          <a:xfrm>
            <a:off x="285720" y="4000504"/>
            <a:ext cx="8501122" cy="25717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1" u="none" strike="noStrike" cap="none" normalizeH="0" baseline="0" dirty="0" smtClean="0">
                <a:ln>
                  <a:noFill/>
                </a:ln>
                <a:solidFill>
                  <a:schemeClr val="tx1"/>
                </a:solidFill>
                <a:latin typeface="Calibri" pitchFamily="34" charset="0"/>
              </a:rPr>
              <a:t>Problem: What direction will they accelerate?</a:t>
            </a:r>
            <a:endParaRPr kumimoji="0" lang="en-US" sz="2800" b="1" i="0" u="none" strike="noStrike" cap="none" normalizeH="0" baseline="0" dirty="0" smtClean="0">
              <a:ln>
                <a:noFill/>
              </a:ln>
              <a:solidFill>
                <a:schemeClr val="tx1"/>
              </a:solidFill>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latin typeface="Calibri" pitchFamily="34" charset="0"/>
              </a:rPr>
              <a:t>In earlier pulley problems it was obvious, the bigger mass always wins.  When an inclined plane is involved this is not always the case because for the mass on an incline only </a:t>
            </a:r>
            <a:r>
              <a:rPr kumimoji="0" lang="en-US" sz="2800" b="1" i="0" u="none" strike="noStrike" cap="none" normalizeH="0" baseline="0" dirty="0" smtClean="0">
                <a:ln>
                  <a:noFill/>
                </a:ln>
                <a:solidFill>
                  <a:schemeClr val="tx1"/>
                </a:solidFill>
                <a:latin typeface="Calibri" pitchFamily="34" charset="0"/>
              </a:rPr>
              <a:t>the parallel component of gravity is considered</a:t>
            </a:r>
            <a:r>
              <a:rPr kumimoji="0" lang="en-US" sz="2800" b="0" i="0" u="none" strike="noStrike" cap="none" normalizeH="0" baseline="0" dirty="0" smtClean="0">
                <a:ln>
                  <a:noFill/>
                </a:ln>
                <a:solidFill>
                  <a:schemeClr val="tx1"/>
                </a:solidFill>
                <a:latin typeface="Calibri" pitchFamily="34" charset="0"/>
              </a:rPr>
              <a:t>.</a:t>
            </a:r>
            <a:endParaRPr kumimoji="0" lang="en-US" sz="2800" b="0" i="0" u="none" strike="noStrike" cap="none" normalizeH="0" baseline="0" dirty="0" smtClean="0">
              <a:ln>
                <a:noFill/>
              </a:ln>
              <a:solidFill>
                <a:schemeClr val="tx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2">
                                            <p:txEl>
                                              <p:pRg st="0" end="0"/>
                                            </p:txEl>
                                          </p:spTgt>
                                        </p:tgtEl>
                                        <p:attrNameLst>
                                          <p:attrName>style.visibility</p:attrName>
                                        </p:attrNameLst>
                                      </p:cBhvr>
                                      <p:to>
                                        <p:strVal val="visible"/>
                                      </p:to>
                                    </p:set>
                                    <p:anim calcmode="lin" valueType="num">
                                      <p:cBhvr additive="base">
                                        <p:cTn id="7" dur="500" fill="hold"/>
                                        <p:tgtEl>
                                          <p:spTgt spid="20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6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62">
                                            <p:txEl>
                                              <p:pRg st="1" end="1"/>
                                            </p:txEl>
                                          </p:spTgt>
                                        </p:tgtEl>
                                        <p:attrNameLst>
                                          <p:attrName>style.visibility</p:attrName>
                                        </p:attrNameLst>
                                      </p:cBhvr>
                                      <p:to>
                                        <p:strVal val="visible"/>
                                      </p:to>
                                    </p:set>
                                    <p:anim calcmode="lin" valueType="num">
                                      <p:cBhvr additive="base">
                                        <p:cTn id="11" dur="500" fill="hold"/>
                                        <p:tgtEl>
                                          <p:spTgt spid="206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6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14282" y="214290"/>
            <a:ext cx="8715436" cy="642942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latin typeface="Calibri" pitchFamily="34" charset="0"/>
              </a:rPr>
              <a:t>So determine the forces on each one separately and see which one is the winner.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sng" strike="noStrike" cap="none" normalizeH="0" baseline="0" dirty="0" smtClean="0">
                <a:ln>
                  <a:noFill/>
                </a:ln>
                <a:solidFill>
                  <a:schemeClr val="tx1"/>
                </a:solidFill>
                <a:latin typeface="Calibri" pitchFamily="34" charset="0"/>
              </a:rPr>
              <a:t>Force 1 =________</a:t>
            </a:r>
            <a:r>
              <a:rPr kumimoji="0" lang="en-US" sz="2800" b="0" i="0" u="none" strike="noStrike" cap="none" normalizeH="0" baseline="0" dirty="0" smtClean="0">
                <a:ln>
                  <a:noFill/>
                </a:ln>
                <a:solidFill>
                  <a:schemeClr val="tx1"/>
                </a:solidFill>
                <a:latin typeface="Calibri" pitchFamily="34" charset="0"/>
              </a:rPr>
              <a:t>			</a:t>
            </a:r>
            <a:r>
              <a:rPr kumimoji="0" lang="en-US" sz="2800" b="0" i="0" u="sng" strike="noStrike" cap="none" normalizeH="0" baseline="0" dirty="0" smtClean="0">
                <a:ln>
                  <a:noFill/>
                </a:ln>
                <a:solidFill>
                  <a:schemeClr val="tx1"/>
                </a:solidFill>
                <a:latin typeface="Calibri" pitchFamily="34" charset="0"/>
              </a:rPr>
              <a:t>Force 2 = _________</a:t>
            </a:r>
            <a:endParaRPr kumimoji="0" lang="en-US" sz="2800" b="0" i="0" u="none" strike="noStrike" cap="none" normalizeH="0" baseline="0" dirty="0" smtClean="0">
              <a:ln>
                <a:noFill/>
              </a:ln>
              <a:solidFill>
                <a:schemeClr val="tx1"/>
              </a:solidFill>
              <a:latin typeface="Calibri" pitchFamily="34" charset="0"/>
            </a:endParaRPr>
          </a:p>
        </p:txBody>
      </p:sp>
      <p:cxnSp>
        <p:nvCxnSpPr>
          <p:cNvPr id="6" name="Straight Connector 5"/>
          <p:cNvCxnSpPr/>
          <p:nvPr/>
        </p:nvCxnSpPr>
        <p:spPr>
          <a:xfrm rot="5400000">
            <a:off x="2678893" y="3393281"/>
            <a:ext cx="3643338" cy="1588"/>
          </a:xfrm>
          <a:prstGeom prst="line">
            <a:avLst/>
          </a:prstGeom>
          <a:ln w="28575"/>
        </p:spPr>
        <p:style>
          <a:lnRef idx="1">
            <a:schemeClr val="dk1"/>
          </a:lnRef>
          <a:fillRef idx="0">
            <a:schemeClr val="dk1"/>
          </a:fillRef>
          <a:effectRef idx="0">
            <a:schemeClr val="dk1"/>
          </a:effectRef>
          <a:fontRef idx="minor">
            <a:schemeClr val="tx1"/>
          </a:fontRef>
        </p:style>
      </p:cxnSp>
      <p:sp>
        <p:nvSpPr>
          <p:cNvPr id="3075" name="Text Box 3"/>
          <p:cNvSpPr txBox="1">
            <a:spLocks noChangeArrowheads="1"/>
          </p:cNvSpPr>
          <p:nvPr/>
        </p:nvSpPr>
        <p:spPr bwMode="auto">
          <a:xfrm>
            <a:off x="428596" y="5572140"/>
            <a:ext cx="8286808" cy="928694"/>
          </a:xfrm>
          <a:prstGeom prst="round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Ok, so the winner in this case is Fg</a:t>
            </a:r>
            <a:r>
              <a:rPr kumimoji="0" lang="en-US" sz="2800" i="0" u="none" strike="noStrike" normalizeH="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1</a:t>
            </a:r>
            <a:r>
              <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so we will take the direction it moves as positive….</a:t>
            </a:r>
            <a:endPar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42844" y="142852"/>
            <a:ext cx="8858312" cy="657229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Once we know the magnitude of the forces at work on the two blocks, this problem becomes very similar to the simpler pulley questions.</a:t>
            </a:r>
            <a:r>
              <a:rPr kumimoji="0" lang="en-US" sz="2800" b="0" i="0" u="none" strike="noStrike" cap="none" normalizeH="0" dirty="0" smtClean="0">
                <a:ln>
                  <a:noFill/>
                </a:ln>
                <a:solidFill>
                  <a:schemeClr val="tx1"/>
                </a:solidFill>
                <a:effectLst/>
                <a:latin typeface="Calibri" pitchFamily="34" charset="0"/>
              </a:rPr>
              <a:t> </a:t>
            </a:r>
            <a:r>
              <a:rPr kumimoji="0" lang="en-US" sz="2800" b="0" i="0" u="none" strike="noStrike" cap="none" normalizeH="0" baseline="0" dirty="0" smtClean="0">
                <a:ln>
                  <a:noFill/>
                </a:ln>
                <a:solidFill>
                  <a:schemeClr val="tx1"/>
                </a:solidFill>
                <a:effectLst/>
                <a:latin typeface="Calibri" pitchFamily="34" charset="0"/>
              </a:rPr>
              <a:t>Now solve for the acceleration and tension.</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6076"/>
            <a:ext cx="9144000" cy="939784"/>
          </a:xfrm>
        </p:spPr>
        <p:txBody>
          <a:bodyPr>
            <a:no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And just before you get comfortable here’s one more twist…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143" name="Text Box 23"/>
          <p:cNvSpPr txBox="1">
            <a:spLocks noChangeArrowheads="1"/>
          </p:cNvSpPr>
          <p:nvPr/>
        </p:nvSpPr>
        <p:spPr bwMode="auto">
          <a:xfrm>
            <a:off x="251520" y="1628800"/>
            <a:ext cx="4572032" cy="4643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sz="2600" b="0" i="0" u="sng"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Ex</a:t>
            </a:r>
            <a:r>
              <a:rPr kumimoji="0" lang="en-US" sz="2600" b="0" i="0" strike="noStrike" cap="none" normalizeH="0" dirty="0" smtClean="0">
                <a:ln>
                  <a:noFill/>
                </a:ln>
                <a:solidFill>
                  <a:schemeClr val="tx1"/>
                </a:solidFill>
                <a:effectLst>
                  <a:outerShdw blurRad="38100" dist="38100" dir="2700000" algn="tl">
                    <a:srgbClr val="000000">
                      <a:alpha val="43137"/>
                    </a:srgbClr>
                  </a:outerShdw>
                </a:effectLst>
                <a:latin typeface="Calibri" pitchFamily="34" charset="0"/>
              </a:rPr>
              <a:t> </a:t>
            </a:r>
            <a:r>
              <a:rPr kumimoji="0" lang="en-US" sz="2600" b="0" i="0"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In</a:t>
            </a:r>
            <a:r>
              <a:rPr kumimoji="0" lang="en-US" sz="26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 the name of physics, a monkey is attached to a sleeping</a:t>
            </a:r>
            <a:r>
              <a:rPr kumimoji="0" lang="en-US" sz="2600" b="0" i="0" u="none" strike="noStrike" cap="none" normalizeH="0" dirty="0" smtClean="0">
                <a:ln>
                  <a:noFill/>
                </a:ln>
                <a:solidFill>
                  <a:schemeClr val="tx1"/>
                </a:solidFill>
                <a:effectLst>
                  <a:outerShdw blurRad="38100" dist="38100" dir="2700000" algn="tl">
                    <a:srgbClr val="000000">
                      <a:alpha val="43137"/>
                    </a:srgbClr>
                  </a:outerShdw>
                </a:effectLst>
                <a:latin typeface="Calibri" pitchFamily="34" charset="0"/>
              </a:rPr>
              <a:t> </a:t>
            </a:r>
            <a:r>
              <a:rPr kumimoji="0" lang="en-US" sz="26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sheep on a ramp. Don’t ask why. As we all know, the coefficient of friction for a sleeping sheep on a ramp is precisely 0.15. Determine:</a:t>
            </a:r>
          </a:p>
          <a:p>
            <a:pPr marL="0" marR="0" lvl="0" indent="0" defTabSz="914400" rtl="0" eaLnBrk="1" fontAlgn="base" latinLnBrk="0" hangingPunct="1">
              <a:lnSpc>
                <a:spcPct val="100000"/>
              </a:lnSpc>
              <a:spcBef>
                <a:spcPct val="0"/>
              </a:spcBef>
              <a:spcAft>
                <a:spcPts val="1000"/>
              </a:spcAft>
              <a:buClrTx/>
              <a:buSzTx/>
              <a:buFontTx/>
              <a:buNone/>
              <a:tabLst/>
            </a:pPr>
            <a:r>
              <a:rPr kumimoji="0" lang="en-US" sz="26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a. The acceleration of the system.</a:t>
            </a:r>
          </a:p>
          <a:p>
            <a:pPr marL="0" marR="0" lvl="0" indent="0" defTabSz="914400" rtl="0" eaLnBrk="1" fontAlgn="base" latinLnBrk="0" hangingPunct="1">
              <a:lnSpc>
                <a:spcPct val="100000"/>
              </a:lnSpc>
              <a:spcBef>
                <a:spcPct val="0"/>
              </a:spcBef>
              <a:spcAft>
                <a:spcPts val="1000"/>
              </a:spcAft>
              <a:buClrTx/>
              <a:buSzTx/>
              <a:buFontTx/>
              <a:buNone/>
              <a:tabLst/>
            </a:pPr>
            <a:r>
              <a:rPr kumimoji="0" lang="en-US" sz="26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b. The tension in the rope.</a:t>
            </a:r>
            <a:endParaRPr kumimoji="0" lang="en-US" sz="2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p:txBody>
      </p:sp>
      <p:grpSp>
        <p:nvGrpSpPr>
          <p:cNvPr id="3" name="Group 24"/>
          <p:cNvGrpSpPr>
            <a:grpSpLocks/>
          </p:cNvGrpSpPr>
          <p:nvPr/>
        </p:nvGrpSpPr>
        <p:grpSpPr bwMode="auto">
          <a:xfrm>
            <a:off x="5000628" y="1571612"/>
            <a:ext cx="3686184" cy="3500462"/>
            <a:chOff x="6840" y="3068"/>
            <a:chExt cx="3780" cy="3600"/>
          </a:xfrm>
        </p:grpSpPr>
        <p:pic>
          <p:nvPicPr>
            <p:cNvPr id="5145" name="Picture 25"/>
            <p:cNvPicPr>
              <a:picLocks noChangeAspect="1" noChangeArrowheads="1"/>
            </p:cNvPicPr>
            <p:nvPr/>
          </p:nvPicPr>
          <p:blipFill>
            <a:blip r:embed="rId2" cstate="print"/>
            <a:srcRect/>
            <a:stretch>
              <a:fillRect/>
            </a:stretch>
          </p:blipFill>
          <p:spPr bwMode="auto">
            <a:xfrm rot="13531394">
              <a:off x="9340" y="4528"/>
              <a:ext cx="660" cy="620"/>
            </a:xfrm>
            <a:prstGeom prst="rect">
              <a:avLst/>
            </a:prstGeom>
            <a:noFill/>
            <a:ln w="9525">
              <a:noFill/>
              <a:miter lim="800000"/>
              <a:headEnd/>
              <a:tailEnd/>
            </a:ln>
          </p:spPr>
        </p:pic>
        <p:sp>
          <p:nvSpPr>
            <p:cNvPr id="5146" name="AutoShape 26"/>
            <p:cNvSpPr>
              <a:spLocks noChangeArrowheads="1"/>
            </p:cNvSpPr>
            <p:nvPr/>
          </p:nvSpPr>
          <p:spPr bwMode="auto">
            <a:xfrm>
              <a:off x="8100" y="3788"/>
              <a:ext cx="2160" cy="1980"/>
            </a:xfrm>
            <a:prstGeom prst="rtTriangle">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7" name="Oval 27"/>
            <p:cNvSpPr>
              <a:spLocks noChangeArrowheads="1"/>
            </p:cNvSpPr>
            <p:nvPr/>
          </p:nvSpPr>
          <p:spPr bwMode="auto">
            <a:xfrm>
              <a:off x="7560" y="3428"/>
              <a:ext cx="54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8" name="Oval 28"/>
            <p:cNvSpPr>
              <a:spLocks noChangeArrowheads="1"/>
            </p:cNvSpPr>
            <p:nvPr/>
          </p:nvSpPr>
          <p:spPr bwMode="auto">
            <a:xfrm>
              <a:off x="7740" y="3608"/>
              <a:ext cx="180" cy="180"/>
            </a:xfrm>
            <a:prstGeom prst="ellipse">
              <a:avLst/>
            </a:prstGeom>
            <a:solidFill>
              <a:srgbClr val="80808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9" name="Line 29"/>
            <p:cNvSpPr>
              <a:spLocks noChangeShapeType="1"/>
            </p:cNvSpPr>
            <p:nvPr/>
          </p:nvSpPr>
          <p:spPr bwMode="auto">
            <a:xfrm>
              <a:off x="7920" y="3428"/>
              <a:ext cx="1440" cy="12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0" name="Line 30"/>
            <p:cNvSpPr>
              <a:spLocks noChangeShapeType="1"/>
            </p:cNvSpPr>
            <p:nvPr/>
          </p:nvSpPr>
          <p:spPr bwMode="auto">
            <a:xfrm>
              <a:off x="7560" y="3608"/>
              <a:ext cx="0" cy="10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1" name="Text Box 31"/>
            <p:cNvSpPr txBox="1">
              <a:spLocks noChangeArrowheads="1"/>
            </p:cNvSpPr>
            <p:nvPr/>
          </p:nvSpPr>
          <p:spPr bwMode="auto">
            <a:xfrm>
              <a:off x="9180" y="3068"/>
              <a:ext cx="1440" cy="1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effectLst/>
                  <a:latin typeface="Calibri" pitchFamily="34" charset="0"/>
                </a:rPr>
                <a:t>even </a:t>
              </a:r>
              <a:r>
                <a:rPr kumimoji="0" lang="en-US" sz="2000" b="0" i="0" u="none" strike="noStrike" cap="none" normalizeH="0" baseline="0" dirty="0" err="1" smtClean="0">
                  <a:ln>
                    <a:noFill/>
                  </a:ln>
                  <a:effectLst/>
                  <a:latin typeface="Calibri" pitchFamily="34" charset="0"/>
                </a:rPr>
                <a:t>adorabler</a:t>
              </a:r>
              <a:r>
                <a:rPr lang="en-US" sz="2000" dirty="0">
                  <a:latin typeface="Calibri" pitchFamily="34" charset="0"/>
                </a:rPr>
                <a:t/>
              </a:r>
              <a:br>
                <a:rPr lang="en-US" sz="2000" dirty="0">
                  <a:latin typeface="Calibri" pitchFamily="34" charset="0"/>
                </a:rPr>
              </a:br>
              <a:r>
                <a:rPr kumimoji="0" lang="en-US" sz="2000" b="0" i="0" u="none" strike="noStrike" cap="none" normalizeH="0" baseline="0" dirty="0" smtClean="0">
                  <a:ln>
                    <a:noFill/>
                  </a:ln>
                  <a:effectLst/>
                  <a:latin typeface="Calibri" pitchFamily="34" charset="0"/>
                </a:rPr>
                <a:t>sheep </a:t>
              </a:r>
              <a:br>
                <a:rPr kumimoji="0" lang="en-US" sz="2000" b="0" i="0" u="none" strike="noStrike" cap="none" normalizeH="0" baseline="0" dirty="0" smtClean="0">
                  <a:ln>
                    <a:noFill/>
                  </a:ln>
                  <a:effectLst/>
                  <a:latin typeface="Calibri" pitchFamily="34" charset="0"/>
                </a:rPr>
              </a:br>
              <a:r>
                <a:rPr kumimoji="0" lang="en-US" sz="2000" b="0" i="0" u="none" strike="noStrike" cap="none" normalizeH="0" baseline="0" dirty="0" smtClean="0">
                  <a:ln>
                    <a:noFill/>
                  </a:ln>
                  <a:effectLst/>
                  <a:latin typeface="Calibri" pitchFamily="34" charset="0"/>
                </a:rPr>
                <a:t>28 kg</a:t>
              </a:r>
              <a:endParaRPr kumimoji="0" lang="en-US" sz="2000" b="0" i="0" u="none" strike="noStrike" cap="none" normalizeH="0" baseline="0" dirty="0" smtClean="0">
                <a:ln>
                  <a:noFill/>
                </a:ln>
                <a:effectLst/>
                <a:latin typeface="Arial" pitchFamily="34" charset="0"/>
              </a:endParaRPr>
            </a:p>
          </p:txBody>
        </p:sp>
        <p:sp>
          <p:nvSpPr>
            <p:cNvPr id="5152" name="Text Box 32"/>
            <p:cNvSpPr txBox="1">
              <a:spLocks noChangeArrowheads="1"/>
            </p:cNvSpPr>
            <p:nvPr/>
          </p:nvSpPr>
          <p:spPr bwMode="auto">
            <a:xfrm>
              <a:off x="6840" y="5408"/>
              <a:ext cx="1260" cy="12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effectLst/>
                  <a:latin typeface="Calibri" pitchFamily="34" charset="0"/>
                </a:rPr>
                <a:t>adorable monkey </a:t>
              </a:r>
              <a:br>
                <a:rPr kumimoji="0" lang="en-US" sz="2000" b="0" i="0" u="none" strike="noStrike" cap="none" normalizeH="0" baseline="0" dirty="0" smtClean="0">
                  <a:ln>
                    <a:noFill/>
                  </a:ln>
                  <a:effectLst/>
                  <a:latin typeface="Calibri" pitchFamily="34" charset="0"/>
                </a:rPr>
              </a:br>
              <a:r>
                <a:rPr kumimoji="0" lang="en-US" sz="2000" b="0" i="0" u="none" strike="noStrike" cap="none" normalizeH="0" baseline="0" dirty="0" smtClean="0">
                  <a:ln>
                    <a:noFill/>
                  </a:ln>
                  <a:effectLst/>
                  <a:latin typeface="Calibri" pitchFamily="34" charset="0"/>
                </a:rPr>
                <a:t>24 kg</a:t>
              </a:r>
              <a:endParaRPr kumimoji="0" lang="en-US" sz="2000" b="0" i="0" u="none" strike="noStrike" cap="none" normalizeH="0" baseline="0" dirty="0" smtClean="0">
                <a:ln>
                  <a:noFill/>
                </a:ln>
                <a:effectLst/>
                <a:latin typeface="Arial" pitchFamily="34" charset="0"/>
              </a:endParaRPr>
            </a:p>
          </p:txBody>
        </p:sp>
        <p:sp>
          <p:nvSpPr>
            <p:cNvPr id="5153" name="Text Box 33"/>
            <p:cNvSpPr txBox="1">
              <a:spLocks noChangeArrowheads="1"/>
            </p:cNvSpPr>
            <p:nvPr/>
          </p:nvSpPr>
          <p:spPr bwMode="auto">
            <a:xfrm>
              <a:off x="9180" y="5228"/>
              <a:ext cx="720" cy="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effectLst/>
                  <a:latin typeface="Calibri" pitchFamily="34" charset="0"/>
                </a:rPr>
                <a:t>40</a:t>
              </a:r>
              <a:r>
                <a:rPr kumimoji="0" lang="en-US" sz="2000" b="0" i="0" u="none" strike="noStrike" cap="none" normalizeH="0" baseline="30000" smtClean="0">
                  <a:ln>
                    <a:noFill/>
                  </a:ln>
                  <a:effectLst/>
                  <a:latin typeface="Calibri" pitchFamily="34" charset="0"/>
                </a:rPr>
                <a:t>o</a:t>
              </a:r>
              <a:endParaRPr kumimoji="0" lang="en-US" sz="2000" b="0" i="0" u="none" strike="noStrike" cap="none" normalizeH="0" baseline="0" smtClean="0">
                <a:ln>
                  <a:noFill/>
                </a:ln>
                <a:effectLst/>
                <a:latin typeface="Arial" pitchFamily="34" charset="0"/>
              </a:endParaRPr>
            </a:p>
          </p:txBody>
        </p:sp>
        <p:pic>
          <p:nvPicPr>
            <p:cNvPr id="5154" name="Picture 34"/>
            <p:cNvPicPr>
              <a:picLocks noChangeAspect="1" noChangeArrowheads="1"/>
            </p:cNvPicPr>
            <p:nvPr/>
          </p:nvPicPr>
          <p:blipFill>
            <a:blip r:embed="rId3" cstate="print"/>
            <a:srcRect/>
            <a:stretch>
              <a:fillRect/>
            </a:stretch>
          </p:blipFill>
          <p:spPr bwMode="auto">
            <a:xfrm>
              <a:off x="7200" y="4688"/>
              <a:ext cx="760" cy="76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6858000"/>
          </a:xfrm>
          <a:prstGeom prst="roundRect">
            <a:avLst>
              <a:gd name="adj" fmla="val 10498"/>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000" i="0" u="sng"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Strategy:</a:t>
            </a:r>
          </a:p>
          <a:p>
            <a:pPr marL="0" marR="0" lvl="0" indent="0" defTabSz="914400" rtl="0" eaLnBrk="1" fontAlgn="base" latinLnBrk="0" hangingPunct="1">
              <a:lnSpc>
                <a:spcPct val="100000"/>
              </a:lnSpc>
              <a:spcBef>
                <a:spcPct val="0"/>
              </a:spcBef>
              <a:spcAft>
                <a:spcPts val="1000"/>
              </a:spcAft>
              <a:buClrTx/>
              <a:buSzTx/>
              <a:buFontTx/>
              <a:buNone/>
              <a:tabLst/>
            </a:pP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1. </a:t>
            </a:r>
            <a:r>
              <a:rPr kumimoji="0" lang="en-US" sz="3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Find the forces acting on the two bodies separately to determine a winner.</a:t>
            </a:r>
            <a:br>
              <a:rPr kumimoji="0" lang="en-US" sz="3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br>
            <a:r>
              <a:rPr kumimoji="0" lang="en-US" sz="3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2.</a:t>
            </a:r>
            <a:r>
              <a:rPr kumimoji="0" lang="en-US" sz="3000" i="0" u="none" strike="noStrike" normalizeH="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kumimoji="0" lang="en-US" sz="3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Determine the friction on the sheep.  Friction can work either up or down the </a:t>
            </a:r>
            <a:r>
              <a:rPr kumimoji="0" lang="en-US" sz="3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ramp</a:t>
            </a:r>
            <a:r>
              <a:rPr kumimoji="0" lang="en-US" sz="3000" i="0" u="none" strike="noStrike" normalizeH="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kumimoji="0" lang="en-US" sz="3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because </a:t>
            </a:r>
            <a:r>
              <a:rPr kumimoji="0" lang="en-US" sz="3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it always opposes </a:t>
            </a:r>
            <a:r>
              <a:rPr kumimoji="0" lang="en-US" sz="3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motion) </a:t>
            </a:r>
            <a:r>
              <a:rPr kumimoji="0" lang="en-US" sz="3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so we don’t know which direction it is acting until we know the winner.</a:t>
            </a:r>
          </a:p>
          <a:p>
            <a:pPr marL="0" marR="0" lvl="0" indent="0" defTabSz="914400" rtl="0" eaLnBrk="1" fontAlgn="base" latinLnBrk="0" hangingPunct="1">
              <a:lnSpc>
                <a:spcPct val="100000"/>
              </a:lnSpc>
              <a:spcBef>
                <a:spcPct val="0"/>
              </a:spcBef>
              <a:spcAft>
                <a:spcPts val="1000"/>
              </a:spcAft>
              <a:buClrTx/>
              <a:buSzTx/>
              <a:buFontTx/>
              <a:buNone/>
              <a:tabLst/>
            </a:pP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3. </a:t>
            </a:r>
            <a:r>
              <a:rPr kumimoji="0" lang="en-US" sz="3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Based on the winner find the acceleration using </a:t>
            </a:r>
            <a:r>
              <a:rPr kumimoji="0" lang="en-US" sz="30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m</a:t>
            </a:r>
            <a:r>
              <a:rPr kumimoji="0" lang="en-US" sz="3000" i="0" u="none" strike="noStrike" normalizeH="0" baseline="-25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total</a:t>
            </a:r>
            <a:r>
              <a:rPr kumimoji="0" lang="en-US" sz="3000" i="0" u="none" strike="noStrike" normalizeH="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a:t>
            </a:r>
            <a:endPar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pPr marL="0" marR="0" lvl="0" indent="0" defTabSz="914400" rtl="0" eaLnBrk="1" fontAlgn="base" latinLnBrk="0" hangingPunct="1">
              <a:lnSpc>
                <a:spcPct val="100000"/>
              </a:lnSpc>
              <a:spcBef>
                <a:spcPct val="0"/>
              </a:spcBef>
              <a:spcAft>
                <a:spcPts val="1000"/>
              </a:spcAft>
              <a:buClrTx/>
              <a:buSzTx/>
              <a:buFontTx/>
              <a:buNone/>
              <a:tabLst/>
            </a:pPr>
            <a:r>
              <a:rPr kumimoji="0" lang="en-US" sz="3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4.</a:t>
            </a:r>
            <a:r>
              <a:rPr kumimoji="0" lang="en-US" sz="3000" i="0" u="none" strike="noStrike" normalizeH="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kumimoji="0" lang="en-US" sz="3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Choose either body and examine it separately to determine the tension in the rope.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animEffect transition="in" filter="fade">
                                      <p:cBhvr>
                                        <p:cTn id="7" dur="2000"/>
                                        <p:tgtEl>
                                          <p:spTgt spid="184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4">
                                            <p:txEl>
                                              <p:pRg st="2" end="2"/>
                                            </p:txEl>
                                          </p:spTgt>
                                        </p:tgtEl>
                                        <p:attrNameLst>
                                          <p:attrName>style.visibility</p:attrName>
                                        </p:attrNameLst>
                                      </p:cBhvr>
                                      <p:to>
                                        <p:strVal val="visible"/>
                                      </p:to>
                                    </p:set>
                                    <p:animEffect transition="in" filter="fade">
                                      <p:cBhvr>
                                        <p:cTn id="12" dur="2000"/>
                                        <p:tgtEl>
                                          <p:spTgt spid="184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4">
                                            <p:txEl>
                                              <p:pRg st="3" end="3"/>
                                            </p:txEl>
                                          </p:spTgt>
                                        </p:tgtEl>
                                        <p:attrNameLst>
                                          <p:attrName>style.visibility</p:attrName>
                                        </p:attrNameLst>
                                      </p:cBhvr>
                                      <p:to>
                                        <p:strVal val="visible"/>
                                      </p:to>
                                    </p:set>
                                    <p:animEffect transition="in" filter="fade">
                                      <p:cBhvr>
                                        <p:cTn id="17" dur="2000"/>
                                        <p:tgtEl>
                                          <p:spTgt spid="184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428596" y="714356"/>
            <a:ext cx="8215370" cy="528641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400" b="0" i="0" u="none" strike="noStrike" cap="none" normalizeH="0" baseline="0" dirty="0" smtClean="0">
                <a:ln>
                  <a:noFill/>
                </a:ln>
                <a:solidFill>
                  <a:schemeClr val="tx1"/>
                </a:solidFill>
                <a:effectLst/>
                <a:latin typeface="Calibri" pitchFamily="34" charset="0"/>
              </a:rPr>
              <a:t>There are a number of common force problems that involve 2 objects, that you will be expected to be able to solve.  </a:t>
            </a:r>
          </a:p>
          <a:p>
            <a:pPr marL="0" marR="0" lvl="0" indent="0" algn="l" defTabSz="914400" rtl="0" eaLnBrk="1" fontAlgn="base" latinLnBrk="0" hangingPunct="1">
              <a:lnSpc>
                <a:spcPct val="100000"/>
              </a:lnSpc>
              <a:spcBef>
                <a:spcPct val="0"/>
              </a:spcBef>
              <a:spcAft>
                <a:spcPts val="1000"/>
              </a:spcAft>
              <a:buClrTx/>
              <a:buSzTx/>
              <a:buFontTx/>
              <a:buNone/>
              <a:tabLst/>
            </a:pPr>
            <a:endParaRPr lang="en-US" sz="4400" dirty="0">
              <a:solidFill>
                <a:schemeClr val="tx1"/>
              </a:solidFill>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4400" b="0" i="0" u="none" strike="noStrike" cap="none" normalizeH="0" baseline="0" dirty="0" smtClean="0">
                <a:ln>
                  <a:noFill/>
                </a:ln>
                <a:solidFill>
                  <a:schemeClr val="tx1"/>
                </a:solidFill>
                <a:effectLst/>
                <a:latin typeface="Calibri" pitchFamily="34" charset="0"/>
              </a:rPr>
              <a:t>We will focus on 3 of these.</a:t>
            </a:r>
            <a:endParaRPr kumimoji="0" lang="en-US" sz="4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85720" y="142852"/>
            <a:ext cx="8643998" cy="114300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1) Atwood’s Machine: Two masses suspended by a pulley</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Diagram: Include all forces at work on the two masses</a:t>
            </a:r>
            <a:r>
              <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3074" name="Text Box 2"/>
          <p:cNvSpPr txBox="1">
            <a:spLocks noChangeArrowheads="1"/>
          </p:cNvSpPr>
          <p:nvPr/>
        </p:nvSpPr>
        <p:spPr bwMode="auto">
          <a:xfrm>
            <a:off x="3857620" y="1428736"/>
            <a:ext cx="5072098" cy="52864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Both masses have a </a:t>
            </a:r>
            <a:r>
              <a:rPr kumimoji="0" lang="en-US" sz="28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F</a:t>
            </a:r>
            <a:r>
              <a:rPr kumimoji="0" lang="en-US" sz="2800" i="0" u="none" strike="noStrike" normalizeH="0" baseline="-25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g</a:t>
            </a:r>
            <a:r>
              <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that pull downwards, but since they are connected by a pulley those forces work in</a:t>
            </a:r>
            <a:r>
              <a:rPr kumimoji="0" lang="en-US" sz="2800" i="0" u="none" strike="noStrike" normalizeH="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opposition.</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 typeface="Arial" pitchFamily="34" charset="0"/>
              <a:buChar char="•"/>
              <a:tabLst/>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T</a:t>
            </a:r>
            <a:r>
              <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he masses will accelerate</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so that the heavy mass moves downward.</a:t>
            </a:r>
          </a:p>
          <a:p>
            <a:pPr marL="0" marR="0" lvl="0" indent="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2800" i="0" u="none" strike="noStrike" normalizeH="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Since they are attached by a rope the acceleration of the masses must be </a:t>
            </a:r>
            <a:r>
              <a:rPr kumimoji="0" lang="en-US" sz="2800" b="1" i="0" u="sng"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equal.</a:t>
            </a:r>
            <a:endParaRPr kumimoji="0" lang="en-US" sz="2800" b="1" i="0" u="sng"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6" name="Rectangle 5"/>
          <p:cNvSpPr/>
          <p:nvPr/>
        </p:nvSpPr>
        <p:spPr>
          <a:xfrm>
            <a:off x="285720" y="1428736"/>
            <a:ext cx="3429024" cy="52864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9144000" cy="68580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Note that there is a force of </a:t>
            </a:r>
            <a:r>
              <a:rPr kumimoji="0" lang="en-US" sz="36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TENSION</a:t>
            </a:r>
            <a:r>
              <a:rPr kumimoji="0" lang="en-US" sz="3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(T) that exists along the rope.  Tension acts the same as all other forces, with two important peculiarities:</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3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1) It is an internal</a:t>
            </a:r>
            <a:r>
              <a:rPr kumimoji="0" lang="en-US" sz="3600" i="0" u="none" strike="noStrike" normalizeH="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force, acting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along the rope in BOTH directions.</a:t>
            </a:r>
            <a:endParaRPr kumimoji="0" lang="en-US" sz="3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3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2) It</a:t>
            </a:r>
            <a:r>
              <a:rPr kumimoji="0" lang="en-US" sz="3600" i="0" u="none" strike="noStrike" normalizeH="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cancels out of the total net force equation (so long as the rope is not stretching)</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8">
                                            <p:bg/>
                                          </p:spTgt>
                                        </p:tgtEl>
                                        <p:attrNameLst>
                                          <p:attrName>style.visibility</p:attrName>
                                        </p:attrNameLst>
                                      </p:cBhvr>
                                      <p:to>
                                        <p:strVal val="visible"/>
                                      </p:to>
                                    </p:set>
                                    <p:animEffect transition="in" filter="fade">
                                      <p:cBhvr>
                                        <p:cTn id="7" dur="2000"/>
                                        <p:tgtEl>
                                          <p:spTgt spid="409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8">
                                            <p:txEl>
                                              <p:pRg st="0" end="0"/>
                                            </p:txEl>
                                          </p:spTgt>
                                        </p:tgtEl>
                                        <p:attrNameLst>
                                          <p:attrName>style.visibility</p:attrName>
                                        </p:attrNameLst>
                                      </p:cBhvr>
                                      <p:to>
                                        <p:strVal val="visible"/>
                                      </p:to>
                                    </p:set>
                                    <p:animEffect transition="in" filter="fade">
                                      <p:cBhvr>
                                        <p:cTn id="12" dur="2000"/>
                                        <p:tgtEl>
                                          <p:spTgt spid="409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8">
                                            <p:txEl>
                                              <p:pRg st="2" end="2"/>
                                            </p:txEl>
                                          </p:spTgt>
                                        </p:tgtEl>
                                        <p:attrNameLst>
                                          <p:attrName>style.visibility</p:attrName>
                                        </p:attrNameLst>
                                      </p:cBhvr>
                                      <p:to>
                                        <p:strVal val="visible"/>
                                      </p:to>
                                    </p:set>
                                    <p:animEffect transition="in" filter="fade">
                                      <p:cBhvr>
                                        <p:cTn id="17" dur="2000"/>
                                        <p:tgtEl>
                                          <p:spTgt spid="40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8">
                                            <p:txEl>
                                              <p:pRg st="3" end="3"/>
                                            </p:txEl>
                                          </p:spTgt>
                                        </p:tgtEl>
                                        <p:attrNameLst>
                                          <p:attrName>style.visibility</p:attrName>
                                        </p:attrNameLst>
                                      </p:cBhvr>
                                      <p:to>
                                        <p:strVal val="visible"/>
                                      </p:to>
                                    </p:set>
                                    <p:animEffect transition="in" filter="fade">
                                      <p:cBhvr>
                                        <p:cTn id="22" dur="2000"/>
                                        <p:tgtEl>
                                          <p:spTgt spid="40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00034" y="428604"/>
            <a:ext cx="8215370" cy="600079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sng" strike="noStrike" cap="none" normalizeH="0" baseline="0" dirty="0" smtClean="0">
                <a:ln>
                  <a:noFill/>
                </a:ln>
                <a:solidFill>
                  <a:schemeClr val="tx1"/>
                </a:solidFill>
                <a:effectLst/>
                <a:latin typeface="Calibri" pitchFamily="34" charset="0"/>
              </a:rPr>
              <a:t>The Strategies:</a:t>
            </a:r>
          </a:p>
          <a:p>
            <a:pPr marL="0" marR="0" lvl="0" indent="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2800" b="1" i="0" strike="noStrike" cap="none" normalizeH="0" dirty="0" smtClean="0">
                <a:ln>
                  <a:noFill/>
                </a:ln>
                <a:solidFill>
                  <a:schemeClr val="tx1"/>
                </a:solidFill>
                <a:effectLst/>
                <a:latin typeface="Calibri" pitchFamily="34" charset="0"/>
              </a:rPr>
              <a:t> </a:t>
            </a:r>
            <a:r>
              <a:rPr kumimoji="0" lang="en-US" sz="2800" b="0" i="0" u="none" strike="noStrike" cap="none" normalizeH="0" baseline="0" dirty="0" smtClean="0">
                <a:ln>
                  <a:noFill/>
                </a:ln>
                <a:solidFill>
                  <a:schemeClr val="tx1"/>
                </a:solidFill>
                <a:effectLst/>
                <a:latin typeface="Calibri" pitchFamily="34" charset="0"/>
              </a:rPr>
              <a:t>When solving these problems it is easiest for us to choose the direction of the larger mass moving </a:t>
            </a:r>
            <a:r>
              <a:rPr kumimoji="0" lang="en-US" sz="2800" b="1" i="0" u="none" strike="noStrike" cap="none" normalizeH="0" baseline="0" dirty="0" smtClean="0">
                <a:ln>
                  <a:noFill/>
                </a:ln>
                <a:solidFill>
                  <a:schemeClr val="tx1"/>
                </a:solidFill>
                <a:effectLst/>
                <a:latin typeface="Calibri" pitchFamily="34" charset="0"/>
              </a:rPr>
              <a:t>downwards</a:t>
            </a:r>
            <a:r>
              <a:rPr kumimoji="0" lang="en-US" sz="2800" b="0" i="0" u="none" strike="noStrike" cap="none" normalizeH="0" baseline="0" dirty="0" smtClean="0">
                <a:ln>
                  <a:noFill/>
                </a:ln>
                <a:solidFill>
                  <a:schemeClr val="tx1"/>
                </a:solidFill>
                <a:effectLst/>
                <a:latin typeface="Calibri" pitchFamily="34" charset="0"/>
              </a:rPr>
              <a:t> as the positive direction.</a:t>
            </a:r>
            <a:br>
              <a:rPr kumimoji="0" lang="en-US" sz="2800" b="0" i="0" u="none" strike="noStrike" cap="none" normalizeH="0" baseline="0" dirty="0" smtClean="0">
                <a:ln>
                  <a:noFill/>
                </a:ln>
                <a:solidFill>
                  <a:schemeClr val="tx1"/>
                </a:solidFill>
                <a:effectLst/>
                <a:latin typeface="Calibri" pitchFamily="34" charset="0"/>
              </a:rPr>
            </a:br>
            <a:endParaRPr kumimoji="0" lang="en-US" sz="28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2800" b="0" i="0" u="none" strike="noStrike" cap="none" normalizeH="0" baseline="0" dirty="0" smtClean="0">
                <a:ln>
                  <a:noFill/>
                </a:ln>
                <a:solidFill>
                  <a:schemeClr val="tx1"/>
                </a:solidFill>
                <a:effectLst/>
                <a:latin typeface="Calibri" pitchFamily="34" charset="0"/>
              </a:rPr>
              <a:t> Remember that the acceleration on the two masses MUST BE EQUAL.</a:t>
            </a:r>
            <a:br>
              <a:rPr kumimoji="0" lang="en-US" sz="2800" b="0" i="0" u="none" strike="noStrike" cap="none" normalizeH="0" baseline="0" dirty="0" smtClean="0">
                <a:ln>
                  <a:noFill/>
                </a:ln>
                <a:solidFill>
                  <a:schemeClr val="tx1"/>
                </a:solidFill>
                <a:effectLst/>
                <a:latin typeface="Calibri" pitchFamily="34" charset="0"/>
              </a:rPr>
            </a:br>
            <a:endParaRPr kumimoji="0" lang="en-US" sz="28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2800" b="0" i="0" u="none" strike="noStrike" cap="none" normalizeH="0" baseline="0" dirty="0" smtClean="0">
                <a:ln>
                  <a:noFill/>
                </a:ln>
                <a:solidFill>
                  <a:schemeClr val="tx1"/>
                </a:solidFill>
                <a:effectLst/>
                <a:latin typeface="Calibri" pitchFamily="34" charset="0"/>
              </a:rPr>
              <a:t> It can also be easier to conceptualize this problem if we “unfold” the masses and lay them out in a line, while keeping all of our forces as they are…</a:t>
            </a:r>
            <a:br>
              <a:rPr kumimoji="0" lang="en-US" sz="2800" b="0" i="0" u="none" strike="noStrike" cap="none" normalizeH="0" baseline="0" dirty="0" smtClean="0">
                <a:ln>
                  <a:noFill/>
                </a:ln>
                <a:solidFill>
                  <a:schemeClr val="tx1"/>
                </a:solidFill>
                <a:effectLst/>
                <a:latin typeface="Calibri" pitchFamily="34" charset="0"/>
              </a:rPr>
            </a:br>
            <a:r>
              <a:rPr kumimoji="0" lang="en-US" sz="2800" b="0" i="0" u="none" strike="noStrike" cap="none" normalizeH="0" baseline="0" dirty="0" smtClean="0">
                <a:ln>
                  <a:noFill/>
                </a:ln>
                <a:solidFill>
                  <a:schemeClr val="tx1"/>
                </a:solidFill>
                <a:effectLst/>
                <a:latin typeface="Calibri" pitchFamily="34" charset="0"/>
              </a:rPr>
              <a:t>…I know that sounds weird so, here’s an example.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2">
                                            <p:bg/>
                                          </p:spTgt>
                                        </p:tgtEl>
                                        <p:attrNameLst>
                                          <p:attrName>style.visibility</p:attrName>
                                        </p:attrNameLst>
                                      </p:cBhvr>
                                      <p:to>
                                        <p:strVal val="visible"/>
                                      </p:to>
                                    </p:set>
                                    <p:animEffect transition="in" filter="wipe(down)">
                                      <p:cBhvr>
                                        <p:cTn id="7" dur="500"/>
                                        <p:tgtEl>
                                          <p:spTgt spid="512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2">
                                            <p:txEl>
                                              <p:pRg st="0" end="0"/>
                                            </p:txEl>
                                          </p:spTgt>
                                        </p:tgtEl>
                                        <p:attrNameLst>
                                          <p:attrName>style.visibility</p:attrName>
                                        </p:attrNameLst>
                                      </p:cBhvr>
                                      <p:to>
                                        <p:strVal val="visible"/>
                                      </p:to>
                                    </p:set>
                                    <p:animEffect transition="in" filter="wipe(down)">
                                      <p:cBhvr>
                                        <p:cTn id="12" dur="500"/>
                                        <p:tgtEl>
                                          <p:spTgt spid="51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122">
                                            <p:txEl>
                                              <p:pRg st="1" end="1"/>
                                            </p:txEl>
                                          </p:spTgt>
                                        </p:tgtEl>
                                        <p:attrNameLst>
                                          <p:attrName>style.visibility</p:attrName>
                                        </p:attrNameLst>
                                      </p:cBhvr>
                                      <p:to>
                                        <p:strVal val="visible"/>
                                      </p:to>
                                    </p:set>
                                    <p:animEffect transition="in" filter="wipe(down)">
                                      <p:cBhvr>
                                        <p:cTn id="17" dur="500"/>
                                        <p:tgtEl>
                                          <p:spTgt spid="51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122">
                                            <p:txEl>
                                              <p:pRg st="2" end="2"/>
                                            </p:txEl>
                                          </p:spTgt>
                                        </p:tgtEl>
                                        <p:attrNameLst>
                                          <p:attrName>style.visibility</p:attrName>
                                        </p:attrNameLst>
                                      </p:cBhvr>
                                      <p:to>
                                        <p:strVal val="visible"/>
                                      </p:to>
                                    </p:set>
                                    <p:animEffect transition="in" filter="wipe(down)">
                                      <p:cBhvr>
                                        <p:cTn id="22" dur="500"/>
                                        <p:tgtEl>
                                          <p:spTgt spid="51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122">
                                            <p:txEl>
                                              <p:pRg st="3" end="3"/>
                                            </p:txEl>
                                          </p:spTgt>
                                        </p:tgtEl>
                                        <p:attrNameLst>
                                          <p:attrName>style.visibility</p:attrName>
                                        </p:attrNameLst>
                                      </p:cBhvr>
                                      <p:to>
                                        <p:strVal val="visible"/>
                                      </p:to>
                                    </p:set>
                                    <p:animEffect transition="in" filter="wipe(down)">
                                      <p:cBhvr>
                                        <p:cTn id="27" dur="500"/>
                                        <p:tgtEl>
                                          <p:spTgt spid="51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072198" y="357166"/>
            <a:ext cx="2643206" cy="471490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146" name="Text Box 2"/>
          <p:cNvSpPr txBox="1">
            <a:spLocks noChangeArrowheads="1"/>
          </p:cNvSpPr>
          <p:nvPr/>
        </p:nvSpPr>
        <p:spPr bwMode="auto">
          <a:xfrm>
            <a:off x="357158" y="357166"/>
            <a:ext cx="5572164" cy="471490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sng" strike="noStrike" cap="none" normalizeH="0" baseline="0" dirty="0" smtClean="0">
                <a:ln>
                  <a:noFill/>
                </a:ln>
                <a:solidFill>
                  <a:schemeClr val="tx1"/>
                </a:solidFill>
                <a:effectLst/>
                <a:latin typeface="Calibri" pitchFamily="34" charset="0"/>
              </a:rPr>
              <a:t>Ex</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Two masses are suspended from a lightweight rope over a frictionless pulley as shown.  What will their acceleration be once released?</a:t>
            </a:r>
            <a:endParaRPr kumimoji="0" lang="en-US" sz="2800" b="0" i="0" u="none" strike="noStrike" cap="none" normalizeH="0" baseline="0" dirty="0" smtClean="0">
              <a:ln>
                <a:noFill/>
              </a:ln>
              <a:solidFill>
                <a:schemeClr val="tx1"/>
              </a:solidFill>
              <a:effectLst/>
              <a:latin typeface="Arial" pitchFamily="34" charset="0"/>
            </a:endParaRPr>
          </a:p>
        </p:txBody>
      </p:sp>
      <p:grpSp>
        <p:nvGrpSpPr>
          <p:cNvPr id="6147" name="Group 3"/>
          <p:cNvGrpSpPr>
            <a:grpSpLocks/>
          </p:cNvGrpSpPr>
          <p:nvPr/>
        </p:nvGrpSpPr>
        <p:grpSpPr bwMode="auto">
          <a:xfrm>
            <a:off x="6500826" y="714356"/>
            <a:ext cx="1571636" cy="3071834"/>
            <a:chOff x="8640" y="8100"/>
            <a:chExt cx="1620" cy="3060"/>
          </a:xfrm>
        </p:grpSpPr>
        <p:grpSp>
          <p:nvGrpSpPr>
            <p:cNvPr id="6148" name="Group 4"/>
            <p:cNvGrpSpPr>
              <a:grpSpLocks/>
            </p:cNvGrpSpPr>
            <p:nvPr/>
          </p:nvGrpSpPr>
          <p:grpSpPr bwMode="auto">
            <a:xfrm>
              <a:off x="8640" y="8100"/>
              <a:ext cx="1620" cy="3060"/>
              <a:chOff x="8640" y="8100"/>
              <a:chExt cx="1620" cy="3060"/>
            </a:xfrm>
          </p:grpSpPr>
          <p:sp>
            <p:nvSpPr>
              <p:cNvPr id="6149" name="Oval 5"/>
              <p:cNvSpPr>
                <a:spLocks noChangeArrowheads="1"/>
              </p:cNvSpPr>
              <p:nvPr/>
            </p:nvSpPr>
            <p:spPr bwMode="auto">
              <a:xfrm>
                <a:off x="9000" y="8100"/>
                <a:ext cx="900" cy="9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0" name="Line 6"/>
              <p:cNvSpPr>
                <a:spLocks noChangeShapeType="1"/>
              </p:cNvSpPr>
              <p:nvPr/>
            </p:nvSpPr>
            <p:spPr bwMode="auto">
              <a:xfrm>
                <a:off x="9000" y="8640"/>
                <a:ext cx="0" cy="18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1" name="Line 7"/>
              <p:cNvSpPr>
                <a:spLocks noChangeShapeType="1"/>
              </p:cNvSpPr>
              <p:nvPr/>
            </p:nvSpPr>
            <p:spPr bwMode="auto">
              <a:xfrm>
                <a:off x="9900" y="8640"/>
                <a:ext cx="0" cy="18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2" name="Text Box 8"/>
              <p:cNvSpPr txBox="1">
                <a:spLocks noChangeArrowheads="1"/>
              </p:cNvSpPr>
              <p:nvPr/>
            </p:nvSpPr>
            <p:spPr bwMode="auto">
              <a:xfrm>
                <a:off x="8640" y="10440"/>
                <a:ext cx="72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dirty="0" smtClean="0">
                    <a:latin typeface="Calibri" pitchFamily="34" charset="0"/>
                  </a:rPr>
                  <a:t/>
                </a:r>
                <a:br>
                  <a:rPr lang="en-US" dirty="0" smtClean="0">
                    <a:latin typeface="Calibri" pitchFamily="34" charset="0"/>
                  </a:rPr>
                </a:br>
                <a:r>
                  <a:rPr kumimoji="0" lang="en-US" b="0" i="0" u="none" strike="noStrike" cap="none" normalizeH="0" baseline="0" dirty="0" smtClean="0">
                    <a:ln>
                      <a:noFill/>
                    </a:ln>
                    <a:solidFill>
                      <a:schemeClr val="tx1"/>
                    </a:solidFill>
                    <a:effectLst/>
                    <a:latin typeface="Calibri" pitchFamily="34" charset="0"/>
                  </a:rPr>
                  <a:t>kg</a:t>
                </a:r>
                <a:endParaRPr kumimoji="0" lang="en-US" b="0" i="0" u="none" strike="noStrike" cap="none" normalizeH="0" baseline="0" dirty="0" smtClean="0">
                  <a:ln>
                    <a:noFill/>
                  </a:ln>
                  <a:solidFill>
                    <a:schemeClr val="tx1"/>
                  </a:solidFill>
                  <a:effectLst/>
                  <a:latin typeface="Arial" pitchFamily="34" charset="0"/>
                </a:endParaRPr>
              </a:p>
            </p:txBody>
          </p:sp>
          <p:sp>
            <p:nvSpPr>
              <p:cNvPr id="6153" name="Text Box 9"/>
              <p:cNvSpPr txBox="1">
                <a:spLocks noChangeArrowheads="1"/>
              </p:cNvSpPr>
              <p:nvPr/>
            </p:nvSpPr>
            <p:spPr bwMode="auto">
              <a:xfrm>
                <a:off x="9540" y="10440"/>
                <a:ext cx="72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dirty="0" smtClean="0">
                    <a:latin typeface="Calibri" pitchFamily="34" charset="0"/>
                  </a:rPr>
                  <a:t/>
                </a:r>
                <a:br>
                  <a:rPr lang="en-US" dirty="0" smtClean="0">
                    <a:latin typeface="Calibri" pitchFamily="34" charset="0"/>
                  </a:rPr>
                </a:br>
                <a:r>
                  <a:rPr kumimoji="0" lang="en-US" b="0" i="0" u="none" strike="noStrike" cap="none" normalizeH="0" baseline="0" dirty="0" smtClean="0">
                    <a:ln>
                      <a:noFill/>
                    </a:ln>
                    <a:solidFill>
                      <a:schemeClr val="tx1"/>
                    </a:solidFill>
                    <a:effectLst/>
                    <a:latin typeface="Calibri" pitchFamily="34" charset="0"/>
                  </a:rPr>
                  <a:t>kg</a:t>
                </a:r>
                <a:endParaRPr kumimoji="0" lang="en-US" b="0" i="0" u="none" strike="noStrike" cap="none" normalizeH="0" baseline="0" dirty="0" smtClean="0">
                  <a:ln>
                    <a:noFill/>
                  </a:ln>
                  <a:solidFill>
                    <a:schemeClr val="tx1"/>
                  </a:solidFill>
                  <a:effectLst/>
                  <a:latin typeface="Arial" pitchFamily="34" charset="0"/>
                </a:endParaRPr>
              </a:p>
            </p:txBody>
          </p:sp>
        </p:grpSp>
        <p:sp>
          <p:nvSpPr>
            <p:cNvPr id="6154" name="Oval 10"/>
            <p:cNvSpPr>
              <a:spLocks noChangeArrowheads="1"/>
            </p:cNvSpPr>
            <p:nvPr/>
          </p:nvSpPr>
          <p:spPr bwMode="auto">
            <a:xfrm>
              <a:off x="9360" y="8460"/>
              <a:ext cx="180" cy="1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55" name="Text Box 11"/>
          <p:cNvSpPr txBox="1">
            <a:spLocks noChangeArrowheads="1"/>
          </p:cNvSpPr>
          <p:nvPr/>
        </p:nvSpPr>
        <p:spPr bwMode="auto">
          <a:xfrm>
            <a:off x="357158" y="5214950"/>
            <a:ext cx="8358246" cy="150019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rPr>
              <a:t>NOTE:</a:t>
            </a:r>
            <a:r>
              <a:rPr kumimoji="0" lang="en-US" sz="2800" b="0" i="0" u="none" strike="noStrike" cap="none" normalizeH="0" baseline="0" dirty="0" smtClean="0">
                <a:ln>
                  <a:noFill/>
                </a:ln>
                <a:solidFill>
                  <a:schemeClr val="tx1"/>
                </a:solidFill>
                <a:effectLst/>
                <a:latin typeface="Calibri" pitchFamily="34" charset="0"/>
              </a:rPr>
              <a:t> When calculating the acceleration we use the</a:t>
            </a:r>
            <a:r>
              <a:rPr kumimoji="0" lang="en-US" sz="2800" b="0" i="0" u="none" strike="noStrike" cap="none" normalizeH="0" dirty="0" smtClean="0">
                <a:ln>
                  <a:noFill/>
                </a:ln>
                <a:solidFill>
                  <a:schemeClr val="tx1"/>
                </a:solidFill>
                <a:effectLst/>
                <a:latin typeface="Calibri" pitchFamily="34" charset="0"/>
              </a:rPr>
              <a:t> </a:t>
            </a:r>
            <a:r>
              <a:rPr kumimoji="0" lang="en-US" sz="2800" b="1" i="0" u="sng" strike="noStrike" cap="none" normalizeH="0" dirty="0" smtClean="0">
                <a:ln>
                  <a:noFill/>
                </a:ln>
                <a:solidFill>
                  <a:schemeClr val="tx1"/>
                </a:solidFill>
                <a:effectLst/>
                <a:latin typeface="Calibri" pitchFamily="34" charset="0"/>
              </a:rPr>
              <a:t>t</a:t>
            </a:r>
            <a:r>
              <a:rPr kumimoji="0" lang="en-US" sz="2800" b="1" i="0" u="sng" strike="noStrike" cap="none" normalizeH="0" baseline="0" dirty="0" smtClean="0">
                <a:ln>
                  <a:noFill/>
                </a:ln>
                <a:solidFill>
                  <a:schemeClr val="tx1"/>
                </a:solidFill>
                <a:effectLst/>
                <a:latin typeface="Calibri" pitchFamily="34" charset="0"/>
              </a:rPr>
              <a:t>otal mass </a:t>
            </a:r>
            <a:r>
              <a:rPr kumimoji="0" lang="en-US" sz="2800" b="0" i="0" u="none" strike="noStrike" cap="none" normalizeH="0" baseline="0" dirty="0" smtClean="0">
                <a:ln>
                  <a:noFill/>
                </a:ln>
                <a:solidFill>
                  <a:schemeClr val="tx1"/>
                </a:solidFill>
                <a:effectLst/>
                <a:latin typeface="Calibri" pitchFamily="34" charset="0"/>
              </a:rPr>
              <a:t>because the </a:t>
            </a:r>
            <a:r>
              <a:rPr kumimoji="0" lang="en-US" sz="2800" b="0" i="0" u="none" strike="noStrike" cap="none" normalizeH="0" baseline="0" dirty="0" err="1" smtClean="0">
                <a:ln>
                  <a:noFill/>
                </a:ln>
                <a:solidFill>
                  <a:schemeClr val="tx1"/>
                </a:solidFill>
                <a:effectLst/>
                <a:latin typeface="Calibri" pitchFamily="34" charset="0"/>
              </a:rPr>
              <a:t>F</a:t>
            </a:r>
            <a:r>
              <a:rPr kumimoji="0" lang="en-US" sz="2800" b="0" i="0" u="none" strike="noStrike" cap="none" normalizeH="0" baseline="-25000" dirty="0" err="1" smtClean="0">
                <a:ln>
                  <a:noFill/>
                </a:ln>
                <a:solidFill>
                  <a:schemeClr val="tx1"/>
                </a:solidFill>
                <a:effectLst/>
                <a:latin typeface="Calibri" pitchFamily="34" charset="0"/>
              </a:rPr>
              <a:t>net</a:t>
            </a:r>
            <a:r>
              <a:rPr kumimoji="0" lang="en-US" sz="2800" b="0" i="0" u="none" strike="noStrike" cap="none" normalizeH="0" baseline="0" dirty="0" smtClean="0">
                <a:ln>
                  <a:noFill/>
                </a:ln>
                <a:solidFill>
                  <a:schemeClr val="tx1"/>
                </a:solidFill>
                <a:effectLst/>
                <a:latin typeface="Calibri" pitchFamily="34" charset="0"/>
              </a:rPr>
              <a:t> is accelerating the entire system (both masses)!</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5">
                                            <p:bg/>
                                          </p:spTgt>
                                        </p:tgtEl>
                                        <p:attrNameLst>
                                          <p:attrName>style.visibility</p:attrName>
                                        </p:attrNameLst>
                                      </p:cBhvr>
                                      <p:to>
                                        <p:strVal val="visible"/>
                                      </p:to>
                                    </p:set>
                                    <p:anim calcmode="lin" valueType="num">
                                      <p:cBhvr additive="base">
                                        <p:cTn id="7" dur="500" fill="hold"/>
                                        <p:tgtEl>
                                          <p:spTgt spid="615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15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55">
                                            <p:txEl>
                                              <p:pRg st="0" end="0"/>
                                            </p:txEl>
                                          </p:spTgt>
                                        </p:tgtEl>
                                        <p:attrNameLst>
                                          <p:attrName>style.visibility</p:attrName>
                                        </p:attrNameLst>
                                      </p:cBhvr>
                                      <p:to>
                                        <p:strVal val="visible"/>
                                      </p:to>
                                    </p:set>
                                    <p:anim calcmode="lin" valueType="num">
                                      <p:cBhvr additive="base">
                                        <p:cTn id="11" dur="500" fill="hold"/>
                                        <p:tgtEl>
                                          <p:spTgt spid="615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14282" y="285728"/>
            <a:ext cx="8786874" cy="92869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Alright that wasn’t too hard, but can you find the tension in the rope?</a:t>
            </a:r>
            <a:endPar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7171" name="Text Box 3"/>
          <p:cNvSpPr txBox="1">
            <a:spLocks noChangeArrowheads="1"/>
          </p:cNvSpPr>
          <p:nvPr/>
        </p:nvSpPr>
        <p:spPr bwMode="auto">
          <a:xfrm>
            <a:off x="142844" y="1500174"/>
            <a:ext cx="4286280" cy="5143536"/>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If we use the same force diagrams and equations as before we hit a snag. The two tension forces </a:t>
            </a:r>
            <a:r>
              <a:rPr kumimoji="0" lang="en-US" sz="2800" i="0" u="sng"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CANCEL OUT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This is because tension is an </a:t>
            </a:r>
            <a:r>
              <a:rPr kumimoji="0" lang="en-US" sz="28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internal force</a:t>
            </a:r>
            <a:r>
              <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rPr>
              <a: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In order to solve for tension we have to consider just one mass or the other.</a:t>
            </a:r>
            <a:endParaRPr kumimoji="0" lang="en-US"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7172" name="Text Box 4"/>
          <p:cNvSpPr txBox="1">
            <a:spLocks noChangeArrowheads="1"/>
          </p:cNvSpPr>
          <p:nvPr/>
        </p:nvSpPr>
        <p:spPr bwMode="auto">
          <a:xfrm>
            <a:off x="4429124" y="1500174"/>
            <a:ext cx="4572032" cy="514353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sng" strike="noStrike" cap="none" normalizeH="0" baseline="0" dirty="0" smtClean="0">
                <a:ln>
                  <a:noFill/>
                </a:ln>
                <a:solidFill>
                  <a:schemeClr val="tx1"/>
                </a:solidFill>
                <a:effectLst/>
                <a:latin typeface="Calibri" pitchFamily="34" charset="0"/>
              </a:rPr>
              <a:t>Strategy</a:t>
            </a:r>
            <a:r>
              <a:rPr kumimoji="0" lang="en-US" sz="2800" b="0" i="0" u="none" strike="noStrike" cap="none" normalizeH="0" baseline="0" dirty="0" smtClean="0">
                <a:ln>
                  <a:noFill/>
                </a:ln>
                <a:solidFill>
                  <a:schemeClr val="tx1"/>
                </a:solidFill>
                <a:effectLst/>
                <a:latin typeface="Calibri" pitchFamily="34" charset="0"/>
              </a:rPr>
              <a:t>: To solve for tension </a:t>
            </a:r>
            <a:r>
              <a:rPr kumimoji="0" lang="en-US" sz="2800" b="0" i="1" u="none" strike="noStrike" cap="none" normalizeH="0" baseline="0" dirty="0" smtClean="0">
                <a:ln>
                  <a:noFill/>
                </a:ln>
                <a:solidFill>
                  <a:schemeClr val="tx1"/>
                </a:solidFill>
                <a:effectLst/>
                <a:latin typeface="Calibri" pitchFamily="34" charset="0"/>
              </a:rPr>
              <a:t>chop your diagram in half </a:t>
            </a:r>
            <a:r>
              <a:rPr kumimoji="0" lang="en-US" sz="2800" b="0" i="0" u="none" strike="noStrike" cap="none" normalizeH="0" baseline="0" dirty="0" smtClean="0">
                <a:ln>
                  <a:noFill/>
                </a:ln>
                <a:solidFill>
                  <a:schemeClr val="tx1"/>
                </a:solidFill>
                <a:effectLst/>
                <a:latin typeface="Calibri" pitchFamily="34" charset="0"/>
              </a:rPr>
              <a:t>and only consider one of the masses.  Either one is fine because the</a:t>
            </a:r>
            <a:r>
              <a:rPr kumimoji="0" lang="en-US" sz="2800" b="0" i="0" u="none" strike="noStrike" cap="none" normalizeH="0" dirty="0" smtClean="0">
                <a:ln>
                  <a:noFill/>
                </a:ln>
                <a:solidFill>
                  <a:schemeClr val="tx1"/>
                </a:solidFill>
                <a:effectLst/>
                <a:latin typeface="Calibri" pitchFamily="34" charset="0"/>
              </a:rPr>
              <a:t> whole system has the same acceleration</a:t>
            </a:r>
            <a:r>
              <a:rPr kumimoji="0" lang="en-US" sz="2800" b="0" i="0" u="none" strike="noStrike" cap="none" normalizeH="0" baseline="0" dirty="0" smtClean="0">
                <a:ln>
                  <a:noFill/>
                </a:ln>
                <a:solidFill>
                  <a:schemeClr val="tx1"/>
                </a:solidFill>
                <a:effectLst/>
                <a:latin typeface="Calibri" pitchFamily="34" charset="0"/>
              </a:rPr>
              <a:t>.</a:t>
            </a:r>
          </a:p>
          <a:p>
            <a:pPr fontAlgn="base">
              <a:spcBef>
                <a:spcPct val="0"/>
              </a:spcBef>
              <a:spcAft>
                <a:spcPts val="1000"/>
              </a:spcAft>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Note: When finding the tension we are only considering half of the equation therefore we only use </a:t>
            </a:r>
            <a:r>
              <a:rPr lang="en-US" sz="2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one mass</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a:t>
            </a:r>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smtClean="0">
              <a:ln>
                <a:noFill/>
              </a:ln>
              <a:solidFill>
                <a:schemeClr val="tx1"/>
              </a:solidFill>
              <a:effectLst/>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85720" y="285728"/>
            <a:ext cx="8501122" cy="628654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rPr>
              <a:t>2) Multiple Horizontal Masses</a:t>
            </a:r>
            <a:r>
              <a:rPr kumimoji="0" lang="en-US" sz="2800" b="0" i="0" u="none" strike="noStrike" cap="none" normalizeH="0" baseline="0" dirty="0" smtClean="0">
                <a:ln>
                  <a:noFill/>
                </a:ln>
                <a:solidFill>
                  <a:schemeClr val="tx1"/>
                </a:solidFill>
                <a:effectLst/>
                <a:latin typeface="Calibri" pitchFamily="34" charset="0"/>
              </a:rPr>
              <a:t>: Attached by a cord</a:t>
            </a:r>
          </a:p>
          <a:p>
            <a:pPr lvl="0" fontAlgn="base">
              <a:spcBef>
                <a:spcPct val="0"/>
              </a:spcBef>
              <a:spcAft>
                <a:spcPts val="1000"/>
              </a:spcAft>
            </a:pPr>
            <a:r>
              <a:rPr kumimoji="0" lang="en-US" sz="2800" b="0" i="0" strike="noStrike" cap="none" normalizeH="0" baseline="0" dirty="0" smtClean="0">
                <a:ln>
                  <a:noFill/>
                </a:ln>
                <a:solidFill>
                  <a:schemeClr val="tx1"/>
                </a:solidFill>
                <a:effectLst/>
                <a:latin typeface="Calibri" pitchFamily="34" charset="0"/>
              </a:rPr>
              <a:t>Ex:</a:t>
            </a:r>
            <a:r>
              <a:rPr lang="en-US" sz="2800" dirty="0">
                <a:latin typeface="Calibri" pitchFamily="34" charset="0"/>
              </a:rPr>
              <a:t> </a:t>
            </a:r>
            <a:r>
              <a:rPr kumimoji="0" lang="en-US" sz="2800" b="0" i="0" strike="noStrike" cap="none" normalizeH="0" baseline="0" dirty="0" smtClean="0">
                <a:ln>
                  <a:noFill/>
                </a:ln>
                <a:solidFill>
                  <a:schemeClr val="tx1"/>
                </a:solidFill>
                <a:effectLst/>
                <a:latin typeface="Calibri" pitchFamily="34" charset="0"/>
              </a:rPr>
              <a:t>Consider</a:t>
            </a:r>
            <a:r>
              <a:rPr kumimoji="0" lang="en-US" sz="2800" b="0" i="0" u="none" strike="noStrike" cap="none" normalizeH="0" baseline="0" dirty="0" smtClean="0">
                <a:ln>
                  <a:noFill/>
                </a:ln>
                <a:solidFill>
                  <a:schemeClr val="tx1"/>
                </a:solidFill>
                <a:effectLst/>
                <a:latin typeface="Calibri" pitchFamily="34" charset="0"/>
              </a:rPr>
              <a:t> the masses shown. </a:t>
            </a:r>
            <a:r>
              <a:rPr lang="en-US" sz="2800" dirty="0" smtClean="0">
                <a:solidFill>
                  <a:schemeClr val="tx1"/>
                </a:solidFill>
                <a:latin typeface="Calibri" pitchFamily="34" charset="0"/>
              </a:rPr>
              <a:t>µ = 0.25 for both blocks.</a:t>
            </a:r>
            <a:endParaRPr kumimoji="0" lang="en-US" sz="28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a. the acceleration of the entire system</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b. the tension at T</a:t>
            </a:r>
            <a:r>
              <a:rPr kumimoji="0" lang="en-US" sz="2800" b="0" i="0" u="none" strike="noStrike" cap="none" normalizeH="0" baseline="-25000" dirty="0" smtClean="0">
                <a:ln>
                  <a:noFill/>
                </a:ln>
                <a:solidFill>
                  <a:schemeClr val="tx1"/>
                </a:solidFill>
                <a:effectLst/>
                <a:latin typeface="Calibri" pitchFamily="34" charset="0"/>
              </a:rPr>
              <a:t>2</a:t>
            </a:r>
            <a:endParaRPr kumimoji="0" lang="en-US" sz="2800" b="0" i="0" u="none" strike="noStrike" cap="none" normalizeH="0" baseline="0" dirty="0" smtClean="0">
              <a:ln>
                <a:noFill/>
              </a:ln>
              <a:solidFill>
                <a:schemeClr val="tx1"/>
              </a:solidFill>
              <a:effectLst/>
              <a:latin typeface="Arial" pitchFamily="34" charset="0"/>
            </a:endParaRPr>
          </a:p>
        </p:txBody>
      </p:sp>
      <p:grpSp>
        <p:nvGrpSpPr>
          <p:cNvPr id="9219" name="Group 3"/>
          <p:cNvGrpSpPr>
            <a:grpSpLocks/>
          </p:cNvGrpSpPr>
          <p:nvPr/>
        </p:nvGrpSpPr>
        <p:grpSpPr bwMode="auto">
          <a:xfrm>
            <a:off x="3357554" y="2143116"/>
            <a:ext cx="5000660" cy="1000132"/>
            <a:chOff x="3240" y="9360"/>
            <a:chExt cx="5940" cy="900"/>
          </a:xfrm>
        </p:grpSpPr>
        <p:sp>
          <p:nvSpPr>
            <p:cNvPr id="9220" name="Text Box 4"/>
            <p:cNvSpPr txBox="1">
              <a:spLocks noChangeArrowheads="1"/>
            </p:cNvSpPr>
            <p:nvPr/>
          </p:nvSpPr>
          <p:spPr bwMode="auto">
            <a:xfrm>
              <a:off x="3240" y="9540"/>
              <a:ext cx="1260" cy="72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rPr>
                <a:t>8.0 kg</a:t>
              </a:r>
              <a:endParaRPr kumimoji="0" lang="en-US" sz="2400" b="0" i="0" u="none" strike="noStrike" cap="none" normalizeH="0" baseline="0" dirty="0" smtClean="0">
                <a:ln>
                  <a:noFill/>
                </a:ln>
                <a:solidFill>
                  <a:schemeClr val="tx1"/>
                </a:solidFill>
                <a:effectLst/>
                <a:latin typeface="Arial" pitchFamily="34" charset="0"/>
              </a:endParaRPr>
            </a:p>
          </p:txBody>
        </p:sp>
        <p:sp>
          <p:nvSpPr>
            <p:cNvPr id="9221" name="Line 5"/>
            <p:cNvSpPr>
              <a:spLocks noChangeShapeType="1"/>
            </p:cNvSpPr>
            <p:nvPr/>
          </p:nvSpPr>
          <p:spPr bwMode="auto">
            <a:xfrm>
              <a:off x="4500" y="9900"/>
              <a:ext cx="14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22" name="Text Box 6"/>
            <p:cNvSpPr txBox="1">
              <a:spLocks noChangeArrowheads="1"/>
            </p:cNvSpPr>
            <p:nvPr/>
          </p:nvSpPr>
          <p:spPr bwMode="auto">
            <a:xfrm>
              <a:off x="5940" y="9540"/>
              <a:ext cx="1260" cy="72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smtClean="0">
                  <a:ln>
                    <a:noFill/>
                  </a:ln>
                  <a:solidFill>
                    <a:schemeClr val="tx1"/>
                  </a:solidFill>
                  <a:effectLst/>
                  <a:latin typeface="Calibri" pitchFamily="34" charset="0"/>
                </a:rPr>
                <a:t>6.0 kg</a:t>
              </a:r>
              <a:endParaRPr kumimoji="0" lang="en-US" sz="2400" b="0" i="0" u="none" strike="noStrike" cap="none" normalizeH="0" baseline="0" smtClean="0">
                <a:ln>
                  <a:noFill/>
                </a:ln>
                <a:solidFill>
                  <a:schemeClr val="tx1"/>
                </a:solidFill>
                <a:effectLst/>
                <a:latin typeface="Arial" pitchFamily="34" charset="0"/>
              </a:endParaRPr>
            </a:p>
          </p:txBody>
        </p:sp>
        <p:sp>
          <p:nvSpPr>
            <p:cNvPr id="9223" name="Line 7"/>
            <p:cNvSpPr>
              <a:spLocks noChangeShapeType="1"/>
            </p:cNvSpPr>
            <p:nvPr/>
          </p:nvSpPr>
          <p:spPr bwMode="auto">
            <a:xfrm>
              <a:off x="7200" y="9900"/>
              <a:ext cx="198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224" name="Text Box 8"/>
            <p:cNvSpPr txBox="1">
              <a:spLocks noChangeArrowheads="1"/>
            </p:cNvSpPr>
            <p:nvPr/>
          </p:nvSpPr>
          <p:spPr bwMode="auto">
            <a:xfrm>
              <a:off x="7560" y="9360"/>
              <a:ext cx="1620" cy="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Calibri" pitchFamily="34" charset="0"/>
                </a:rPr>
                <a:t>T</a:t>
              </a:r>
              <a:r>
                <a:rPr kumimoji="0" lang="en-US" sz="2400" b="1" i="0" u="none" strike="noStrike" cap="none" normalizeH="0" baseline="-25000" smtClean="0">
                  <a:ln>
                    <a:noFill/>
                  </a:ln>
                  <a:solidFill>
                    <a:schemeClr val="tx1"/>
                  </a:solidFill>
                  <a:effectLst/>
                  <a:latin typeface="Calibri" pitchFamily="34" charset="0"/>
                </a:rPr>
                <a:t>1</a:t>
              </a:r>
              <a:r>
                <a:rPr kumimoji="0" lang="en-US" sz="2400" b="1" i="0" u="none" strike="noStrike" cap="none" normalizeH="0" baseline="0" smtClean="0">
                  <a:ln>
                    <a:noFill/>
                  </a:ln>
                  <a:solidFill>
                    <a:schemeClr val="tx1"/>
                  </a:solidFill>
                  <a:effectLst/>
                  <a:latin typeface="Calibri" pitchFamily="34" charset="0"/>
                </a:rPr>
                <a:t> = 75 N</a:t>
              </a:r>
              <a:endParaRPr kumimoji="0" lang="en-US" sz="2400" b="0" i="0" u="none" strike="noStrike" cap="none" normalizeH="0" baseline="0" smtClean="0">
                <a:ln>
                  <a:noFill/>
                </a:ln>
                <a:solidFill>
                  <a:schemeClr val="tx1"/>
                </a:solidFill>
                <a:effectLst/>
                <a:latin typeface="Arial" pitchFamily="34" charset="0"/>
              </a:endParaRPr>
            </a:p>
          </p:txBody>
        </p:sp>
        <p:sp>
          <p:nvSpPr>
            <p:cNvPr id="9225" name="Text Box 9"/>
            <p:cNvSpPr txBox="1">
              <a:spLocks noChangeArrowheads="1"/>
            </p:cNvSpPr>
            <p:nvPr/>
          </p:nvSpPr>
          <p:spPr bwMode="auto">
            <a:xfrm>
              <a:off x="4680" y="9360"/>
              <a:ext cx="1260" cy="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Calibri" pitchFamily="34" charset="0"/>
                </a:rPr>
                <a:t>T</a:t>
              </a:r>
              <a:r>
                <a:rPr kumimoji="0" lang="en-US" sz="2400" b="1" i="0" u="none" strike="noStrike" cap="none" normalizeH="0" baseline="-25000" smtClean="0">
                  <a:ln>
                    <a:noFill/>
                  </a:ln>
                  <a:solidFill>
                    <a:schemeClr val="tx1"/>
                  </a:solidFill>
                  <a:effectLst/>
                  <a:latin typeface="Calibri" pitchFamily="34" charset="0"/>
                </a:rPr>
                <a:t>2</a:t>
              </a:r>
              <a:endParaRPr kumimoji="0" lang="en-US" sz="2400" b="0" i="0" u="none" strike="noStrike" cap="none" normalizeH="0" baseline="0" smtClean="0">
                <a:ln>
                  <a:noFill/>
                </a:ln>
                <a:solidFill>
                  <a:schemeClr val="tx1"/>
                </a:solidFill>
                <a:effectLst/>
                <a:latin typeface="Arial" pitchFamily="34" charset="0"/>
              </a:endParaRPr>
            </a:p>
          </p:txBody>
        </p:sp>
      </p:grpSp>
      <p:sp>
        <p:nvSpPr>
          <p:cNvPr id="10" name="Text Box 9"/>
          <p:cNvSpPr txBox="1">
            <a:spLocks noChangeArrowheads="1"/>
          </p:cNvSpPr>
          <p:nvPr/>
        </p:nvSpPr>
        <p:spPr bwMode="auto">
          <a:xfrm>
            <a:off x="428596" y="3429000"/>
            <a:ext cx="8215370" cy="2143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tabLst/>
            </a:pPr>
            <a:r>
              <a:rPr kumimoji="0" lang="en-US" sz="2800" b="1" i="0" u="none" strike="noStrike" cap="none" normalizeH="0" baseline="0" dirty="0" smtClean="0">
                <a:ln>
                  <a:noFill/>
                </a:ln>
                <a:solidFill>
                  <a:schemeClr val="tx1"/>
                </a:solidFill>
                <a:effectLst/>
                <a:latin typeface="Calibri" pitchFamily="34" charset="0"/>
              </a:rPr>
              <a:t>Remember: </a:t>
            </a:r>
            <a:r>
              <a:rPr lang="en-US" sz="2800" b="1" dirty="0">
                <a:latin typeface="Times New Roman" pitchFamily="18" charset="0"/>
              </a:rPr>
              <a:t/>
            </a:r>
            <a:br>
              <a:rPr lang="en-US" sz="2800" b="1" dirty="0">
                <a:latin typeface="Times New Roman" pitchFamily="18" charset="0"/>
              </a:rPr>
            </a:br>
            <a:r>
              <a:rPr lang="en-US" sz="2800" b="1" dirty="0" smtClean="0">
                <a:latin typeface="Times New Roman" pitchFamily="18" charset="0"/>
              </a:rPr>
              <a:t>1. </a:t>
            </a:r>
            <a:r>
              <a:rPr kumimoji="0" lang="en-US" sz="2800" b="1" i="0" u="none" strike="noStrike" cap="none" normalizeH="0" baseline="0" dirty="0" smtClean="0">
                <a:ln>
                  <a:noFill/>
                </a:ln>
                <a:solidFill>
                  <a:schemeClr val="tx1"/>
                </a:solidFill>
                <a:effectLst/>
                <a:latin typeface="Calibri" pitchFamily="34" charset="0"/>
              </a:rPr>
              <a:t>When solving for acceleration we need to consider the total mass of the system.</a:t>
            </a:r>
            <a:br>
              <a:rPr kumimoji="0" lang="en-US" sz="2800" b="1" i="0" u="none" strike="noStrike" cap="none" normalizeH="0" baseline="0" dirty="0" smtClean="0">
                <a:ln>
                  <a:noFill/>
                </a:ln>
                <a:solidFill>
                  <a:schemeClr val="tx1"/>
                </a:solidFill>
                <a:effectLst/>
                <a:latin typeface="Calibri" pitchFamily="34" charset="0"/>
              </a:rPr>
            </a:br>
            <a:r>
              <a:rPr kumimoji="0" lang="en-US" sz="2800" b="1" i="0" u="none" strike="noStrike" cap="none" normalizeH="0" baseline="0" dirty="0" smtClean="0">
                <a:ln>
                  <a:noFill/>
                </a:ln>
                <a:solidFill>
                  <a:schemeClr val="tx1"/>
                </a:solidFill>
                <a:effectLst/>
                <a:latin typeface="Calibri" pitchFamily="34" charset="0"/>
              </a:rPr>
              <a:t>2.</a:t>
            </a:r>
            <a:r>
              <a:rPr kumimoji="0" lang="en-US" sz="2800" b="1" i="0" u="none" strike="noStrike" cap="none" normalizeH="0" dirty="0" smtClean="0">
                <a:ln>
                  <a:noFill/>
                </a:ln>
                <a:solidFill>
                  <a:schemeClr val="tx1"/>
                </a:solidFill>
                <a:effectLst/>
                <a:latin typeface="Calibri" pitchFamily="34" charset="0"/>
              </a:rPr>
              <a:t> </a:t>
            </a:r>
            <a:r>
              <a:rPr kumimoji="0" lang="en-US" sz="2800" b="1" i="0" u="none" strike="noStrike" cap="none" normalizeH="0" baseline="0" dirty="0" smtClean="0">
                <a:ln>
                  <a:noFill/>
                </a:ln>
                <a:solidFill>
                  <a:schemeClr val="tx1"/>
                </a:solidFill>
                <a:effectLst/>
                <a:latin typeface="Calibri" pitchFamily="34" charset="0"/>
              </a:rPr>
              <a:t>When solving for tension we only consider half of the system.</a:t>
            </a: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57158" y="357166"/>
            <a:ext cx="8572560" cy="64294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rPr>
              <a:t>3) The Hanging Mass:</a:t>
            </a:r>
            <a:r>
              <a:rPr kumimoji="0" lang="en-US" sz="2800" b="0" i="0" u="none" strike="noStrike" cap="none" normalizeH="0" baseline="0" dirty="0" smtClean="0">
                <a:ln>
                  <a:noFill/>
                </a:ln>
                <a:solidFill>
                  <a:schemeClr val="tx1"/>
                </a:solidFill>
                <a:effectLst/>
                <a:latin typeface="Calibri" pitchFamily="34" charset="0"/>
              </a:rPr>
              <a:t> One mass hanging, one horizontal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p:txBody>
      </p:sp>
      <p:sp>
        <p:nvSpPr>
          <p:cNvPr id="11267" name="Text Box 3"/>
          <p:cNvSpPr txBox="1">
            <a:spLocks noChangeArrowheads="1"/>
          </p:cNvSpPr>
          <p:nvPr/>
        </p:nvSpPr>
        <p:spPr bwMode="auto">
          <a:xfrm>
            <a:off x="357158" y="1071546"/>
            <a:ext cx="8501122" cy="542928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sng" strike="noStrike" cap="none" normalizeH="0" baseline="0" dirty="0" smtClean="0">
                <a:ln>
                  <a:noFill/>
                </a:ln>
                <a:solidFill>
                  <a:schemeClr val="tx1"/>
                </a:solidFill>
                <a:effectLst/>
                <a:latin typeface="Calibri" pitchFamily="34" charset="0"/>
              </a:rPr>
              <a:t>Ex</a:t>
            </a:r>
            <a:r>
              <a:rPr lang="en-US" sz="2800" dirty="0">
                <a:latin typeface="Times New Roman" pitchFamily="18" charset="0"/>
              </a:rPr>
              <a:t> </a:t>
            </a:r>
            <a:r>
              <a:rPr kumimoji="0" lang="en-US" sz="2800" b="0" i="0" u="none" strike="noStrike" cap="none" normalizeH="0" baseline="0" dirty="0" smtClean="0">
                <a:ln>
                  <a:noFill/>
                </a:ln>
                <a:solidFill>
                  <a:schemeClr val="tx1"/>
                </a:solidFill>
                <a:effectLst/>
                <a:latin typeface="Calibri" pitchFamily="34" charset="0"/>
              </a:rPr>
              <a:t>Consider the two masses shown.  Find their acceleration and the tension in the rope.</a:t>
            </a: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p:txBody>
      </p:sp>
      <p:grpSp>
        <p:nvGrpSpPr>
          <p:cNvPr id="11269" name="Group 5"/>
          <p:cNvGrpSpPr>
            <a:grpSpLocks/>
          </p:cNvGrpSpPr>
          <p:nvPr/>
        </p:nvGrpSpPr>
        <p:grpSpPr bwMode="auto">
          <a:xfrm>
            <a:off x="2571736" y="2428868"/>
            <a:ext cx="4000528" cy="2214578"/>
            <a:chOff x="2700" y="3420"/>
            <a:chExt cx="5220" cy="2700"/>
          </a:xfrm>
        </p:grpSpPr>
        <p:grpSp>
          <p:nvGrpSpPr>
            <p:cNvPr id="11270" name="Group 6"/>
            <p:cNvGrpSpPr>
              <a:grpSpLocks/>
            </p:cNvGrpSpPr>
            <p:nvPr/>
          </p:nvGrpSpPr>
          <p:grpSpPr bwMode="auto">
            <a:xfrm>
              <a:off x="2700" y="3420"/>
              <a:ext cx="4860" cy="2700"/>
              <a:chOff x="2700" y="3420"/>
              <a:chExt cx="4860" cy="2700"/>
            </a:xfrm>
          </p:grpSpPr>
          <p:sp>
            <p:nvSpPr>
              <p:cNvPr id="11271" name="Rectangle 7"/>
              <p:cNvSpPr>
                <a:spLocks noChangeArrowheads="1"/>
              </p:cNvSpPr>
              <p:nvPr/>
            </p:nvSpPr>
            <p:spPr bwMode="auto">
              <a:xfrm>
                <a:off x="2700" y="4140"/>
                <a:ext cx="4320" cy="1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2" name="Rectangle 8"/>
              <p:cNvSpPr>
                <a:spLocks noChangeArrowheads="1"/>
              </p:cNvSpPr>
              <p:nvPr/>
            </p:nvSpPr>
            <p:spPr bwMode="auto">
              <a:xfrm>
                <a:off x="6480" y="4320"/>
                <a:ext cx="180" cy="1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3" name="Rectangle 9"/>
              <p:cNvSpPr>
                <a:spLocks noChangeArrowheads="1"/>
              </p:cNvSpPr>
              <p:nvPr/>
            </p:nvSpPr>
            <p:spPr bwMode="auto">
              <a:xfrm>
                <a:off x="3420" y="4320"/>
                <a:ext cx="180" cy="1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4" name="Oval 10"/>
              <p:cNvSpPr>
                <a:spLocks noChangeArrowheads="1"/>
              </p:cNvSpPr>
              <p:nvPr/>
            </p:nvSpPr>
            <p:spPr bwMode="auto">
              <a:xfrm>
                <a:off x="7020" y="3600"/>
                <a:ext cx="54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5" name="Line 11"/>
              <p:cNvSpPr>
                <a:spLocks noChangeShapeType="1"/>
              </p:cNvSpPr>
              <p:nvPr/>
            </p:nvSpPr>
            <p:spPr bwMode="auto">
              <a:xfrm flipV="1">
                <a:off x="7020" y="3960"/>
                <a:ext cx="18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6" name="Oval 12"/>
              <p:cNvSpPr>
                <a:spLocks noChangeArrowheads="1"/>
              </p:cNvSpPr>
              <p:nvPr/>
            </p:nvSpPr>
            <p:spPr bwMode="auto">
              <a:xfrm>
                <a:off x="7200" y="3780"/>
                <a:ext cx="180" cy="1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7" name="Line 13"/>
              <p:cNvSpPr>
                <a:spLocks noChangeShapeType="1"/>
              </p:cNvSpPr>
              <p:nvPr/>
            </p:nvSpPr>
            <p:spPr bwMode="auto">
              <a:xfrm>
                <a:off x="7560" y="3876"/>
                <a:ext cx="0" cy="9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8" name="Line 14"/>
              <p:cNvSpPr>
                <a:spLocks noChangeShapeType="1"/>
              </p:cNvSpPr>
              <p:nvPr/>
            </p:nvSpPr>
            <p:spPr bwMode="auto">
              <a:xfrm flipH="1">
                <a:off x="5220" y="3600"/>
                <a:ext cx="19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9" name="Text Box 15"/>
              <p:cNvSpPr txBox="1">
                <a:spLocks noChangeArrowheads="1"/>
              </p:cNvSpPr>
              <p:nvPr/>
            </p:nvSpPr>
            <p:spPr bwMode="auto">
              <a:xfrm>
                <a:off x="4320" y="3420"/>
                <a:ext cx="90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rPr>
                  <a:t>8.0 kg</a:t>
                </a:r>
                <a:endParaRPr kumimoji="0" lang="en-US" b="0" i="0" u="none" strike="noStrike" cap="none" normalizeH="0" baseline="0" dirty="0" smtClean="0">
                  <a:ln>
                    <a:noFill/>
                  </a:ln>
                  <a:solidFill>
                    <a:schemeClr val="tx1"/>
                  </a:solidFill>
                  <a:effectLst/>
                  <a:latin typeface="Arial" pitchFamily="34" charset="0"/>
                </a:endParaRPr>
              </a:p>
            </p:txBody>
          </p:sp>
        </p:grpSp>
        <p:sp>
          <p:nvSpPr>
            <p:cNvPr id="11280" name="Text Box 16"/>
            <p:cNvSpPr txBox="1">
              <a:spLocks noChangeArrowheads="1"/>
            </p:cNvSpPr>
            <p:nvPr/>
          </p:nvSpPr>
          <p:spPr bwMode="auto">
            <a:xfrm>
              <a:off x="7200" y="4680"/>
              <a:ext cx="72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smtClean="0">
                  <a:ln>
                    <a:noFill/>
                  </a:ln>
                  <a:solidFill>
                    <a:schemeClr val="tx1"/>
                  </a:solidFill>
                  <a:effectLst/>
                  <a:latin typeface="Calibri" pitchFamily="34" charset="0"/>
                </a:rPr>
                <a:t>6.0 kg</a:t>
              </a:r>
              <a:endParaRPr kumimoji="0" lang="en-US" b="0" i="0" u="none" strike="noStrike" cap="none" normalizeH="0" baseline="0" smtClean="0">
                <a:ln>
                  <a:noFill/>
                </a:ln>
                <a:solidFill>
                  <a:schemeClr val="tx1"/>
                </a:solidFill>
                <a:effectLst/>
                <a:latin typeface="Arial" pitchFamily="34" charset="0"/>
              </a:endParaRPr>
            </a:p>
          </p:txBody>
        </p:sp>
      </p:grpSp>
      <p:sp>
        <p:nvSpPr>
          <p:cNvPr id="11281" name="Text Box 17"/>
          <p:cNvSpPr txBox="1">
            <a:spLocks noChangeArrowheads="1"/>
          </p:cNvSpPr>
          <p:nvPr/>
        </p:nvSpPr>
        <p:spPr bwMode="auto">
          <a:xfrm>
            <a:off x="500034" y="5286388"/>
            <a:ext cx="8143932" cy="1000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rPr>
              <a:t>Remember:</a:t>
            </a:r>
            <a:r>
              <a:rPr kumimoji="0" lang="en-US" sz="2800" b="0" i="0" u="none" strike="noStrike" cap="none" normalizeH="0" baseline="0" dirty="0" smtClean="0">
                <a:ln>
                  <a:noFill/>
                </a:ln>
                <a:solidFill>
                  <a:schemeClr val="tx1"/>
                </a:solidFill>
                <a:effectLst/>
                <a:latin typeface="Calibri" pitchFamily="34" charset="0"/>
              </a:rPr>
              <a:t> We can “unfold” the rope and look at these two masses in linear sense.</a:t>
            </a: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215</TotalTime>
  <Words>743</Words>
  <Application>Microsoft Office PowerPoint</Application>
  <PresentationFormat>On-screen Show (4:3)</PresentationFormat>
  <Paragraphs>67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Median</vt:lpstr>
      <vt:lpstr>Two Objects and Tension</vt:lpstr>
      <vt:lpstr>Slide 2</vt:lpstr>
      <vt:lpstr>Slide 3</vt:lpstr>
      <vt:lpstr>Slide 4</vt:lpstr>
      <vt:lpstr>Slide 5</vt:lpstr>
      <vt:lpstr>Slide 6</vt:lpstr>
      <vt:lpstr>Slide 7</vt:lpstr>
      <vt:lpstr>Slide 8</vt:lpstr>
      <vt:lpstr>Slide 9</vt:lpstr>
      <vt:lpstr>Slide 10</vt:lpstr>
      <vt:lpstr>Slide 11</vt:lpstr>
      <vt:lpstr>Slide 12</vt:lpstr>
      <vt:lpstr>And just before you get comfortable here’s one more twist… </vt:lpstr>
      <vt:lpstr>Slide 14</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Objects and Tension</dc:title>
  <dc:creator> Hansen</dc:creator>
  <cp:lastModifiedBy>Matt</cp:lastModifiedBy>
  <cp:revision>24</cp:revision>
  <dcterms:created xsi:type="dcterms:W3CDTF">2007-09-24T01:32:47Z</dcterms:created>
  <dcterms:modified xsi:type="dcterms:W3CDTF">2010-10-25T03:08:51Z</dcterms:modified>
</cp:coreProperties>
</file>