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58" r:id="rId7"/>
    <p:sldId id="259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EF53-58A2-4A56-A0B8-B65DC273B12B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52923-2006-46D7-AA5A-4E7BE4C61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EF53-58A2-4A56-A0B8-B65DC273B12B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52923-2006-46D7-AA5A-4E7BE4C61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EF53-58A2-4A56-A0B8-B65DC273B12B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52923-2006-46D7-AA5A-4E7BE4C61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EF53-58A2-4A56-A0B8-B65DC273B12B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52923-2006-46D7-AA5A-4E7BE4C61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EF53-58A2-4A56-A0B8-B65DC273B12B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52923-2006-46D7-AA5A-4E7BE4C61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EF53-58A2-4A56-A0B8-B65DC273B12B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52923-2006-46D7-AA5A-4E7BE4C61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EF53-58A2-4A56-A0B8-B65DC273B12B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52923-2006-46D7-AA5A-4E7BE4C61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EF53-58A2-4A56-A0B8-B65DC273B12B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52923-2006-46D7-AA5A-4E7BE4C61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EF53-58A2-4A56-A0B8-B65DC273B12B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52923-2006-46D7-AA5A-4E7BE4C61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EF53-58A2-4A56-A0B8-B65DC273B12B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52923-2006-46D7-AA5A-4E7BE4C61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EF53-58A2-4A56-A0B8-B65DC273B12B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52923-2006-46D7-AA5A-4E7BE4C61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6EF53-58A2-4A56-A0B8-B65DC273B12B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52923-2006-46D7-AA5A-4E7BE4C61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Tension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857364"/>
            <a:ext cx="6600607" cy="48349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714348" y="3500438"/>
            <a:ext cx="7429552" cy="31432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85728"/>
            <a:ext cx="8501122" cy="3143272"/>
          </a:xfrm>
          <a:effectLst>
            <a:glow rad="63500">
              <a:schemeClr val="tx1">
                <a:lumMod val="50000"/>
                <a:lumOff val="50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Ex2</a:t>
            </a:r>
            <a:r>
              <a:rPr lang="en-US" dirty="0" smtClean="0"/>
              <a:t>: If the same system has a friction force of 25 N acting on the 8.0 kg mass find:</a:t>
            </a:r>
          </a:p>
          <a:p>
            <a:pPr marL="514350" indent="-514350">
              <a:buAutoNum type="alphaLcParenR"/>
            </a:pPr>
            <a:r>
              <a:rPr lang="en-US" dirty="0" smtClean="0"/>
              <a:t>The acceleration of the masses.</a:t>
            </a:r>
          </a:p>
          <a:p>
            <a:pPr marL="514350" indent="-514350">
              <a:buAutoNum type="alphaLcParenR"/>
            </a:pPr>
            <a:r>
              <a:rPr lang="en-US" dirty="0" smtClean="0"/>
              <a:t>The tension in the rope.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428860" y="3857628"/>
            <a:ext cx="4000528" cy="2357295"/>
            <a:chOff x="2700" y="3246"/>
            <a:chExt cx="5220" cy="2874"/>
          </a:xfrm>
        </p:grpSpPr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700" y="3246"/>
              <a:ext cx="4860" cy="2874"/>
              <a:chOff x="2700" y="3246"/>
              <a:chExt cx="4860" cy="2874"/>
            </a:xfrm>
          </p:grpSpPr>
          <p:sp>
            <p:nvSpPr>
              <p:cNvPr id="7" name="Rectangle 7"/>
              <p:cNvSpPr>
                <a:spLocks noChangeArrowheads="1"/>
              </p:cNvSpPr>
              <p:nvPr/>
            </p:nvSpPr>
            <p:spPr bwMode="auto">
              <a:xfrm>
                <a:off x="2700" y="4140"/>
                <a:ext cx="4320" cy="1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Rectangle 8"/>
              <p:cNvSpPr>
                <a:spLocks noChangeArrowheads="1"/>
              </p:cNvSpPr>
              <p:nvPr/>
            </p:nvSpPr>
            <p:spPr bwMode="auto">
              <a:xfrm>
                <a:off x="6480" y="4320"/>
                <a:ext cx="180" cy="18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Rectangle 9"/>
              <p:cNvSpPr>
                <a:spLocks noChangeArrowheads="1"/>
              </p:cNvSpPr>
              <p:nvPr/>
            </p:nvSpPr>
            <p:spPr bwMode="auto">
              <a:xfrm>
                <a:off x="3420" y="4320"/>
                <a:ext cx="180" cy="18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Oval 10"/>
              <p:cNvSpPr>
                <a:spLocks noChangeArrowheads="1"/>
              </p:cNvSpPr>
              <p:nvPr/>
            </p:nvSpPr>
            <p:spPr bwMode="auto">
              <a:xfrm>
                <a:off x="7020" y="3600"/>
                <a:ext cx="540" cy="5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Line 11"/>
              <p:cNvSpPr>
                <a:spLocks noChangeShapeType="1"/>
              </p:cNvSpPr>
              <p:nvPr/>
            </p:nvSpPr>
            <p:spPr bwMode="auto">
              <a:xfrm flipV="1">
                <a:off x="7020" y="3960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Oval 12"/>
              <p:cNvSpPr>
                <a:spLocks noChangeArrowheads="1"/>
              </p:cNvSpPr>
              <p:nvPr/>
            </p:nvSpPr>
            <p:spPr bwMode="auto">
              <a:xfrm>
                <a:off x="7200" y="3780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13"/>
              <p:cNvSpPr>
                <a:spLocks noChangeShapeType="1"/>
              </p:cNvSpPr>
              <p:nvPr/>
            </p:nvSpPr>
            <p:spPr bwMode="auto">
              <a:xfrm>
                <a:off x="7560" y="3876"/>
                <a:ext cx="0" cy="9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Line 14"/>
              <p:cNvSpPr>
                <a:spLocks noChangeShapeType="1"/>
              </p:cNvSpPr>
              <p:nvPr/>
            </p:nvSpPr>
            <p:spPr bwMode="auto">
              <a:xfrm flipH="1">
                <a:off x="5220" y="3600"/>
                <a:ext cx="19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Text Box 15"/>
              <p:cNvSpPr txBox="1">
                <a:spLocks noChangeArrowheads="1"/>
              </p:cNvSpPr>
              <p:nvPr/>
            </p:nvSpPr>
            <p:spPr bwMode="auto">
              <a:xfrm>
                <a:off x="4320" y="3246"/>
                <a:ext cx="900" cy="89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8.0 kg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6" name="Text Box 16"/>
            <p:cNvSpPr txBox="1">
              <a:spLocks noChangeArrowheads="1"/>
            </p:cNvSpPr>
            <p:nvPr/>
          </p:nvSpPr>
          <p:spPr bwMode="auto">
            <a:xfrm>
              <a:off x="7200" y="4680"/>
              <a:ext cx="720" cy="8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6.0 kg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642918"/>
            <a:ext cx="8072494" cy="557216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Tension</a:t>
            </a:r>
            <a:r>
              <a:rPr lang="en-US" sz="3600" dirty="0" smtClean="0"/>
              <a:t> occurs within a material that is being pulled or stretched.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 smtClean="0"/>
              <a:t>It is an internal force that acts at all points along a rope (string, chain, etc) in </a:t>
            </a:r>
            <a:r>
              <a:rPr lang="en-US" sz="3600" b="1" i="1" dirty="0" smtClean="0"/>
              <a:t>both directions</a:t>
            </a:r>
            <a:r>
              <a:rPr lang="en-US" sz="3600" dirty="0" smtClean="0"/>
              <a:t>.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86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Consider two carts attached by a rope being pulled along a flat surface. (Friction is negligible.)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 m</a:t>
            </a:r>
            <a:r>
              <a:rPr lang="en-US" baseline="-25000" dirty="0" smtClean="0"/>
              <a:t>1</a:t>
            </a:r>
            <a:r>
              <a:rPr lang="en-US" dirty="0" smtClean="0"/>
              <a:t> is pulled to the right by a force of 40.0 N find:</a:t>
            </a:r>
          </a:p>
          <a:p>
            <a:pPr marL="514350" indent="-514350">
              <a:buAutoNum type="alphaLcParenR"/>
            </a:pPr>
            <a:r>
              <a:rPr lang="en-US" dirty="0" smtClean="0"/>
              <a:t>The acceleration of the carts.</a:t>
            </a:r>
          </a:p>
          <a:p>
            <a:pPr marL="514350" indent="-514350">
              <a:buAutoNum type="alphaLcParenR"/>
            </a:pPr>
            <a:r>
              <a:rPr lang="en-US" dirty="0" smtClean="0"/>
              <a:t>The tension in </a:t>
            </a:r>
            <a:r>
              <a:rPr lang="en-US" smtClean="0"/>
              <a:t>the </a:t>
            </a:r>
            <a:r>
              <a:rPr lang="en-US" smtClean="0"/>
              <a:t>string </a:t>
            </a:r>
            <a:r>
              <a:rPr lang="en-US" dirty="0" smtClean="0"/>
              <a:t>connecting them.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1428728" y="2000240"/>
            <a:ext cx="5929354" cy="1143008"/>
            <a:chOff x="1428728" y="2000240"/>
            <a:chExt cx="5929354" cy="1143008"/>
          </a:xfrm>
        </p:grpSpPr>
        <p:grpSp>
          <p:nvGrpSpPr>
            <p:cNvPr id="21" name="Group 20"/>
            <p:cNvGrpSpPr/>
            <p:nvPr/>
          </p:nvGrpSpPr>
          <p:grpSpPr>
            <a:xfrm>
              <a:off x="1428728" y="2000240"/>
              <a:ext cx="1928826" cy="1143008"/>
              <a:chOff x="1428728" y="2000240"/>
              <a:chExt cx="1928826" cy="1143008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428728" y="2000240"/>
                <a:ext cx="1928826" cy="857256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m</a:t>
                </a:r>
                <a:r>
                  <a:rPr lang="en-US" sz="2400" baseline="-25000" dirty="0" smtClean="0"/>
                  <a:t>2</a:t>
                </a:r>
                <a:r>
                  <a:rPr lang="en-US" sz="2400" dirty="0" smtClean="0"/>
                  <a:t> = 6.0 kg</a:t>
                </a:r>
                <a:endParaRPr lang="en-US" sz="2400" dirty="0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1571604" y="2643182"/>
                <a:ext cx="571504" cy="500066"/>
              </a:xfrm>
              <a:prstGeom prst="ellipse">
                <a:avLst/>
              </a:prstGeom>
              <a:solidFill>
                <a:schemeClr val="bg2"/>
              </a:solidFill>
              <a:ln w="76200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2643174" y="2643182"/>
                <a:ext cx="571504" cy="500066"/>
              </a:xfrm>
              <a:prstGeom prst="ellipse">
                <a:avLst/>
              </a:prstGeom>
              <a:solidFill>
                <a:schemeClr val="bg2"/>
              </a:solidFill>
              <a:ln w="76200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4" name="Straight Connector 13"/>
            <p:cNvCxnSpPr/>
            <p:nvPr/>
          </p:nvCxnSpPr>
          <p:spPr>
            <a:xfrm>
              <a:off x="3357554" y="2357430"/>
              <a:ext cx="2071702" cy="158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2" name="Group 21"/>
            <p:cNvGrpSpPr/>
            <p:nvPr/>
          </p:nvGrpSpPr>
          <p:grpSpPr>
            <a:xfrm>
              <a:off x="5429256" y="2000240"/>
              <a:ext cx="1928826" cy="1143008"/>
              <a:chOff x="5429256" y="2000240"/>
              <a:chExt cx="1928826" cy="1143008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5429256" y="2000240"/>
                <a:ext cx="1928826" cy="857256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m</a:t>
                </a:r>
                <a:r>
                  <a:rPr lang="en-US" sz="2400" baseline="-25000" dirty="0" smtClean="0"/>
                  <a:t>1</a:t>
                </a:r>
                <a:r>
                  <a:rPr lang="en-US" sz="2400" dirty="0" smtClean="0"/>
                  <a:t> = 4.0 kg</a:t>
                </a:r>
                <a:endParaRPr lang="en-US" sz="2400" dirty="0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5572132" y="2643182"/>
                <a:ext cx="571504" cy="500066"/>
              </a:xfrm>
              <a:prstGeom prst="ellipse">
                <a:avLst/>
              </a:prstGeom>
              <a:solidFill>
                <a:schemeClr val="bg2"/>
              </a:solidFill>
              <a:ln w="76200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6643702" y="2643182"/>
                <a:ext cx="571504" cy="500066"/>
              </a:xfrm>
              <a:prstGeom prst="ellipse">
                <a:avLst/>
              </a:prstGeom>
              <a:solidFill>
                <a:schemeClr val="bg2"/>
              </a:solidFill>
              <a:ln w="76200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86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The acceleration can be found using the net force equation for the entire system: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NOTE</a:t>
            </a:r>
            <a:r>
              <a:rPr lang="en-US" dirty="0" smtClean="0"/>
              <a:t>: tension cancels out of the total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net</a:t>
            </a:r>
            <a:r>
              <a:rPr lang="en-US" dirty="0" smtClean="0"/>
              <a:t> equation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357290" y="1857364"/>
            <a:ext cx="5929354" cy="1143008"/>
            <a:chOff x="1428728" y="2000240"/>
            <a:chExt cx="5929354" cy="1143008"/>
          </a:xfrm>
        </p:grpSpPr>
        <p:grpSp>
          <p:nvGrpSpPr>
            <p:cNvPr id="6" name="Group 20"/>
            <p:cNvGrpSpPr/>
            <p:nvPr/>
          </p:nvGrpSpPr>
          <p:grpSpPr>
            <a:xfrm>
              <a:off x="1428728" y="2000240"/>
              <a:ext cx="1928826" cy="1143008"/>
              <a:chOff x="1428728" y="2000240"/>
              <a:chExt cx="1928826" cy="1143008"/>
            </a:xfrm>
          </p:grpSpPr>
          <p:sp>
            <p:nvSpPr>
              <p:cNvPr id="12" name="Rectangle 4"/>
              <p:cNvSpPr/>
              <p:nvPr/>
            </p:nvSpPr>
            <p:spPr>
              <a:xfrm>
                <a:off x="1428728" y="2000240"/>
                <a:ext cx="1928826" cy="857256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m</a:t>
                </a:r>
                <a:r>
                  <a:rPr lang="en-US" sz="2400" baseline="-25000" dirty="0" smtClean="0"/>
                  <a:t>2</a:t>
                </a:r>
                <a:r>
                  <a:rPr lang="en-US" sz="2400" dirty="0" smtClean="0"/>
                  <a:t> = 6.0 kg</a:t>
                </a:r>
                <a:endParaRPr lang="en-US" sz="2400"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571604" y="2643182"/>
                <a:ext cx="571504" cy="500066"/>
              </a:xfrm>
              <a:prstGeom prst="ellipse">
                <a:avLst/>
              </a:prstGeom>
              <a:solidFill>
                <a:schemeClr val="bg2"/>
              </a:solidFill>
              <a:ln w="76200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2643174" y="2643182"/>
                <a:ext cx="571504" cy="500066"/>
              </a:xfrm>
              <a:prstGeom prst="ellipse">
                <a:avLst/>
              </a:prstGeom>
              <a:solidFill>
                <a:schemeClr val="bg2"/>
              </a:solidFill>
              <a:ln w="76200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" name="Straight Connector 6"/>
            <p:cNvCxnSpPr/>
            <p:nvPr/>
          </p:nvCxnSpPr>
          <p:spPr>
            <a:xfrm>
              <a:off x="3357554" y="2357430"/>
              <a:ext cx="2071702" cy="158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8" name="Group 21"/>
            <p:cNvGrpSpPr/>
            <p:nvPr/>
          </p:nvGrpSpPr>
          <p:grpSpPr>
            <a:xfrm>
              <a:off x="5429256" y="2000240"/>
              <a:ext cx="1928826" cy="1143008"/>
              <a:chOff x="5429256" y="2000240"/>
              <a:chExt cx="1928826" cy="1143008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5429256" y="2000240"/>
                <a:ext cx="1928826" cy="857256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m</a:t>
                </a:r>
                <a:r>
                  <a:rPr lang="en-US" sz="2400" baseline="-25000" dirty="0" smtClean="0"/>
                  <a:t>1</a:t>
                </a:r>
                <a:r>
                  <a:rPr lang="en-US" sz="2400" dirty="0" smtClean="0"/>
                  <a:t> = 4.0 kg</a:t>
                </a:r>
                <a:endParaRPr lang="en-US" sz="2400" dirty="0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572132" y="2643182"/>
                <a:ext cx="571504" cy="500066"/>
              </a:xfrm>
              <a:prstGeom prst="ellipse">
                <a:avLst/>
              </a:prstGeom>
              <a:solidFill>
                <a:schemeClr val="bg2"/>
              </a:solidFill>
              <a:ln w="76200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6643702" y="2643182"/>
                <a:ext cx="571504" cy="500066"/>
              </a:xfrm>
              <a:prstGeom prst="ellipse">
                <a:avLst/>
              </a:prstGeom>
              <a:solidFill>
                <a:schemeClr val="bg2"/>
              </a:solidFill>
              <a:ln w="76200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86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Since it cancels out of the total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net</a:t>
            </a:r>
            <a:r>
              <a:rPr lang="en-US" dirty="0" smtClean="0"/>
              <a:t> equation, to solve for tension we will only consider the forces acting on </a:t>
            </a:r>
            <a:r>
              <a:rPr lang="en-US" b="1" dirty="0" smtClean="0"/>
              <a:t>one  mass.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NOTE</a:t>
            </a:r>
            <a:r>
              <a:rPr lang="en-US" dirty="0" smtClean="0"/>
              <a:t>: Since tension acts on both masses equally we can use either mass.</a:t>
            </a:r>
            <a:endParaRPr lang="en-US" dirty="0"/>
          </a:p>
        </p:txBody>
      </p:sp>
      <p:grpSp>
        <p:nvGrpSpPr>
          <p:cNvPr id="5" name="Group 20"/>
          <p:cNvGrpSpPr/>
          <p:nvPr/>
        </p:nvGrpSpPr>
        <p:grpSpPr>
          <a:xfrm>
            <a:off x="1214414" y="2428868"/>
            <a:ext cx="1928826" cy="1143008"/>
            <a:chOff x="1428728" y="2000240"/>
            <a:chExt cx="1928826" cy="1143008"/>
          </a:xfrm>
        </p:grpSpPr>
        <p:sp>
          <p:nvSpPr>
            <p:cNvPr id="11" name="Rectangle 4"/>
            <p:cNvSpPr/>
            <p:nvPr/>
          </p:nvSpPr>
          <p:spPr>
            <a:xfrm>
              <a:off x="1428728" y="2000240"/>
              <a:ext cx="1928826" cy="85725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m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 = 6.0 kg</a:t>
              </a:r>
              <a:endParaRPr lang="en-US" sz="2400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1571604" y="2643182"/>
              <a:ext cx="571504" cy="500066"/>
            </a:xfrm>
            <a:prstGeom prst="ellipse">
              <a:avLst/>
            </a:prstGeom>
            <a:solidFill>
              <a:schemeClr val="bg2"/>
            </a:solidFill>
            <a:ln w="762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643174" y="2643182"/>
              <a:ext cx="571504" cy="500066"/>
            </a:xfrm>
            <a:prstGeom prst="ellipse">
              <a:avLst/>
            </a:prstGeom>
            <a:solidFill>
              <a:schemeClr val="bg2"/>
            </a:solidFill>
            <a:ln w="762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21"/>
          <p:cNvGrpSpPr/>
          <p:nvPr/>
        </p:nvGrpSpPr>
        <p:grpSpPr>
          <a:xfrm>
            <a:off x="5786446" y="2428868"/>
            <a:ext cx="1928826" cy="1143008"/>
            <a:chOff x="5429256" y="2000240"/>
            <a:chExt cx="1928826" cy="1143008"/>
          </a:xfrm>
        </p:grpSpPr>
        <p:sp>
          <p:nvSpPr>
            <p:cNvPr id="8" name="Rectangle 7"/>
            <p:cNvSpPr/>
            <p:nvPr/>
          </p:nvSpPr>
          <p:spPr>
            <a:xfrm>
              <a:off x="5429256" y="2000240"/>
              <a:ext cx="1928826" cy="85725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m</a:t>
              </a:r>
              <a:r>
                <a:rPr lang="en-US" sz="2400" baseline="-25000" dirty="0" smtClean="0"/>
                <a:t>1</a:t>
              </a:r>
              <a:r>
                <a:rPr lang="en-US" sz="2400" dirty="0" smtClean="0"/>
                <a:t> = 4.0 kg</a:t>
              </a:r>
              <a:endParaRPr lang="en-US" sz="24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5572132" y="2643182"/>
              <a:ext cx="571504" cy="500066"/>
            </a:xfrm>
            <a:prstGeom prst="ellipse">
              <a:avLst/>
            </a:prstGeom>
            <a:solidFill>
              <a:schemeClr val="bg2"/>
            </a:solidFill>
            <a:ln w="762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643702" y="2643182"/>
              <a:ext cx="571504" cy="500066"/>
            </a:xfrm>
            <a:prstGeom prst="ellipse">
              <a:avLst/>
            </a:prstGeom>
            <a:solidFill>
              <a:schemeClr val="bg2"/>
            </a:solidFill>
            <a:ln w="762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500042"/>
            <a:ext cx="4857784" cy="478634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Consider two equal masses hanging from a pulley.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smtClean="0"/>
              <a:t>Diagram the forces acting on the entire system.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smtClean="0"/>
              <a:t>With pulley problems it is sometime easier to “</a:t>
            </a:r>
            <a:r>
              <a:rPr lang="en-US" sz="2800" i="1" dirty="0" smtClean="0"/>
              <a:t>unfold</a:t>
            </a:r>
            <a:r>
              <a:rPr lang="en-US" sz="2800" dirty="0" smtClean="0"/>
              <a:t>” the rope as shown.</a:t>
            </a:r>
          </a:p>
        </p:txBody>
      </p:sp>
      <p:sp>
        <p:nvSpPr>
          <p:cNvPr id="4" name="Rectangle 3"/>
          <p:cNvSpPr/>
          <p:nvPr/>
        </p:nvSpPr>
        <p:spPr>
          <a:xfrm>
            <a:off x="5286380" y="500042"/>
            <a:ext cx="3714776" cy="47863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6215074" y="785794"/>
            <a:ext cx="1785950" cy="3214710"/>
            <a:chOff x="8640" y="8100"/>
            <a:chExt cx="1620" cy="3060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8640" y="8100"/>
              <a:ext cx="1620" cy="3060"/>
              <a:chOff x="8640" y="8100"/>
              <a:chExt cx="1620" cy="3060"/>
            </a:xfrm>
          </p:grpSpPr>
          <p:sp>
            <p:nvSpPr>
              <p:cNvPr id="8" name="Oval 5"/>
              <p:cNvSpPr>
                <a:spLocks noChangeArrowheads="1"/>
              </p:cNvSpPr>
              <p:nvPr/>
            </p:nvSpPr>
            <p:spPr bwMode="auto">
              <a:xfrm>
                <a:off x="9000" y="8100"/>
                <a:ext cx="900" cy="90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Line 6"/>
              <p:cNvSpPr>
                <a:spLocks noChangeShapeType="1"/>
              </p:cNvSpPr>
              <p:nvPr/>
            </p:nvSpPr>
            <p:spPr bwMode="auto">
              <a:xfrm>
                <a:off x="9000" y="8640"/>
                <a:ext cx="0" cy="18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Line 7"/>
              <p:cNvSpPr>
                <a:spLocks noChangeShapeType="1"/>
              </p:cNvSpPr>
              <p:nvPr/>
            </p:nvSpPr>
            <p:spPr bwMode="auto">
              <a:xfrm>
                <a:off x="9900" y="8640"/>
                <a:ext cx="0" cy="18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Text Box 8"/>
              <p:cNvSpPr txBox="1">
                <a:spLocks noChangeArrowheads="1"/>
              </p:cNvSpPr>
              <p:nvPr/>
            </p:nvSpPr>
            <p:spPr bwMode="auto">
              <a:xfrm>
                <a:off x="8640" y="1044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m</a:t>
                </a:r>
                <a:r>
                  <a:rPr kumimoji="0" lang="en-US" sz="3200" b="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1</a:t>
                </a:r>
                <a:endParaRPr kumimoji="0" lang="en-US" sz="3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2" name="Text Box 9"/>
              <p:cNvSpPr txBox="1">
                <a:spLocks noChangeArrowheads="1"/>
              </p:cNvSpPr>
              <p:nvPr/>
            </p:nvSpPr>
            <p:spPr bwMode="auto">
              <a:xfrm>
                <a:off x="9540" y="1044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m</a:t>
                </a:r>
                <a:r>
                  <a:rPr kumimoji="0" lang="en-US" sz="3200" b="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2</a:t>
                </a:r>
                <a:endParaRPr kumimoji="0" lang="en-US" sz="3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9360" y="8460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928802"/>
            <a:ext cx="8786874" cy="457203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Write the net force equation including ALL forces acting on the system.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Again tension acts in both directions along the rope so it cancels out of the equation.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4282" y="214290"/>
            <a:ext cx="8786874" cy="15716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571736" y="535761"/>
            <a:ext cx="4000528" cy="785818"/>
            <a:chOff x="2571736" y="535761"/>
            <a:chExt cx="4000528" cy="785818"/>
          </a:xfrm>
        </p:grpSpPr>
        <p:sp>
          <p:nvSpPr>
            <p:cNvPr id="9" name="Rectangle 8"/>
            <p:cNvSpPr/>
            <p:nvPr/>
          </p:nvSpPr>
          <p:spPr>
            <a:xfrm>
              <a:off x="2571736" y="535761"/>
              <a:ext cx="642942" cy="78581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2800" dirty="0" smtClean="0">
                  <a:solidFill>
                    <a:schemeClr val="tx1"/>
                  </a:solidFill>
                  <a:latin typeface="Calibri" pitchFamily="34" charset="0"/>
                </a:rPr>
                <a:t>m</a:t>
              </a:r>
              <a:r>
                <a:rPr lang="en-US" sz="2800" baseline="-25000" dirty="0" smtClean="0">
                  <a:solidFill>
                    <a:schemeClr val="tx1"/>
                  </a:solidFill>
                  <a:latin typeface="Calibri" pitchFamily="34" charset="0"/>
                </a:rPr>
                <a:t>1</a:t>
              </a:r>
              <a:endParaRPr lang="en-US" sz="2800" baseline="-25000" dirty="0" smtClean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929322" y="535761"/>
              <a:ext cx="642942" cy="78581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2800" dirty="0" smtClean="0">
                  <a:solidFill>
                    <a:schemeClr val="tx1"/>
                  </a:solidFill>
                  <a:latin typeface="Calibri" pitchFamily="34" charset="0"/>
                </a:rPr>
                <a:t>m</a:t>
              </a:r>
              <a:r>
                <a:rPr lang="en-US" sz="2800" baseline="-25000" dirty="0" smtClean="0">
                  <a:solidFill>
                    <a:schemeClr val="tx1"/>
                  </a:solidFill>
                  <a:latin typeface="Calibri" pitchFamily="34" charset="0"/>
                </a:rPr>
                <a:t>2</a:t>
              </a:r>
              <a:endParaRPr lang="en-US" sz="2800" baseline="-25000" dirty="0" smtClean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cxnSp>
          <p:nvCxnSpPr>
            <p:cNvPr id="11" name="Straight Connector 10"/>
            <p:cNvCxnSpPr>
              <a:stCxn id="9" idx="3"/>
              <a:endCxn id="10" idx="1"/>
            </p:cNvCxnSpPr>
            <p:nvPr/>
          </p:nvCxnSpPr>
          <p:spPr>
            <a:xfrm>
              <a:off x="3214678" y="928670"/>
              <a:ext cx="2714644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52"/>
            <a:ext cx="6000792" cy="3357586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Ex: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two masses shown hanging from a frictionless pulley are released at rest.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</a:t>
            </a:r>
          </a:p>
          <a:p>
            <a:pPr marL="514350" indent="-514350">
              <a:buAutoNum type="alphaLcParenR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acceleration of the system.</a:t>
            </a:r>
          </a:p>
          <a:p>
            <a:pPr marL="514350" indent="-514350">
              <a:buAutoNum type="alphaLcParenR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tension in the string.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57950" y="142852"/>
            <a:ext cx="2571768" cy="33575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7016017" y="285728"/>
            <a:ext cx="1485073" cy="2928958"/>
            <a:chOff x="8640" y="8234"/>
            <a:chExt cx="1620" cy="2926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8640" y="8234"/>
              <a:ext cx="1620" cy="2926"/>
              <a:chOff x="8640" y="8234"/>
              <a:chExt cx="1620" cy="2926"/>
            </a:xfrm>
          </p:grpSpPr>
          <p:sp>
            <p:nvSpPr>
              <p:cNvPr id="8" name="Oval 5"/>
              <p:cNvSpPr>
                <a:spLocks noChangeArrowheads="1"/>
              </p:cNvSpPr>
              <p:nvPr/>
            </p:nvSpPr>
            <p:spPr bwMode="auto">
              <a:xfrm>
                <a:off x="9000" y="8234"/>
                <a:ext cx="900" cy="766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Line 6"/>
              <p:cNvSpPr>
                <a:spLocks noChangeShapeType="1"/>
              </p:cNvSpPr>
              <p:nvPr/>
            </p:nvSpPr>
            <p:spPr bwMode="auto">
              <a:xfrm>
                <a:off x="9000" y="8640"/>
                <a:ext cx="0" cy="18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Line 7"/>
              <p:cNvSpPr>
                <a:spLocks noChangeShapeType="1"/>
              </p:cNvSpPr>
              <p:nvPr/>
            </p:nvSpPr>
            <p:spPr bwMode="auto">
              <a:xfrm>
                <a:off x="9900" y="8640"/>
                <a:ext cx="0" cy="18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Text Box 8"/>
              <p:cNvSpPr txBox="1">
                <a:spLocks noChangeArrowheads="1"/>
              </p:cNvSpPr>
              <p:nvPr/>
            </p:nvSpPr>
            <p:spPr bwMode="auto">
              <a:xfrm>
                <a:off x="8640" y="1044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6.0 kg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2" name="Text Box 9"/>
              <p:cNvSpPr txBox="1">
                <a:spLocks noChangeArrowheads="1"/>
              </p:cNvSpPr>
              <p:nvPr/>
            </p:nvSpPr>
            <p:spPr bwMode="auto">
              <a:xfrm>
                <a:off x="9540" y="1044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4.0 kg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9377" y="8502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Content Placeholder 2"/>
          <p:cNvSpPr txBox="1">
            <a:spLocks/>
          </p:cNvSpPr>
          <p:nvPr/>
        </p:nvSpPr>
        <p:spPr>
          <a:xfrm>
            <a:off x="214282" y="3857628"/>
            <a:ext cx="8715436" cy="228601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NOTES: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When solving for acceleration of the whole system we consider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en-US" sz="32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total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When finding T we only use one mass.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714348" y="3500438"/>
            <a:ext cx="7429552" cy="31432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85728"/>
            <a:ext cx="8501122" cy="3143272"/>
          </a:xfrm>
          <a:effectLst>
            <a:glow rad="63500">
              <a:schemeClr val="tx1">
                <a:lumMod val="50000"/>
                <a:lumOff val="50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Ex</a:t>
            </a:r>
            <a:r>
              <a:rPr lang="en-US" dirty="0" smtClean="0"/>
              <a:t>: A mass on a frictionless table is attached to a hanging mass over a frictionless pulley as shown. Find:</a:t>
            </a:r>
          </a:p>
          <a:p>
            <a:pPr marL="514350" indent="-514350">
              <a:buAutoNum type="alphaLcParenR"/>
            </a:pPr>
            <a:r>
              <a:rPr lang="en-US" dirty="0" smtClean="0"/>
              <a:t>The acceleration of the masses.</a:t>
            </a:r>
          </a:p>
          <a:p>
            <a:pPr marL="514350" indent="-514350">
              <a:buAutoNum type="alphaLcParenR"/>
            </a:pPr>
            <a:r>
              <a:rPr lang="en-US" dirty="0" smtClean="0"/>
              <a:t>The tension in the rope.</a:t>
            </a: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2428860" y="3929146"/>
            <a:ext cx="4000528" cy="2285937"/>
            <a:chOff x="2700" y="3333"/>
            <a:chExt cx="5220" cy="2787"/>
          </a:xfrm>
        </p:grpSpPr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2700" y="3333"/>
              <a:ext cx="4860" cy="2787"/>
              <a:chOff x="2700" y="3333"/>
              <a:chExt cx="4860" cy="2787"/>
            </a:xfrm>
          </p:grpSpPr>
          <p:sp>
            <p:nvSpPr>
              <p:cNvPr id="7" name="Rectangle 7"/>
              <p:cNvSpPr>
                <a:spLocks noChangeArrowheads="1"/>
              </p:cNvSpPr>
              <p:nvPr/>
            </p:nvSpPr>
            <p:spPr bwMode="auto">
              <a:xfrm>
                <a:off x="2700" y="4140"/>
                <a:ext cx="4320" cy="1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Rectangle 8"/>
              <p:cNvSpPr>
                <a:spLocks noChangeArrowheads="1"/>
              </p:cNvSpPr>
              <p:nvPr/>
            </p:nvSpPr>
            <p:spPr bwMode="auto">
              <a:xfrm>
                <a:off x="6480" y="4320"/>
                <a:ext cx="180" cy="18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Rectangle 9"/>
              <p:cNvSpPr>
                <a:spLocks noChangeArrowheads="1"/>
              </p:cNvSpPr>
              <p:nvPr/>
            </p:nvSpPr>
            <p:spPr bwMode="auto">
              <a:xfrm>
                <a:off x="3420" y="4320"/>
                <a:ext cx="180" cy="18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Oval 10"/>
              <p:cNvSpPr>
                <a:spLocks noChangeArrowheads="1"/>
              </p:cNvSpPr>
              <p:nvPr/>
            </p:nvSpPr>
            <p:spPr bwMode="auto">
              <a:xfrm>
                <a:off x="7020" y="3600"/>
                <a:ext cx="540" cy="5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Line 11"/>
              <p:cNvSpPr>
                <a:spLocks noChangeShapeType="1"/>
              </p:cNvSpPr>
              <p:nvPr/>
            </p:nvSpPr>
            <p:spPr bwMode="auto">
              <a:xfrm flipV="1">
                <a:off x="7020" y="3960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Oval 12"/>
              <p:cNvSpPr>
                <a:spLocks noChangeArrowheads="1"/>
              </p:cNvSpPr>
              <p:nvPr/>
            </p:nvSpPr>
            <p:spPr bwMode="auto">
              <a:xfrm>
                <a:off x="7200" y="3780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13"/>
              <p:cNvSpPr>
                <a:spLocks noChangeShapeType="1"/>
              </p:cNvSpPr>
              <p:nvPr/>
            </p:nvSpPr>
            <p:spPr bwMode="auto">
              <a:xfrm>
                <a:off x="7560" y="3876"/>
                <a:ext cx="0" cy="9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Line 14"/>
              <p:cNvSpPr>
                <a:spLocks noChangeShapeType="1"/>
              </p:cNvSpPr>
              <p:nvPr/>
            </p:nvSpPr>
            <p:spPr bwMode="auto">
              <a:xfrm flipH="1">
                <a:off x="5220" y="3600"/>
                <a:ext cx="19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Text Box 15"/>
              <p:cNvSpPr txBox="1">
                <a:spLocks noChangeArrowheads="1"/>
              </p:cNvSpPr>
              <p:nvPr/>
            </p:nvSpPr>
            <p:spPr bwMode="auto">
              <a:xfrm>
                <a:off x="4320" y="3333"/>
                <a:ext cx="900" cy="80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8.0 kg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6" name="Text Box 16"/>
            <p:cNvSpPr txBox="1">
              <a:spLocks noChangeArrowheads="1"/>
            </p:cNvSpPr>
            <p:nvPr/>
          </p:nvSpPr>
          <p:spPr bwMode="auto">
            <a:xfrm>
              <a:off x="7200" y="4680"/>
              <a:ext cx="720" cy="8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6.0 kg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374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Tension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Tension</dc:title>
  <dc:creator> Hansen</dc:creator>
  <cp:lastModifiedBy>user</cp:lastModifiedBy>
  <cp:revision>16</cp:revision>
  <dcterms:created xsi:type="dcterms:W3CDTF">2007-11-20T06:06:26Z</dcterms:created>
  <dcterms:modified xsi:type="dcterms:W3CDTF">2010-01-20T22:14:52Z</dcterms:modified>
</cp:coreProperties>
</file>