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7" r:id="rId5"/>
    <p:sldId id="268" r:id="rId6"/>
    <p:sldId id="261" r:id="rId7"/>
    <p:sldId id="262" r:id="rId8"/>
    <p:sldId id="263" r:id="rId9"/>
    <p:sldId id="264" r:id="rId10"/>
    <p:sldId id="265" r:id="rId11"/>
    <p:sldId id="269" r:id="rId12"/>
    <p:sldId id="270" r:id="rId13"/>
    <p:sldId id="271" r:id="rId14"/>
    <p:sldId id="272" r:id="rId15"/>
    <p:sldId id="273" r:id="rId16"/>
    <p:sldId id="27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26562-5027-4424-84C7-4BB60E85CBE5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4E8B8-7A18-4941-849B-49ACED905C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26562-5027-4424-84C7-4BB60E85CBE5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4E8B8-7A18-4941-849B-49ACED905C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26562-5027-4424-84C7-4BB60E85CBE5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4E8B8-7A18-4941-849B-49ACED905C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26562-5027-4424-84C7-4BB60E85CBE5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4E8B8-7A18-4941-849B-49ACED905C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26562-5027-4424-84C7-4BB60E85CBE5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4E8B8-7A18-4941-849B-49ACED905C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26562-5027-4424-84C7-4BB60E85CBE5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4E8B8-7A18-4941-849B-49ACED905C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26562-5027-4424-84C7-4BB60E85CBE5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4E8B8-7A18-4941-849B-49ACED905C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26562-5027-4424-84C7-4BB60E85CBE5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4E8B8-7A18-4941-849B-49ACED905C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26562-5027-4424-84C7-4BB60E85CBE5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4E8B8-7A18-4941-849B-49ACED905C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26562-5027-4424-84C7-4BB60E85CBE5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4E8B8-7A18-4941-849B-49ACED905C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A2426562-5027-4424-84C7-4BB60E85CBE5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0D4E8B8-7A18-4941-849B-49ACED905C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2426562-5027-4424-84C7-4BB60E85CBE5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0D4E8B8-7A18-4941-849B-49ACED905C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hyperlink" Target="../../Vids/Physics-ForceofGravity-VomitComet.mp4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357166"/>
            <a:ext cx="7772400" cy="200026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sz="66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The Problem With The Elevators</a:t>
            </a:r>
            <a:endParaRPr lang="en-US" sz="660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2714620"/>
            <a:ext cx="3810000" cy="381000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57158" y="285728"/>
            <a:ext cx="8429684" cy="19288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objects are in “free fall” there is no normal force acting on them. During this time they will feel totally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weightless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85720" y="2428868"/>
            <a:ext cx="4357718" cy="385765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is why astronauts orbiting the earth seem to float as though gravity does not affect them.</a:t>
            </a:r>
          </a:p>
          <a:p>
            <a:pPr algn="ctr"/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reality they are constantly falling towards the Earth.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857752" y="2428868"/>
            <a:ext cx="4000528" cy="3857652"/>
            <a:chOff x="4857752" y="2428868"/>
            <a:chExt cx="4000528" cy="3857652"/>
          </a:xfrm>
        </p:grpSpPr>
        <p:sp>
          <p:nvSpPr>
            <p:cNvPr id="6" name="Rounded Rectangle 5"/>
            <p:cNvSpPr/>
            <p:nvPr/>
          </p:nvSpPr>
          <p:spPr>
            <a:xfrm>
              <a:off x="4857752" y="2428868"/>
              <a:ext cx="4000528" cy="3857652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In order to prepare themselves for this experience astronauts train on a plane affectionately named “The Vomit Comet” </a:t>
              </a:r>
            </a:p>
            <a:p>
              <a:pPr algn="ctr"/>
              <a:endParaRPr lang="en-US" sz="2800" dirty="0" smtClean="0"/>
            </a:p>
            <a:p>
              <a:pPr algn="ctr"/>
              <a:endParaRPr lang="en-US" sz="2800" dirty="0"/>
            </a:p>
          </p:txBody>
        </p:sp>
        <p:pic>
          <p:nvPicPr>
            <p:cNvPr id="1027" name="Picture 3" descr="C:\Documents and Settings\Matt\Local Settings\Temporary Internet Files\Content.IE5\IJOLA5U7\MCj03886760000[1].wmf">
              <a:hlinkClick r:id="rId2" action="ppaction://hlinkfile"/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500693" y="5357826"/>
              <a:ext cx="2766599" cy="585242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Part A: Elevator Is At Rest.</a:t>
            </a:r>
            <a:endParaRPr lang="en-US" dirty="0">
              <a:solidFill>
                <a:schemeClr val="bg1"/>
              </a:solidFill>
              <a:latin typeface="Calibri" pitchFamily="34" charset="0"/>
            </a:endParaRPr>
          </a:p>
          <a:p>
            <a:pPr>
              <a:buNone/>
            </a:pPr>
            <a:r>
              <a:rPr lang="en-US" sz="2800" dirty="0">
                <a:solidFill>
                  <a:schemeClr val="bg1"/>
                </a:solidFill>
                <a:latin typeface="Calibri" pitchFamily="34" charset="0"/>
              </a:rPr>
              <a:t>You have just boarded the elevator, so it (with you inside) is at rest</a:t>
            </a:r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</a:rPr>
              <a:t>...</a:t>
            </a:r>
            <a:r>
              <a:rPr lang="en-US" dirty="0" smtClean="0">
                <a:latin typeface="Calibri" pitchFamily="34" charset="0"/>
              </a:rPr>
              <a:t/>
            </a:r>
            <a:br>
              <a:rPr lang="en-US" dirty="0" smtClean="0">
                <a:latin typeface="Calibri" pitchFamily="34" charset="0"/>
              </a:rPr>
            </a:br>
            <a:r>
              <a:rPr lang="en-US" b="1" dirty="0" smtClean="0">
                <a:latin typeface="Calibri" pitchFamily="34" charset="0"/>
              </a:rPr>
              <a:t>Question </a:t>
            </a:r>
            <a:r>
              <a:rPr lang="en-US" b="1" dirty="0">
                <a:latin typeface="Calibri" pitchFamily="34" charset="0"/>
              </a:rPr>
              <a:t>1: What does the scale read?</a:t>
            </a:r>
            <a:r>
              <a:rPr lang="en-US" dirty="0">
                <a:latin typeface="Calibri" pitchFamily="34" charset="0"/>
              </a:rPr>
              <a:t/>
            </a:r>
            <a:br>
              <a:rPr lang="en-US" dirty="0">
                <a:latin typeface="Calibri" pitchFamily="34" charset="0"/>
              </a:rPr>
            </a:br>
            <a:r>
              <a:rPr lang="en-US" dirty="0">
                <a:latin typeface="Calibri" pitchFamily="34" charset="0"/>
              </a:rPr>
              <a:t/>
            </a:r>
            <a:br>
              <a:rPr lang="en-US" dirty="0">
                <a:latin typeface="Calibri" pitchFamily="34" charset="0"/>
              </a:rPr>
            </a:br>
            <a:endParaRPr lang="en-US" dirty="0">
              <a:latin typeface="Calibri" pitchFamily="34" charset="0"/>
            </a:endParaRPr>
          </a:p>
          <a:p>
            <a:pPr>
              <a:buNone/>
            </a:pPr>
            <a:r>
              <a:rPr lang="en-US" dirty="0" smtClean="0">
                <a:latin typeface="Calibri" pitchFamily="34" charset="0"/>
              </a:rPr>
              <a:t>	</a:t>
            </a:r>
            <a:r>
              <a:rPr lang="en-US" b="1" dirty="0" smtClean="0">
                <a:latin typeface="Calibri" pitchFamily="34" charset="0"/>
              </a:rPr>
              <a:t>Question </a:t>
            </a:r>
            <a:r>
              <a:rPr lang="en-US" b="1" dirty="0">
                <a:latin typeface="Calibri" pitchFamily="34" charset="0"/>
              </a:rPr>
              <a:t>2: If you let go </a:t>
            </a:r>
            <a:r>
              <a:rPr lang="en-US" b="1" dirty="0" smtClean="0">
                <a:latin typeface="Calibri" pitchFamily="34" charset="0"/>
              </a:rPr>
              <a:t/>
            </a:r>
            <a:br>
              <a:rPr lang="en-US" b="1" dirty="0" smtClean="0">
                <a:latin typeface="Calibri" pitchFamily="34" charset="0"/>
              </a:rPr>
            </a:br>
            <a:r>
              <a:rPr lang="en-US" b="1" dirty="0" smtClean="0">
                <a:latin typeface="Calibri" pitchFamily="34" charset="0"/>
              </a:rPr>
              <a:t>of </a:t>
            </a:r>
            <a:r>
              <a:rPr lang="en-US" b="1" dirty="0">
                <a:latin typeface="Calibri" pitchFamily="34" charset="0"/>
              </a:rPr>
              <a:t>the apple, what does </a:t>
            </a:r>
            <a:r>
              <a:rPr lang="en-US" b="1" dirty="0" smtClean="0">
                <a:latin typeface="Calibri" pitchFamily="34" charset="0"/>
              </a:rPr>
              <a:t/>
            </a:r>
            <a:br>
              <a:rPr lang="en-US" b="1" dirty="0" smtClean="0">
                <a:latin typeface="Calibri" pitchFamily="34" charset="0"/>
              </a:rPr>
            </a:br>
            <a:r>
              <a:rPr lang="en-US" b="1" dirty="0" smtClean="0">
                <a:latin typeface="Calibri" pitchFamily="34" charset="0"/>
              </a:rPr>
              <a:t>it </a:t>
            </a:r>
            <a:r>
              <a:rPr lang="en-US" b="1" dirty="0">
                <a:latin typeface="Calibri" pitchFamily="34" charset="0"/>
              </a:rPr>
              <a:t>do?</a:t>
            </a:r>
          </a:p>
        </p:txBody>
      </p:sp>
      <p:pic>
        <p:nvPicPr>
          <p:cNvPr id="1026" name="Picture 2" descr="[Diagram of Elevator at rest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10479" y="3286124"/>
            <a:ext cx="4633521" cy="3071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Part B: The Elevator Accelerates Upward.</a:t>
            </a:r>
          </a:p>
          <a:p>
            <a:pPr>
              <a:buNone/>
            </a:pPr>
            <a:r>
              <a:rPr lang="en-US" sz="2800" dirty="0">
                <a:solidFill>
                  <a:schemeClr val="bg1"/>
                </a:solidFill>
                <a:latin typeface="Calibri" pitchFamily="34" charset="0"/>
              </a:rPr>
              <a:t>The elevator, (with you inside) begins to accelerate upward from rest at 2 m/s</a:t>
            </a:r>
            <a:r>
              <a:rPr lang="en-US" sz="2800" baseline="30000" dirty="0">
                <a:solidFill>
                  <a:schemeClr val="bg1"/>
                </a:solidFill>
                <a:latin typeface="Calibri" pitchFamily="34" charset="0"/>
              </a:rPr>
              <a:t>2</a:t>
            </a:r>
            <a:r>
              <a:rPr lang="en-US" sz="2800" dirty="0">
                <a:solidFill>
                  <a:schemeClr val="bg1"/>
                </a:solidFill>
                <a:latin typeface="Calibri" pitchFamily="34" charset="0"/>
              </a:rPr>
              <a:t>. </a:t>
            </a:r>
            <a:r>
              <a:rPr lang="en-US" sz="2800" b="1" dirty="0">
                <a:solidFill>
                  <a:schemeClr val="bg1"/>
                </a:solidFill>
                <a:latin typeface="Calibri" pitchFamily="34" charset="0"/>
              </a:rPr>
              <a:t>Complete the FBD!</a:t>
            </a:r>
            <a:endParaRPr lang="en-US" sz="2800" dirty="0">
              <a:solidFill>
                <a:schemeClr val="bg1"/>
              </a:solidFill>
              <a:latin typeface="Calibri" pitchFamily="34" charset="0"/>
            </a:endParaRPr>
          </a:p>
          <a:p>
            <a:pPr>
              <a:buNone/>
            </a:pPr>
            <a:r>
              <a:rPr lang="en-US" b="1" dirty="0"/>
              <a:t>Question 3: What will the scale read now?</a:t>
            </a:r>
            <a:r>
              <a:rPr lang="en-US" dirty="0"/>
              <a:t> 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  <a:p>
            <a:pPr>
              <a:buNone/>
            </a:pPr>
            <a:r>
              <a:rPr lang="en-US" b="1" dirty="0"/>
              <a:t>Question 4: If you let go of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the </a:t>
            </a:r>
            <a:r>
              <a:rPr lang="en-US" b="1" dirty="0"/>
              <a:t>apple now, what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does it </a:t>
            </a:r>
            <a:r>
              <a:rPr lang="en-US" b="1" dirty="0"/>
              <a:t>do?</a:t>
            </a:r>
          </a:p>
        </p:txBody>
      </p:sp>
      <p:pic>
        <p:nvPicPr>
          <p:cNvPr id="2050" name="Picture 2" descr="[Diagram of Elevator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3" y="3346709"/>
            <a:ext cx="4286248" cy="3511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Part C: </a:t>
            </a:r>
            <a:r>
              <a:rPr lang="en-US" b="1" dirty="0" smtClean="0">
                <a:solidFill>
                  <a:schemeClr val="bg1"/>
                </a:solidFill>
                <a:latin typeface="Calibri" pitchFamily="34" charset="0"/>
              </a:rPr>
              <a:t>Elevator </a:t>
            </a:r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Moves Up With Constant </a:t>
            </a:r>
            <a:r>
              <a:rPr lang="en-US" b="1" dirty="0" smtClean="0">
                <a:solidFill>
                  <a:schemeClr val="bg1"/>
                </a:solidFill>
                <a:latin typeface="Calibri" pitchFamily="34" charset="0"/>
              </a:rPr>
              <a:t>Velocity</a:t>
            </a:r>
          </a:p>
          <a:p>
            <a:pPr>
              <a:buNone/>
            </a:pPr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</a:rPr>
              <a:t>It </a:t>
            </a:r>
            <a:r>
              <a:rPr lang="en-US" sz="2800" dirty="0">
                <a:solidFill>
                  <a:schemeClr val="bg1"/>
                </a:solidFill>
                <a:latin typeface="Calibri" pitchFamily="34" charset="0"/>
              </a:rPr>
              <a:t>now moves with this constant upward velocity of 10 m/s</a:t>
            </a:r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</a:rPr>
              <a:t>.</a:t>
            </a:r>
          </a:p>
          <a:p>
            <a:pPr>
              <a:buNone/>
            </a:pPr>
            <a:endParaRPr lang="en-US" sz="2800" b="1" dirty="0">
              <a:solidFill>
                <a:schemeClr val="bg1"/>
              </a:solidFill>
              <a:latin typeface="Calibri" pitchFamily="34" charset="0"/>
            </a:endParaRPr>
          </a:p>
          <a:p>
            <a:pPr>
              <a:buNone/>
            </a:pPr>
            <a:r>
              <a:rPr lang="en-US" b="1" dirty="0">
                <a:latin typeface="Calibri" pitchFamily="34" charset="0"/>
              </a:rPr>
              <a:t>Question 5: What does the scale read now?</a:t>
            </a:r>
          </a:p>
          <a:p>
            <a:pPr>
              <a:buNone/>
            </a:pPr>
            <a:endParaRPr lang="en-US" b="1" dirty="0" smtClean="0">
              <a:latin typeface="Calibri" pitchFamily="34" charset="0"/>
            </a:endParaRPr>
          </a:p>
          <a:p>
            <a:pPr>
              <a:buNone/>
            </a:pPr>
            <a:endParaRPr lang="en-US" b="1" dirty="0">
              <a:latin typeface="Calibri" pitchFamily="34" charset="0"/>
            </a:endParaRPr>
          </a:p>
          <a:p>
            <a:pPr>
              <a:buNone/>
            </a:pPr>
            <a:r>
              <a:rPr lang="en-US" b="1" dirty="0">
                <a:latin typeface="Calibri" pitchFamily="34" charset="0"/>
              </a:rPr>
              <a:t>Question 6: If you let go of the </a:t>
            </a:r>
            <a:r>
              <a:rPr lang="en-US" b="1" dirty="0" smtClean="0">
                <a:latin typeface="Calibri" pitchFamily="34" charset="0"/>
              </a:rPr>
              <a:t/>
            </a:r>
            <a:br>
              <a:rPr lang="en-US" b="1" dirty="0" smtClean="0">
                <a:latin typeface="Calibri" pitchFamily="34" charset="0"/>
              </a:rPr>
            </a:br>
            <a:r>
              <a:rPr lang="en-US" b="1" dirty="0" smtClean="0">
                <a:latin typeface="Calibri" pitchFamily="34" charset="0"/>
              </a:rPr>
              <a:t>apple</a:t>
            </a:r>
            <a:r>
              <a:rPr lang="en-US" b="1" dirty="0">
                <a:latin typeface="Calibri" pitchFamily="34" charset="0"/>
              </a:rPr>
              <a:t>, what does it do?</a:t>
            </a:r>
          </a:p>
        </p:txBody>
      </p:sp>
      <p:pic>
        <p:nvPicPr>
          <p:cNvPr id="3074" name="Picture 2" descr="[Diagram of Elevator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37375" y="3143248"/>
            <a:ext cx="3906625" cy="3714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Part D: The Elevator Slows Down (While Going Up)</a:t>
            </a:r>
          </a:p>
          <a:p>
            <a:pPr>
              <a:buNone/>
            </a:pPr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</a:rPr>
              <a:t>Now it begins </a:t>
            </a:r>
            <a:r>
              <a:rPr lang="en-US" sz="2800" dirty="0">
                <a:solidFill>
                  <a:schemeClr val="bg1"/>
                </a:solidFill>
                <a:latin typeface="Calibri" pitchFamily="34" charset="0"/>
              </a:rPr>
              <a:t>to slow down as it </a:t>
            </a:r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</a:rPr>
              <a:t>reaches the top. </a:t>
            </a:r>
            <a:r>
              <a:rPr lang="en-US" sz="2800" dirty="0">
                <a:solidFill>
                  <a:schemeClr val="bg1"/>
                </a:solidFill>
                <a:latin typeface="Calibri" pitchFamily="34" charset="0"/>
              </a:rPr>
              <a:t>Its acceleration (or deceleration) is 2 m/s</a:t>
            </a:r>
            <a:r>
              <a:rPr lang="en-US" sz="2800" baseline="30000" dirty="0">
                <a:solidFill>
                  <a:schemeClr val="bg1"/>
                </a:solidFill>
                <a:latin typeface="Calibri" pitchFamily="34" charset="0"/>
              </a:rPr>
              <a:t>2</a:t>
            </a:r>
            <a:r>
              <a:rPr lang="en-US" sz="2800" dirty="0">
                <a:solidFill>
                  <a:schemeClr val="bg1"/>
                </a:solidFill>
                <a:latin typeface="Calibri" pitchFamily="34" charset="0"/>
              </a:rPr>
              <a:t> downward.</a:t>
            </a:r>
          </a:p>
          <a:p>
            <a:pPr>
              <a:buNone/>
            </a:pPr>
            <a:r>
              <a:rPr lang="en-US" b="1" dirty="0">
                <a:latin typeface="Calibri" pitchFamily="34" charset="0"/>
              </a:rPr>
              <a:t>Question 7: What does the scale read now?</a:t>
            </a:r>
          </a:p>
          <a:p>
            <a:pPr>
              <a:buNone/>
            </a:pPr>
            <a:endParaRPr lang="en-US" b="1" dirty="0" smtClean="0">
              <a:latin typeface="Calibri" pitchFamily="34" charset="0"/>
            </a:endParaRPr>
          </a:p>
          <a:p>
            <a:pPr>
              <a:buNone/>
            </a:pPr>
            <a:endParaRPr lang="en-US" b="1" dirty="0">
              <a:latin typeface="Calibri" pitchFamily="34" charset="0"/>
            </a:endParaRPr>
          </a:p>
          <a:p>
            <a:pPr>
              <a:buNone/>
            </a:pPr>
            <a:r>
              <a:rPr lang="en-US" b="1" dirty="0">
                <a:latin typeface="Calibri" pitchFamily="34" charset="0"/>
              </a:rPr>
              <a:t>Question #8: If you let go of </a:t>
            </a:r>
            <a:r>
              <a:rPr lang="en-US" b="1" dirty="0" smtClean="0">
                <a:latin typeface="Calibri" pitchFamily="34" charset="0"/>
              </a:rPr>
              <a:t/>
            </a:r>
            <a:br>
              <a:rPr lang="en-US" b="1" dirty="0" smtClean="0">
                <a:latin typeface="Calibri" pitchFamily="34" charset="0"/>
              </a:rPr>
            </a:br>
            <a:r>
              <a:rPr lang="en-US" b="1" dirty="0" smtClean="0">
                <a:latin typeface="Calibri" pitchFamily="34" charset="0"/>
              </a:rPr>
              <a:t>the apple </a:t>
            </a:r>
            <a:r>
              <a:rPr lang="en-US" b="1" dirty="0">
                <a:latin typeface="Calibri" pitchFamily="34" charset="0"/>
              </a:rPr>
              <a:t>now, what does </a:t>
            </a:r>
            <a:r>
              <a:rPr lang="en-US" b="1" dirty="0" smtClean="0">
                <a:latin typeface="Calibri" pitchFamily="34" charset="0"/>
              </a:rPr>
              <a:t/>
            </a:r>
            <a:br>
              <a:rPr lang="en-US" b="1" dirty="0" smtClean="0">
                <a:latin typeface="Calibri" pitchFamily="34" charset="0"/>
              </a:rPr>
            </a:br>
            <a:r>
              <a:rPr lang="en-US" b="1" dirty="0" smtClean="0">
                <a:latin typeface="Calibri" pitchFamily="34" charset="0"/>
              </a:rPr>
              <a:t>it </a:t>
            </a:r>
            <a:r>
              <a:rPr lang="en-US" b="1" dirty="0">
                <a:latin typeface="Calibri" pitchFamily="34" charset="0"/>
              </a:rPr>
              <a:t>do?</a:t>
            </a:r>
          </a:p>
        </p:txBody>
      </p:sp>
      <p:pic>
        <p:nvPicPr>
          <p:cNvPr id="4098" name="Picture 2" descr="[Diagram of Elevator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6" y="3094251"/>
            <a:ext cx="3714744" cy="3763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Part E: The Elevator Speeds Up (While Going Down)</a:t>
            </a:r>
          </a:p>
          <a:p>
            <a:pPr>
              <a:buNone/>
            </a:pPr>
            <a:r>
              <a:rPr lang="en-US" sz="2800" dirty="0">
                <a:solidFill>
                  <a:schemeClr val="bg1"/>
                </a:solidFill>
                <a:latin typeface="Calibri" pitchFamily="34" charset="0"/>
              </a:rPr>
              <a:t>The </a:t>
            </a:r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</a:rPr>
              <a:t>elevator stops </a:t>
            </a:r>
            <a:r>
              <a:rPr lang="en-US" sz="2800" dirty="0">
                <a:solidFill>
                  <a:schemeClr val="bg1"/>
                </a:solidFill>
                <a:latin typeface="Calibri" pitchFamily="34" charset="0"/>
              </a:rPr>
              <a:t>for a while, and then begins to accelerate downward. Its acceleration is 2 m/s</a:t>
            </a:r>
            <a:r>
              <a:rPr lang="en-US" sz="2800" baseline="30000" dirty="0">
                <a:solidFill>
                  <a:schemeClr val="bg1"/>
                </a:solidFill>
                <a:latin typeface="Calibri" pitchFamily="34" charset="0"/>
              </a:rPr>
              <a:t>2</a:t>
            </a:r>
            <a:r>
              <a:rPr lang="en-US" sz="2800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Calibri" pitchFamily="34" charset="0"/>
              </a:rPr>
              <a:t>downward.</a:t>
            </a:r>
            <a:r>
              <a:rPr lang="en-US" dirty="0">
                <a:latin typeface="Calibri" pitchFamily="34" charset="0"/>
              </a:rPr>
              <a:t/>
            </a:r>
            <a:br>
              <a:rPr lang="en-US" dirty="0">
                <a:latin typeface="Calibri" pitchFamily="34" charset="0"/>
              </a:rPr>
            </a:br>
            <a:r>
              <a:rPr lang="en-US" b="1" dirty="0">
                <a:latin typeface="Calibri" pitchFamily="34" charset="0"/>
              </a:rPr>
              <a:t>Question 9: What does the scale read now?</a:t>
            </a:r>
            <a:endParaRPr lang="en-US" dirty="0">
              <a:latin typeface="Calibri" pitchFamily="34" charset="0"/>
            </a:endParaRPr>
          </a:p>
          <a:p>
            <a:pPr>
              <a:buNone/>
            </a:pPr>
            <a:r>
              <a:rPr lang="en-US" b="1" dirty="0">
                <a:latin typeface="Calibri" pitchFamily="34" charset="0"/>
              </a:rPr>
              <a:t> </a:t>
            </a:r>
            <a:endParaRPr lang="en-US" b="1" dirty="0" smtClean="0">
              <a:latin typeface="Calibri" pitchFamily="34" charset="0"/>
            </a:endParaRPr>
          </a:p>
          <a:p>
            <a:pPr>
              <a:buNone/>
            </a:pPr>
            <a:endParaRPr lang="en-US" b="1" dirty="0">
              <a:latin typeface="Calibri" pitchFamily="34" charset="0"/>
            </a:endParaRPr>
          </a:p>
          <a:p>
            <a:pPr>
              <a:buNone/>
            </a:pPr>
            <a:r>
              <a:rPr lang="en-US" b="1" dirty="0">
                <a:latin typeface="Calibri" pitchFamily="34" charset="0"/>
              </a:rPr>
              <a:t>Question #10: If you let go of </a:t>
            </a:r>
            <a:r>
              <a:rPr lang="en-US" b="1" dirty="0" smtClean="0">
                <a:latin typeface="Calibri" pitchFamily="34" charset="0"/>
              </a:rPr>
              <a:t/>
            </a:r>
            <a:br>
              <a:rPr lang="en-US" b="1" dirty="0" smtClean="0">
                <a:latin typeface="Calibri" pitchFamily="34" charset="0"/>
              </a:rPr>
            </a:br>
            <a:r>
              <a:rPr lang="en-US" b="1" dirty="0" smtClean="0">
                <a:latin typeface="Calibri" pitchFamily="34" charset="0"/>
              </a:rPr>
              <a:t>the apple </a:t>
            </a:r>
            <a:r>
              <a:rPr lang="en-US" b="1" dirty="0">
                <a:latin typeface="Calibri" pitchFamily="34" charset="0"/>
              </a:rPr>
              <a:t>now, what does it </a:t>
            </a:r>
            <a:r>
              <a:rPr lang="en-US" b="1" dirty="0" smtClean="0">
                <a:latin typeface="Calibri" pitchFamily="34" charset="0"/>
              </a:rPr>
              <a:t/>
            </a:r>
            <a:br>
              <a:rPr lang="en-US" b="1" dirty="0" smtClean="0">
                <a:latin typeface="Calibri" pitchFamily="34" charset="0"/>
              </a:rPr>
            </a:br>
            <a:r>
              <a:rPr lang="en-US" b="1" dirty="0" smtClean="0">
                <a:latin typeface="Calibri" pitchFamily="34" charset="0"/>
              </a:rPr>
              <a:t>do</a:t>
            </a:r>
            <a:r>
              <a:rPr lang="en-US" b="1" dirty="0">
                <a:latin typeface="Calibri" pitchFamily="34" charset="0"/>
              </a:rPr>
              <a:t>?</a:t>
            </a:r>
          </a:p>
        </p:txBody>
      </p:sp>
      <p:pic>
        <p:nvPicPr>
          <p:cNvPr id="5122" name="Picture 2" descr="[Diagram of Elevator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2949489"/>
            <a:ext cx="3857620" cy="3908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Part G: Oh, No!</a:t>
            </a:r>
            <a:br>
              <a:rPr lang="en-US" b="1" dirty="0">
                <a:solidFill>
                  <a:schemeClr val="bg1"/>
                </a:solidFill>
                <a:latin typeface="Calibri" pitchFamily="34" charset="0"/>
              </a:rPr>
            </a:br>
            <a:r>
              <a:rPr lang="en-US" sz="2800" dirty="0">
                <a:solidFill>
                  <a:schemeClr val="bg1"/>
                </a:solidFill>
                <a:latin typeface="Calibri" pitchFamily="34" charset="0"/>
              </a:rPr>
              <a:t>The elevator cable snaps, and the elevator </a:t>
            </a:r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</a:rPr>
              <a:t>falls! </a:t>
            </a:r>
            <a:br>
              <a:rPr lang="en-US" sz="2800" dirty="0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</a:rPr>
              <a:t>You </a:t>
            </a:r>
            <a:r>
              <a:rPr lang="en-US" sz="2800" dirty="0">
                <a:solidFill>
                  <a:schemeClr val="bg1"/>
                </a:solidFill>
                <a:latin typeface="Calibri" pitchFamily="34" charset="0"/>
              </a:rPr>
              <a:t>have time for one last Physics </a:t>
            </a:r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</a:rPr>
              <a:t>observation!</a:t>
            </a:r>
          </a:p>
          <a:p>
            <a:pPr>
              <a:buNone/>
            </a:pPr>
            <a:r>
              <a:rPr lang="en-US" b="1" dirty="0" smtClean="0">
                <a:latin typeface="Calibri" pitchFamily="34" charset="0"/>
              </a:rPr>
              <a:t>Question 11: </a:t>
            </a:r>
            <a:r>
              <a:rPr lang="en-US" b="1" dirty="0">
                <a:latin typeface="Calibri" pitchFamily="34" charset="0"/>
              </a:rPr>
              <a:t>What does the scale read as the elevator falls?</a:t>
            </a:r>
          </a:p>
          <a:p>
            <a:pPr>
              <a:buNone/>
            </a:pPr>
            <a:r>
              <a:rPr lang="en-US" b="1" dirty="0">
                <a:latin typeface="Calibri" pitchFamily="34" charset="0"/>
              </a:rPr>
              <a:t> </a:t>
            </a:r>
            <a:endParaRPr lang="en-US" b="1" dirty="0" smtClean="0">
              <a:latin typeface="Calibri" pitchFamily="34" charset="0"/>
            </a:endParaRPr>
          </a:p>
          <a:p>
            <a:pPr>
              <a:buNone/>
            </a:pPr>
            <a:endParaRPr lang="en-US" b="1" dirty="0">
              <a:latin typeface="Calibri" pitchFamily="34" charset="0"/>
            </a:endParaRPr>
          </a:p>
          <a:p>
            <a:pPr>
              <a:buNone/>
            </a:pPr>
            <a:r>
              <a:rPr lang="en-US" b="1">
                <a:latin typeface="Calibri" pitchFamily="34" charset="0"/>
              </a:rPr>
              <a:t>Question </a:t>
            </a:r>
            <a:r>
              <a:rPr lang="en-US" b="1" smtClean="0">
                <a:latin typeface="Calibri" pitchFamily="34" charset="0"/>
              </a:rPr>
              <a:t>12: </a:t>
            </a:r>
            <a:r>
              <a:rPr lang="en-US" b="1" dirty="0">
                <a:latin typeface="Calibri" pitchFamily="34" charset="0"/>
              </a:rPr>
              <a:t>If you let go of </a:t>
            </a:r>
            <a:r>
              <a:rPr lang="en-US" b="1" dirty="0" smtClean="0">
                <a:latin typeface="Calibri" pitchFamily="34" charset="0"/>
              </a:rPr>
              <a:t/>
            </a:r>
            <a:br>
              <a:rPr lang="en-US" b="1" dirty="0" smtClean="0">
                <a:latin typeface="Calibri" pitchFamily="34" charset="0"/>
              </a:rPr>
            </a:br>
            <a:r>
              <a:rPr lang="en-US" b="1" dirty="0" smtClean="0">
                <a:latin typeface="Calibri" pitchFamily="34" charset="0"/>
              </a:rPr>
              <a:t>the </a:t>
            </a:r>
            <a:r>
              <a:rPr lang="en-US" b="1" dirty="0">
                <a:latin typeface="Calibri" pitchFamily="34" charset="0"/>
              </a:rPr>
              <a:t>apple now, what does </a:t>
            </a:r>
            <a:r>
              <a:rPr lang="en-US" b="1" dirty="0" smtClean="0">
                <a:latin typeface="Calibri" pitchFamily="34" charset="0"/>
              </a:rPr>
              <a:t/>
            </a:r>
            <a:br>
              <a:rPr lang="en-US" b="1" dirty="0" smtClean="0">
                <a:latin typeface="Calibri" pitchFamily="34" charset="0"/>
              </a:rPr>
            </a:br>
            <a:r>
              <a:rPr lang="en-US" b="1" dirty="0" smtClean="0">
                <a:latin typeface="Calibri" pitchFamily="34" charset="0"/>
              </a:rPr>
              <a:t>it </a:t>
            </a:r>
            <a:r>
              <a:rPr lang="en-US" b="1" dirty="0">
                <a:latin typeface="Calibri" pitchFamily="34" charset="0"/>
              </a:rPr>
              <a:t>do</a:t>
            </a:r>
            <a:r>
              <a:rPr lang="en-US" b="1" dirty="0" smtClean="0">
                <a:latin typeface="Calibri" pitchFamily="34" charset="0"/>
              </a:rPr>
              <a:t>?</a:t>
            </a:r>
            <a:endParaRPr lang="en-US" b="1" dirty="0">
              <a:latin typeface="Calibri" pitchFamily="34" charset="0"/>
            </a:endParaRPr>
          </a:p>
        </p:txBody>
      </p:sp>
      <p:pic>
        <p:nvPicPr>
          <p:cNvPr id="7170" name="Picture 2" descr="[Diagram of Elevator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66093" y="2928935"/>
            <a:ext cx="3877907" cy="3929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42852"/>
            <a:ext cx="8786874" cy="642942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a person is accelerating upwards or downwards they can sometimes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feel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heavier or lighter than they actually are.</a:t>
            </a:r>
          </a:p>
          <a:p>
            <a:pPr>
              <a:buNone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Although their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actual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weight (force of gravity) is the same, their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apparent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weight differs.</a:t>
            </a:r>
          </a:p>
          <a:p>
            <a:pPr>
              <a:buNone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Apparent weight (how heavy we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feel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is equal to the 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normal force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supporting us.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643050"/>
            <a:ext cx="8429684" cy="492922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 smtClean="0"/>
              <a:t>a) What is their apparent weight while standing on the desk?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err="1" smtClean="0"/>
              <a:t>F</a:t>
            </a:r>
            <a:r>
              <a:rPr lang="en-US" baseline="-25000" dirty="0" err="1" smtClean="0"/>
              <a:t>g</a:t>
            </a:r>
            <a:r>
              <a:rPr lang="en-US" dirty="0" smtClean="0"/>
              <a:t> = F</a:t>
            </a:r>
            <a:r>
              <a:rPr lang="en-US" baseline="-25000" dirty="0" smtClean="0"/>
              <a:t>N</a:t>
            </a:r>
            <a:r>
              <a:rPr lang="en-US" dirty="0" smtClean="0"/>
              <a:t> so they feel their normal weight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143372" y="3429000"/>
            <a:ext cx="714380" cy="10001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85720" y="285728"/>
            <a:ext cx="8542338" cy="752773"/>
          </a:xfrm>
          <a:prstGeom prst="snip1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9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Consider a student jumping off of a desk</a:t>
            </a:r>
            <a:endParaRPr lang="en-US" sz="39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643050"/>
            <a:ext cx="8429684" cy="492922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 smtClean="0"/>
              <a:t>b) What is their apparent weight while in the air?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F</a:t>
            </a:r>
            <a:r>
              <a:rPr lang="en-US" baseline="-25000" dirty="0" smtClean="0"/>
              <a:t>N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= ZERO, </a:t>
            </a:r>
            <a:r>
              <a:rPr lang="en-US" dirty="0" smtClean="0"/>
              <a:t>so they feel WEIGHTLESS!!!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143372" y="3429000"/>
            <a:ext cx="714380" cy="10001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85720" y="285728"/>
            <a:ext cx="8542338" cy="752773"/>
          </a:xfrm>
          <a:prstGeom prst="snip1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9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Consider a student jumping off of a desk</a:t>
            </a:r>
            <a:endParaRPr lang="en-US" sz="39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643050"/>
            <a:ext cx="8429684" cy="492922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c) What is their apparent weight when they hit the ground?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Their acceleration is </a:t>
            </a:r>
            <a:r>
              <a:rPr lang="en-US" smtClean="0"/>
              <a:t>upwards and so </a:t>
            </a:r>
            <a:r>
              <a:rPr lang="en-US" dirty="0" smtClean="0"/>
              <a:t>is their </a:t>
            </a:r>
            <a:r>
              <a:rPr lang="en-US" smtClean="0"/>
              <a:t>net </a:t>
            </a:r>
            <a:r>
              <a:rPr lang="en-US" smtClean="0"/>
              <a:t>force, </a:t>
            </a:r>
            <a:r>
              <a:rPr lang="en-US" dirty="0" smtClean="0"/>
              <a:t>therefore…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/>
              <a:t>	…F</a:t>
            </a:r>
            <a:r>
              <a:rPr lang="en-US" baseline="-25000" dirty="0" smtClean="0"/>
              <a:t>N</a:t>
            </a:r>
            <a:r>
              <a:rPr lang="en-US" dirty="0" smtClean="0"/>
              <a:t> &gt;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g</a:t>
            </a:r>
            <a:r>
              <a:rPr lang="en-US" dirty="0" smtClean="0"/>
              <a:t> and they feel HEAVIER than normal.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143372" y="3143248"/>
            <a:ext cx="714380" cy="10001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85720" y="285728"/>
            <a:ext cx="8542338" cy="752773"/>
          </a:xfrm>
          <a:prstGeom prst="snip1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9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Consider a student jumping off of a desk</a:t>
            </a:r>
            <a:endParaRPr lang="en-US" sz="39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85728"/>
            <a:ext cx="8715436" cy="607223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 smtClean="0"/>
              <a:t>The same thing can happen elevators.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u="sng" dirty="0" smtClean="0"/>
              <a:t>Ex 1</a:t>
            </a:r>
            <a:r>
              <a:rPr lang="en-US" dirty="0" smtClean="0"/>
              <a:t>: A 65 kg person in an elevator is traveling upwards at 5.0 m/s.  What is their apparent weight?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Since a = 0, then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net</a:t>
            </a:r>
            <a:r>
              <a:rPr lang="en-US" dirty="0" smtClean="0"/>
              <a:t> = 0 and so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g</a:t>
            </a:r>
            <a:r>
              <a:rPr lang="en-US" dirty="0" smtClean="0"/>
              <a:t> = F</a:t>
            </a:r>
            <a:r>
              <a:rPr lang="en-US" baseline="-25000" dirty="0" smtClean="0"/>
              <a:t>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143372" y="3143248"/>
            <a:ext cx="857256" cy="11430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85728"/>
            <a:ext cx="8715436" cy="6215106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u="sng" dirty="0" smtClean="0"/>
              <a:t>Ex 2</a:t>
            </a:r>
            <a:r>
              <a:rPr lang="en-US" dirty="0" smtClean="0"/>
              <a:t>: The same 65 kg person is in an elevator that accelerates upwards at 4.9 m/s</a:t>
            </a:r>
            <a:r>
              <a:rPr lang="en-US" baseline="30000" dirty="0" smtClean="0"/>
              <a:t>2</a:t>
            </a:r>
            <a:r>
              <a:rPr lang="en-US" dirty="0" smtClean="0"/>
              <a:t>. What is their apparent weight?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When the net force is upwards, F</a:t>
            </a:r>
            <a:r>
              <a:rPr lang="en-US" baseline="-25000" dirty="0" smtClean="0"/>
              <a:t>N</a:t>
            </a:r>
            <a:r>
              <a:rPr lang="en-US" dirty="0" smtClean="0"/>
              <a:t> &gt;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g</a:t>
            </a:r>
            <a:endParaRPr lang="en-US" baseline="-25000" dirty="0"/>
          </a:p>
        </p:txBody>
      </p:sp>
      <p:sp>
        <p:nvSpPr>
          <p:cNvPr id="4" name="Rectangle 3"/>
          <p:cNvSpPr/>
          <p:nvPr/>
        </p:nvSpPr>
        <p:spPr>
          <a:xfrm>
            <a:off x="4143372" y="2357430"/>
            <a:ext cx="857256" cy="11430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85728"/>
            <a:ext cx="8715436" cy="6286544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u="sng" dirty="0" smtClean="0"/>
              <a:t>Ex 3</a:t>
            </a:r>
            <a:r>
              <a:rPr lang="en-US" dirty="0" smtClean="0"/>
              <a:t>: The elevator reaches the top floor and decelerates at 4.9 m/s</a:t>
            </a:r>
            <a:r>
              <a:rPr lang="en-US" baseline="30000" dirty="0" smtClean="0"/>
              <a:t>2</a:t>
            </a:r>
            <a:r>
              <a:rPr lang="en-US" dirty="0" smtClean="0"/>
              <a:t>. What is their apparent weight?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When the net force is downwards, F</a:t>
            </a:r>
            <a:r>
              <a:rPr lang="en-US" baseline="-25000" dirty="0" smtClean="0"/>
              <a:t>N</a:t>
            </a:r>
            <a:r>
              <a:rPr lang="en-US" dirty="0" smtClean="0"/>
              <a:t> &lt;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g</a:t>
            </a:r>
            <a:endParaRPr lang="en-US" baseline="-25000" dirty="0"/>
          </a:p>
        </p:txBody>
      </p:sp>
      <p:sp>
        <p:nvSpPr>
          <p:cNvPr id="4" name="Rectangle 3"/>
          <p:cNvSpPr/>
          <p:nvPr/>
        </p:nvSpPr>
        <p:spPr>
          <a:xfrm>
            <a:off x="4143372" y="2357430"/>
            <a:ext cx="857256" cy="11430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428604"/>
            <a:ext cx="8715436" cy="607223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Ex. 1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An 85.0 kg person in an elevator goes from the top to the bottom floor. Find their apparent weight when they:</a:t>
            </a:r>
          </a:p>
          <a:p>
            <a:pPr lvl="0">
              <a:buNone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a) accelerate downwards at 3.00m/s</a:t>
            </a:r>
            <a:r>
              <a:rPr lang="en-US" baseline="30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2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 </a:t>
            </a:r>
            <a:b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</a:br>
            <a:endParaRPr lang="en-US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</a:endParaRPr>
          </a:p>
          <a:p>
            <a:pPr lvl="0">
              <a:buNone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b) continue downward at a velocity of 12.0 m/s</a:t>
            </a:r>
            <a:b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</a:br>
            <a:endParaRPr lang="en-US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</a:endParaRPr>
          </a:p>
          <a:p>
            <a:pPr lvl="0">
              <a:buNone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c) accelerate upwards at 3.00 m/s</a:t>
            </a:r>
            <a:r>
              <a:rPr lang="en-US" baseline="30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2</a:t>
            </a:r>
          </a:p>
          <a:p>
            <a:pPr>
              <a:buNone/>
            </a:pP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123</TotalTime>
  <Words>569</Words>
  <Application>Microsoft Office PowerPoint</Application>
  <PresentationFormat>On-screen Show (4:3)</PresentationFormat>
  <Paragraphs>98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Module</vt:lpstr>
      <vt:lpstr>The Problem With The Elevators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Problem With The Elevators</dc:title>
  <dc:creator> Hansen</dc:creator>
  <cp:lastModifiedBy>Matt Trask</cp:lastModifiedBy>
  <cp:revision>14</cp:revision>
  <dcterms:created xsi:type="dcterms:W3CDTF">2007-11-19T17:02:56Z</dcterms:created>
  <dcterms:modified xsi:type="dcterms:W3CDTF">2013-01-28T21:35:29Z</dcterms:modified>
</cp:coreProperties>
</file>