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7" r:id="rId10"/>
    <p:sldId id="264" r:id="rId11"/>
    <p:sldId id="265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FAB85A3-FB8D-4AE1-BA45-1FFB0D08DC3F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170B2A-15DA-40D5-B806-A8E73BFD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Vids/Physics-Impulse-RoddickForehand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Vids/Physics-Impulse-ParkourDrop.mp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Vids/Physics-Impulse-CrashTestCarVsTruck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934088" cy="4713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784976" cy="6552728"/>
          </a:xfrm>
          <a:prstGeom prst="round2DiagRect">
            <a:avLst>
              <a:gd name="adj1" fmla="val 10922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u="sng" dirty="0" smtClean="0">
                <a:latin typeface="Calibri" pitchFamily="34" charset="0"/>
              </a:rPr>
              <a:t>Example</a:t>
            </a:r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A 1250 kg car traveling east at 25 m/s turns due north and continues on at 15 m/s. What was the impulse of the car exerted while turning the corner?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inkTgt spid="_x0000_s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inkTgt spid="_x0000_s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inkTgt spid="_x0000_s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inkTgt spid="_x0000_s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inkTgt spid="_x0000_s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inkTgt spid="_x0000_s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inkTgt spid="_x0000_s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inkTgt spid="_x0000_s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inkTgt spid="_x0000_s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inkTgt spid="_x0000_s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inkTgt spid="_x0000_s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inkTgt spid="_x0000_s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inkTgt spid="_x0000_s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inkTgt spid="_x0000_s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inkTgt spid="_x0000_s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inkTgt spid="_x0000_s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inkTgt spid="_x0000_s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inkTgt spid="_x0000_s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inkTgt spid="_x0000_s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round2DiagRect">
            <a:avLst>
              <a:gd name="adj1" fmla="val 11671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u="sng" dirty="0" smtClean="0">
                <a:latin typeface="Calibri" pitchFamily="34" charset="0"/>
              </a:rPr>
              <a:t>Example</a:t>
            </a:r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A 0.060 kg tennis ball traveling at 25 m/s strikes a wall at a 45</a:t>
            </a:r>
            <a:r>
              <a:rPr lang="en-US" sz="3200" baseline="30000" dirty="0" smtClean="0">
                <a:latin typeface="Calibri" pitchFamily="34" charset="0"/>
              </a:rPr>
              <a:t>o</a:t>
            </a:r>
            <a:r>
              <a:rPr lang="en-US" sz="3200" dirty="0" smtClean="0">
                <a:latin typeface="Calibri" pitchFamily="34" charset="0"/>
              </a:rPr>
              <a:t> angle and rebounds at the same speed at 45</a:t>
            </a:r>
            <a:r>
              <a:rPr lang="en-US" sz="3200" baseline="30000" dirty="0" smtClean="0">
                <a:latin typeface="Calibri" pitchFamily="34" charset="0"/>
              </a:rPr>
              <a:t>o</a:t>
            </a:r>
            <a:r>
              <a:rPr lang="en-US" sz="3200" dirty="0" smtClean="0">
                <a:latin typeface="Calibri" pitchFamily="34" charset="0"/>
              </a:rPr>
              <a:t>. What is the impulse given the wall?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143900" y="2643182"/>
            <a:ext cx="161926" cy="24193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7143768" y="2928934"/>
            <a:ext cx="307976" cy="320676"/>
          </a:xfrm>
          <a:prstGeom prst="ellipse">
            <a:avLst/>
          </a:prstGeom>
          <a:solidFill>
            <a:srgbClr val="000000"/>
          </a:solidFill>
          <a:ln w="1905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28" name="AutoShape 4"/>
          <p:cNvCxnSpPr>
            <a:cxnSpLocks noChangeShapeType="1"/>
            <a:endCxn id="1026" idx="1"/>
          </p:cNvCxnSpPr>
          <p:nvPr/>
        </p:nvCxnSpPr>
        <p:spPr bwMode="auto">
          <a:xfrm>
            <a:off x="7429520" y="3214686"/>
            <a:ext cx="714380" cy="6381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rot="10800000" flipV="1">
            <a:off x="7429520" y="3857628"/>
            <a:ext cx="642942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7143768" y="4357694"/>
            <a:ext cx="307976" cy="320676"/>
          </a:xfrm>
          <a:prstGeom prst="ellipse">
            <a:avLst/>
          </a:prstGeom>
          <a:solidFill>
            <a:srgbClr val="000000"/>
          </a:solidFill>
          <a:ln w="1905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inkTgt spid="_x0000_s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inkTgt spid="_x0000_s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inkTgt spid="_x0000_s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inkTgt spid="_x0000_s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inkTgt spid="_x0000_s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inkTgt spid="_x0000_s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inkTgt spid="_x0000_s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inkTgt spid="_x0000_s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inkTgt spid="_x0000_s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inkTgt spid="_x0000_s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inkTgt spid="_x0000_s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inkTgt spid="_x0000_s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inkTgt spid="_x0000_s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inkTgt spid="_x0000_s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inkTgt spid="_x0000_s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inkTgt spid="_x0000_s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inkTgt spid="_x0000_s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inkTgt spid="_x0000_s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inkTgt spid="_x0000_s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inkTgt spid="_x0000_s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inkTgt spid="_x0000_s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2844" y="142852"/>
            <a:ext cx="8858312" cy="6572296"/>
          </a:xfrm>
          <a:prstGeom prst="round2DiagRect">
            <a:avLst>
              <a:gd name="adj1" fmla="val 11293"/>
              <a:gd name="adj2" fmla="val 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Whenever a net force acts on a body, an acceleration results and so its momentum must change.  We define the change in an object’s momentum as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impulse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Recall that momentum is the product of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velocity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Since we will not be dealing with changing masses, we can define an object’s change in momentum 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00364" y="4000504"/>
            <a:ext cx="3286148" cy="100013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429684" cy="5929354"/>
          </a:xfrm>
          <a:prstGeom prst="round2DiagRect">
            <a:avLst>
              <a:gd name="adj1" fmla="val 10094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Keep that in mind while we do a little deriving…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If</a:t>
            </a:r>
            <a:r>
              <a:rPr lang="en-US" sz="320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Calibri" pitchFamily="34" charset="0"/>
              </a:rPr>
              <a:t> 		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1" i="0" u="none" strike="noStrike" cap="none" normalizeH="0" baseline="-25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 = 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and  	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a =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v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/t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So our equation for impulse can be written: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71604" y="2714620"/>
            <a:ext cx="6215106" cy="128588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ysClr val="windowText" lastClr="000000"/>
                </a:solidFill>
              </a:rPr>
              <a:t>F</a:t>
            </a:r>
            <a:r>
              <a:rPr lang="en-US" sz="6600" baseline="-25000" dirty="0" err="1" smtClean="0">
                <a:solidFill>
                  <a:sysClr val="windowText" lastClr="000000"/>
                </a:solidFill>
              </a:rPr>
              <a:t>net</a:t>
            </a:r>
            <a:r>
              <a:rPr lang="en-US" sz="6600" dirty="0" err="1" smtClean="0">
                <a:solidFill>
                  <a:sysClr val="windowText" lastClr="000000"/>
                </a:solidFill>
              </a:rPr>
              <a:t>t</a:t>
            </a:r>
            <a:r>
              <a:rPr lang="en-US" sz="6600" dirty="0" smtClean="0">
                <a:solidFill>
                  <a:sysClr val="windowText" lastClr="000000"/>
                </a:solidFill>
              </a:rPr>
              <a:t> = </a:t>
            </a:r>
            <a:r>
              <a:rPr lang="en-US" sz="6600" dirty="0" err="1" smtClean="0">
                <a:solidFill>
                  <a:sysClr val="windowText" lastClr="000000"/>
                </a:solidFill>
              </a:rPr>
              <a:t>m</a:t>
            </a:r>
            <a:r>
              <a:rPr lang="en-US" sz="6600" b="1" dirty="0" err="1" smtClean="0">
                <a:solidFill>
                  <a:sysClr val="windowText" lastClr="000000"/>
                </a:solidFill>
                <a:latin typeface="Garamond" pitchFamily="18" charset="0"/>
              </a:rPr>
              <a:t>Δ</a:t>
            </a:r>
            <a:r>
              <a:rPr lang="en-US" sz="6600" dirty="0" err="1" smtClean="0">
                <a:solidFill>
                  <a:sysClr val="windowText" lastClr="000000"/>
                </a:solidFill>
              </a:rPr>
              <a:t>v</a:t>
            </a:r>
            <a:endParaRPr lang="en-US" sz="66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286808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But what does this all mean? Let’s try to understand how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forces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 relate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changes in momentum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 with a few examples.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  <a:hlinkClick r:id="rId2" action="ppaction://hlinkfile"/>
              </a:rPr>
              <a:t>Example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Coaches for many sports such as baseball, tennis and golf can often be heard telling their athletes to “follow through” with their swing. Why is this so important?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358246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  <a:hlinkClick r:id="rId2" action="ppaction://hlinkfile"/>
              </a:rPr>
              <a:t>Example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A student jumps off a desk.  When they land they bend their knees on impact. Why does this help prevent some serious damage to their knees?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358246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  <a:hlinkClick r:id="rId2" action="ppaction://hlinkfile"/>
              </a:rPr>
              <a:t>Example</a:t>
            </a:r>
            <a:endParaRPr lang="en-US" sz="2800" dirty="0" smtClean="0">
              <a:solidFill>
                <a:sysClr val="windowText" lastClr="000000"/>
              </a:solidFill>
              <a:latin typeface="Calibri" pitchFamily="34" charset="0"/>
            </a:endParaRPr>
          </a:p>
          <a:p>
            <a:r>
              <a:rPr lang="en-US" sz="2800" dirty="0" smtClean="0">
                <a:solidFill>
                  <a:sysClr val="windowText" lastClr="000000"/>
                </a:solidFill>
                <a:latin typeface="Calibri" pitchFamily="34" charset="0"/>
              </a:rPr>
              <a:t>Conventional wisdom suggest that cars should be made as tough and rigid to prevent injury during a collision, however newer vehicles are all built with large crumple zones. Why?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358246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Example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A beanbag and a high bounce ball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equal masses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are dropped from the same height. If the force exerted by the floor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 acts for the same amount of time on each, 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hich one exerts a greater average force on the floor?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0034" y="428604"/>
            <a:ext cx="8215370" cy="6000792"/>
          </a:xfrm>
          <a:prstGeom prst="round2DiagRect">
            <a:avLst>
              <a:gd name="adj1" fmla="val 10172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u="sng" dirty="0" smtClean="0">
                <a:latin typeface="Calibri" pitchFamily="34" charset="0"/>
              </a:rPr>
              <a:t>Example</a:t>
            </a:r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A car traveling at 21 m/s comes to a sudden stop in a collision. A 65 kg passenger is brought to rest by their seatbelt in 0.125 s. What is the average net force exerted on them by their seatbelt?</a:t>
            </a:r>
          </a:p>
          <a:p>
            <a:pPr lvl="0"/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inkTgt spid="_x0000_s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inkTgt spid="_x0000_s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inkTgt spid="_x0000_s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inkTgt spid="_x0000_s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inkTgt spid="_x0000_s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inkTgt spid="_x0000_s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inkTgt spid="_x0000_s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inkTgt spid="_x0000_s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inkTgt spid="_x0000_s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round2DiagRect">
            <a:avLst>
              <a:gd name="adj1" fmla="val 11171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u="sng" dirty="0" smtClean="0">
                <a:latin typeface="Calibri" pitchFamily="34" charset="0"/>
              </a:rPr>
              <a:t>Example</a:t>
            </a:r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A 115 kg fullback running at 4.0 m/s East is stopped in 0.75 s by a head-on tackle. Calculate: </a:t>
            </a:r>
          </a:p>
          <a:p>
            <a:pPr lvl="0"/>
            <a:r>
              <a:rPr lang="en-US" sz="3200" dirty="0" smtClean="0">
                <a:latin typeface="Calibri" pitchFamily="34" charset="0"/>
              </a:rPr>
              <a:t>a) the impulse exerted on the fullback.</a:t>
            </a:r>
          </a:p>
          <a:p>
            <a:pPr lvl="0"/>
            <a:r>
              <a:rPr lang="en-US" sz="3200" dirty="0" smtClean="0">
                <a:latin typeface="Calibri" pitchFamily="34" charset="0"/>
              </a:rPr>
              <a:t>b) the impulse exerted on the tackler.</a:t>
            </a:r>
          </a:p>
          <a:p>
            <a:pPr lvl="0"/>
            <a:r>
              <a:rPr lang="en-US" sz="3200" dirty="0" smtClean="0">
                <a:latin typeface="Calibri" pitchFamily="34" charset="0"/>
              </a:rPr>
              <a:t>c) the average net force exerted on the tackler.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inkTgt spid="_x0000_s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inkTgt spid="_x0000_s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inkTgt spid="_x0000_s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inkTgt spid="_x0000_s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inkTgt spid="_x0000_s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inkTgt spid="_x0000_s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inkTgt spid="_x0000_s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inkTgt spid="_x0000_s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inkTgt spid="_x0000_s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inkTgt spid="_x0000_s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156</TotalTime>
  <Words>408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Impulse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</dc:title>
  <dc:creator> Hansen</dc:creator>
  <cp:lastModifiedBy>Matt</cp:lastModifiedBy>
  <cp:revision>14</cp:revision>
  <dcterms:created xsi:type="dcterms:W3CDTF">2007-10-29T04:10:58Z</dcterms:created>
  <dcterms:modified xsi:type="dcterms:W3CDTF">2011-01-06T05:17:29Z</dcterms:modified>
</cp:coreProperties>
</file>