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93972C-29EC-44BD-A4D6-0B409711481A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5D1401-56F5-4105-A6BF-CA2ED22DB9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video.google.ca/videoplay?docid=-880182175631089227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  <a:prstGeom prst="round2Diag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Collisions in 2D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071678"/>
            <a:ext cx="3810000" cy="4505325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prstGeom prst="round2DiagRect">
            <a:avLst>
              <a:gd name="adj1" fmla="val 12619"/>
              <a:gd name="adj2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4000" dirty="0" smtClean="0"/>
              <a:t> When </a:t>
            </a:r>
            <a:r>
              <a:rPr lang="en-US" sz="4000" dirty="0"/>
              <a:t>dealing with collisions in 2-dimensions it is important to remember that momentum is a vector with </a:t>
            </a:r>
            <a:r>
              <a:rPr lang="en-US" sz="4000" b="1" dirty="0"/>
              <a:t>magnitude</a:t>
            </a:r>
            <a:r>
              <a:rPr lang="en-US" sz="4000" dirty="0"/>
              <a:t> and </a:t>
            </a:r>
            <a:r>
              <a:rPr lang="en-US" sz="4000" i="1" dirty="0"/>
              <a:t>direction</a:t>
            </a:r>
            <a:r>
              <a:rPr lang="en-US" sz="4000" dirty="0"/>
              <a:t>.  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 When </a:t>
            </a:r>
            <a:r>
              <a:rPr lang="en-US" sz="4000" dirty="0"/>
              <a:t>finding the </a:t>
            </a:r>
            <a:r>
              <a:rPr lang="en-US" sz="4000" b="1" dirty="0"/>
              <a:t>total momentum</a:t>
            </a:r>
            <a:r>
              <a:rPr lang="en-US" sz="4000" dirty="0"/>
              <a:t>, we have to do </a:t>
            </a:r>
            <a:r>
              <a:rPr lang="en-US" sz="4000" b="1" dirty="0"/>
              <a:t>vector addition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Diagonal Corner Rectangle 17"/>
          <p:cNvSpPr/>
          <p:nvPr/>
        </p:nvSpPr>
        <p:spPr>
          <a:xfrm>
            <a:off x="428596" y="3357562"/>
            <a:ext cx="8286808" cy="3000396"/>
          </a:xfrm>
          <a:prstGeom prst="round2Diag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86808" cy="2857520"/>
          </a:xfrm>
          <a:prstGeom prst="round2DiagRect">
            <a:avLst>
              <a:gd name="adj1" fmla="val 20145"/>
              <a:gd name="adj2" fmla="val 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>
                <a:latin typeface="Calibri" pitchFamily="34" charset="0"/>
              </a:rPr>
              <a:t>Collisions at 90</a:t>
            </a:r>
            <a:r>
              <a:rPr lang="en-US" sz="2800" b="1" u="sng" baseline="30000" dirty="0">
                <a:latin typeface="Calibri" pitchFamily="34" charset="0"/>
              </a:rPr>
              <a:t>o</a:t>
            </a:r>
            <a:r>
              <a:rPr lang="en-US" sz="2800" b="1" dirty="0" smtClean="0">
                <a:latin typeface="Calibri" pitchFamily="34" charset="0"/>
              </a:rPr>
              <a:t>: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800" dirty="0">
                <a:latin typeface="Calibri" pitchFamily="34" charset="0"/>
              </a:rPr>
              <a:t>A 4.0 kg object is traveling south at a velocity </a:t>
            </a:r>
            <a:r>
              <a:rPr lang="en-US" sz="2800" dirty="0" smtClean="0">
                <a:latin typeface="Calibri" pitchFamily="34" charset="0"/>
              </a:rPr>
              <a:t>of 2.8 </a:t>
            </a:r>
            <a:r>
              <a:rPr lang="en-US" sz="2800" dirty="0">
                <a:latin typeface="Calibri" pitchFamily="34" charset="0"/>
              </a:rPr>
              <a:t>m/s when it collides with a 6.0 kg object traveling at a velocity of 3.0 m/s east.  If these two objects stick together upon collision, at what velocity do the combined masses move?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214414" y="3857076"/>
            <a:ext cx="862904" cy="822042"/>
            <a:chOff x="2520" y="4805"/>
            <a:chExt cx="540" cy="54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520" y="4805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520" y="480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3143240" y="3857628"/>
            <a:ext cx="1078630" cy="1096056"/>
            <a:chOff x="4320" y="5040"/>
            <a:chExt cx="720" cy="720"/>
          </a:xfrm>
        </p:grpSpPr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4320" y="5040"/>
              <a:ext cx="720" cy="5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500" y="522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071670" y="3357562"/>
            <a:ext cx="1428760" cy="65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Calibri" pitchFamily="34" charset="0"/>
              </a:rPr>
              <a:t>Before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715008" y="3357562"/>
            <a:ext cx="1941534" cy="63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After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86512" y="3857628"/>
            <a:ext cx="862904" cy="876845"/>
            <a:chOff x="6286512" y="4500570"/>
            <a:chExt cx="862904" cy="876845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6286512" y="4500570"/>
              <a:ext cx="862904" cy="876845"/>
              <a:chOff x="7200" y="5400"/>
              <a:chExt cx="540" cy="540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7200" y="5400"/>
                <a:ext cx="540" cy="5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>
                <a:off x="7200" y="5400"/>
                <a:ext cx="540" cy="54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6429388" y="4929198"/>
              <a:ext cx="71438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1+2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42910" y="4643446"/>
            <a:ext cx="80010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= 4.0 kg		m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= 6.0 kg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total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= _________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2.8 m/s		v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3.0 m/s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total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p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_______		p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_______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p</a:t>
            </a:r>
            <a:r>
              <a:rPr kumimoji="0" lang="en-US" sz="20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total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 _________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143668"/>
          </a:xfrm>
          <a:prstGeom prst="round2DiagRect">
            <a:avLst>
              <a:gd name="adj1" fmla="val 12299"/>
              <a:gd name="adj2" fmla="val 0"/>
            </a:avLst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To find the total momentum, add the two initial vectors and find the resultant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n-US" dirty="0">
                <a:latin typeface="Calibri" pitchFamily="34" charset="0"/>
              </a:rPr>
              <a:t> 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From </a:t>
            </a:r>
            <a:r>
              <a:rPr lang="en-US" dirty="0">
                <a:latin typeface="Calibri" pitchFamily="34" charset="0"/>
              </a:rPr>
              <a:t>the resultant momentum find the final velocity (magnitude </a:t>
            </a:r>
            <a:r>
              <a:rPr lang="en-US" b="1" dirty="0">
                <a:latin typeface="Calibri" pitchFamily="34" charset="0"/>
              </a:rPr>
              <a:t>and</a:t>
            </a:r>
            <a:r>
              <a:rPr lang="en-US" dirty="0">
                <a:latin typeface="Calibri" pitchFamily="34" charset="0"/>
              </a:rPr>
              <a:t> direction):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2000240"/>
            <a:ext cx="8072494" cy="16430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Remember that it is momentum that is conserved, so we need to add the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momenta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vectors NOT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velocity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!!!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  <a:prstGeom prst="round2DiagRect">
            <a:avLst>
              <a:gd name="adj1" fmla="val 12016"/>
              <a:gd name="adj2" fmla="val 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Collisions not at 90</a:t>
            </a:r>
            <a:r>
              <a:rPr lang="en-US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(because life is never that easy…):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4.0 kg bowling ball is moving east at an unknown velocity when it collides with a 6.1 kg frozen cantaloupe at rest.  After the collision, the bowling ball is traveling at a velocity of 2.8 m/s 32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N of E and the cantaloupe is traveling at a velocity of 1.5 m/s 41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S of E.  What was the initial velocity of the bowling ball?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ound2DiagRect">
            <a:avLst>
              <a:gd name="adj1" fmla="val 10810"/>
              <a:gd name="adj2" fmla="val 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There are two ways to solve this problem </a:t>
            </a:r>
            <a:r>
              <a:rPr lang="en-US" dirty="0" smtClean="0">
                <a:latin typeface="Calibri" pitchFamily="34" charset="0"/>
              </a:rPr>
              <a:t>– the </a:t>
            </a:r>
            <a:r>
              <a:rPr lang="en-US" i="1" dirty="0" smtClean="0">
                <a:latin typeface="Calibri" pitchFamily="34" charset="0"/>
              </a:rPr>
              <a:t>scalpel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or the </a:t>
            </a:r>
            <a:r>
              <a:rPr lang="en-US" b="1" dirty="0">
                <a:latin typeface="Calibri" pitchFamily="34" charset="0"/>
              </a:rPr>
              <a:t>sledgehammer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Calibri" pitchFamily="34" charset="0"/>
              </a:rPr>
              <a:t> </a:t>
            </a:r>
            <a:r>
              <a:rPr lang="en-US" i="1" u="sng" dirty="0" smtClean="0">
                <a:latin typeface="Calibri" pitchFamily="34" charset="0"/>
              </a:rPr>
              <a:t>The </a:t>
            </a:r>
            <a:r>
              <a:rPr lang="en-US" i="1" u="sng" dirty="0">
                <a:latin typeface="Calibri" pitchFamily="34" charset="0"/>
              </a:rPr>
              <a:t>scalpel </a:t>
            </a:r>
            <a:r>
              <a:rPr lang="en-US" i="1" u="sng" dirty="0" smtClean="0">
                <a:latin typeface="Calibri" pitchFamily="34" charset="0"/>
              </a:rPr>
              <a:t>a.k.a. </a:t>
            </a:r>
            <a:r>
              <a:rPr lang="en-US" i="1" u="sng" dirty="0">
                <a:latin typeface="Calibri" pitchFamily="34" charset="0"/>
              </a:rPr>
              <a:t>Component Method </a:t>
            </a:r>
            <a:r>
              <a:rPr lang="en-US" i="1" u="sng" dirty="0" smtClean="0">
                <a:latin typeface="Calibri" pitchFamily="34" charset="0"/>
              </a:rPr>
              <a:t/>
            </a:r>
            <a:br>
              <a:rPr lang="en-US" i="1" u="sng" dirty="0" smtClean="0">
                <a:latin typeface="Calibri" pitchFamily="34" charset="0"/>
              </a:rPr>
            </a:br>
            <a:r>
              <a:rPr lang="en-US" i="1" u="sng" dirty="0" smtClean="0">
                <a:latin typeface="Calibri" pitchFamily="34" charset="0"/>
              </a:rPr>
              <a:t>(</a:t>
            </a:r>
            <a:r>
              <a:rPr lang="en-US" i="1" u="sng" dirty="0">
                <a:latin typeface="Calibri" pitchFamily="34" charset="0"/>
              </a:rPr>
              <a:t>for the discerning physicist):</a:t>
            </a:r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n-US" dirty="0">
                <a:latin typeface="Calibri" pitchFamily="34" charset="0"/>
              </a:rPr>
              <a:t>We need to break the final </a:t>
            </a:r>
            <a:r>
              <a:rPr lang="en-US" dirty="0" err="1">
                <a:latin typeface="Calibri" pitchFamily="34" charset="0"/>
              </a:rPr>
              <a:t>momenta</a:t>
            </a:r>
            <a:r>
              <a:rPr lang="en-US" dirty="0">
                <a:latin typeface="Calibri" pitchFamily="34" charset="0"/>
              </a:rPr>
              <a:t> of the two objects into x </a:t>
            </a:r>
            <a:r>
              <a:rPr lang="en-US" dirty="0" smtClean="0">
                <a:latin typeface="Calibri" pitchFamily="34" charset="0"/>
              </a:rPr>
              <a:t>and y </a:t>
            </a:r>
            <a:r>
              <a:rPr lang="en-US" dirty="0">
                <a:latin typeface="Calibri" pitchFamily="34" charset="0"/>
              </a:rPr>
              <a:t>components: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4599" y="3500728"/>
            <a:ext cx="3143272" cy="1643074"/>
            <a:chOff x="1886" y="11297"/>
            <a:chExt cx="3060" cy="1724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 flipV="1">
              <a:off x="1886" y="11297"/>
              <a:ext cx="180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886" y="12377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V="1">
              <a:off x="3686" y="11297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2246" y="11297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886" y="12481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p1</a:t>
              </a:r>
              <a:r>
                <a:rPr kumimoji="0" lang="en-US" sz="20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=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3686" y="11749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p1</a:t>
              </a:r>
              <a:r>
                <a:rPr kumimoji="0" lang="en-US" sz="20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=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781268" y="3212976"/>
            <a:ext cx="3071835" cy="1728792"/>
            <a:chOff x="6513" y="11096"/>
            <a:chExt cx="3060" cy="1712"/>
          </a:xfrm>
        </p:grpSpPr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6513" y="11727"/>
              <a:ext cx="180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8313" y="11728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6513" y="11728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6873" y="12268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8313" y="11908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p2</a:t>
              </a:r>
              <a:r>
                <a:rPr kumimoji="0" lang="en-US" sz="20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y</a:t>
              </a: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=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6873" y="11096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p2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x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=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ound2DiagRect">
            <a:avLst>
              <a:gd name="adj1" fmla="val 12143"/>
              <a:gd name="adj2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We then add the </a:t>
            </a:r>
            <a:r>
              <a:rPr lang="en-US" b="1" dirty="0">
                <a:latin typeface="Calibri" pitchFamily="34" charset="0"/>
              </a:rPr>
              <a:t>individual x</a:t>
            </a:r>
            <a:r>
              <a:rPr lang="en-US" dirty="0">
                <a:latin typeface="Calibri" pitchFamily="34" charset="0"/>
              </a:rPr>
              <a:t> and the </a:t>
            </a:r>
            <a:r>
              <a:rPr lang="en-US" b="1" dirty="0" smtClean="0">
                <a:latin typeface="Calibri" pitchFamily="34" charset="0"/>
              </a:rPr>
              <a:t>individually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components to find our total momentum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n-US" dirty="0" err="1">
                <a:latin typeface="Calibri" pitchFamily="34" charset="0"/>
              </a:rPr>
              <a:t>Σp</a:t>
            </a:r>
            <a:r>
              <a:rPr lang="en-US" baseline="-25000" dirty="0" err="1">
                <a:latin typeface="Calibri" pitchFamily="34" charset="0"/>
              </a:rPr>
              <a:t>x</a:t>
            </a:r>
            <a:r>
              <a:rPr lang="en-US" dirty="0">
                <a:latin typeface="Calibri" pitchFamily="34" charset="0"/>
              </a:rPr>
              <a:t> = p</a:t>
            </a:r>
            <a:r>
              <a:rPr lang="en-US" baseline="-25000" dirty="0">
                <a:latin typeface="Calibri" pitchFamily="34" charset="0"/>
              </a:rPr>
              <a:t>1x</a:t>
            </a:r>
            <a:r>
              <a:rPr lang="en-US" dirty="0">
                <a:latin typeface="Calibri" pitchFamily="34" charset="0"/>
              </a:rPr>
              <a:t> + p</a:t>
            </a:r>
            <a:r>
              <a:rPr lang="en-US" baseline="-25000" dirty="0">
                <a:latin typeface="Calibri" pitchFamily="34" charset="0"/>
              </a:rPr>
              <a:t>2x</a:t>
            </a:r>
            <a:r>
              <a:rPr lang="en-US" dirty="0">
                <a:latin typeface="Calibri" pitchFamily="34" charset="0"/>
              </a:rPr>
              <a:t> = </a:t>
            </a:r>
          </a:p>
          <a:p>
            <a:pPr>
              <a:buNone/>
            </a:pPr>
            <a:r>
              <a:rPr lang="en-US" dirty="0" err="1">
                <a:latin typeface="Calibri" pitchFamily="34" charset="0"/>
              </a:rPr>
              <a:t>Σp</a:t>
            </a:r>
            <a:r>
              <a:rPr lang="en-US" baseline="-25000" dirty="0" err="1">
                <a:latin typeface="Calibri" pitchFamily="34" charset="0"/>
              </a:rPr>
              <a:t>y</a:t>
            </a:r>
            <a:r>
              <a:rPr lang="en-US" baseline="-25000" dirty="0">
                <a:latin typeface="Calibri" pitchFamily="34" charset="0"/>
              </a:rPr>
              <a:t>  </a:t>
            </a:r>
            <a:r>
              <a:rPr lang="en-US" dirty="0">
                <a:latin typeface="Calibri" pitchFamily="34" charset="0"/>
              </a:rPr>
              <a:t>= p</a:t>
            </a:r>
            <a:r>
              <a:rPr lang="en-US" baseline="-25000" dirty="0">
                <a:latin typeface="Calibri" pitchFamily="34" charset="0"/>
              </a:rPr>
              <a:t>1y</a:t>
            </a:r>
            <a:r>
              <a:rPr lang="en-US" dirty="0">
                <a:latin typeface="Calibri" pitchFamily="34" charset="0"/>
              </a:rPr>
              <a:t> + p</a:t>
            </a:r>
            <a:r>
              <a:rPr lang="en-US" baseline="-25000" dirty="0">
                <a:latin typeface="Calibri" pitchFamily="34" charset="0"/>
              </a:rPr>
              <a:t>2y</a:t>
            </a:r>
            <a:r>
              <a:rPr lang="en-US" dirty="0">
                <a:latin typeface="Calibri" pitchFamily="34" charset="0"/>
              </a:rPr>
              <a:t> = </a:t>
            </a:r>
          </a:p>
          <a:p>
            <a:pPr>
              <a:buNone/>
            </a:pPr>
            <a:r>
              <a:rPr lang="en-US" dirty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en-US" dirty="0">
                <a:latin typeface="Calibri" pitchFamily="34" charset="0"/>
              </a:rPr>
              <a:t>Notice that the total momentum is all in the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x-direction</a:t>
            </a:r>
            <a:r>
              <a:rPr lang="en-US" dirty="0">
                <a:latin typeface="Calibri" pitchFamily="34" charset="0"/>
              </a:rPr>
              <a:t>!  This should be no surprise since the bowling ball was initially only moving in the </a:t>
            </a:r>
            <a:r>
              <a:rPr lang="en-US" dirty="0" smtClean="0">
                <a:latin typeface="Calibri" pitchFamily="34" charset="0"/>
              </a:rPr>
              <a:t>x-direction.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 Don’t forget to solve for the initial velocity (magnitude and direction):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ound2DiagRect">
            <a:avLst>
              <a:gd name="adj1" fmla="val 12667"/>
              <a:gd name="adj2" fmla="val 0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>
                <a:latin typeface="Calibri" pitchFamily="34" charset="0"/>
              </a:rPr>
              <a:t>The Sledgehammer aka Vector Addition </a:t>
            </a:r>
            <a:r>
              <a:rPr lang="en-US" sz="2800" b="1" u="sng" dirty="0" smtClean="0">
                <a:latin typeface="Calibri" pitchFamily="34" charset="0"/>
              </a:rPr>
              <a:t/>
            </a:r>
            <a:br>
              <a:rPr lang="en-US" sz="2800" b="1" u="sng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(</a:t>
            </a:r>
            <a:r>
              <a:rPr lang="en-US" sz="2800" b="1" dirty="0">
                <a:latin typeface="Calibri" pitchFamily="34" charset="0"/>
              </a:rPr>
              <a:t>because hammers are fun):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800" dirty="0">
                <a:latin typeface="Calibri" pitchFamily="34" charset="0"/>
              </a:rPr>
              <a:t>To solve this problem we simply add the vectors and solve for c with the cosine law.  Notice that the </a:t>
            </a:r>
            <a:r>
              <a:rPr lang="en-US" sz="2800" b="1" dirty="0">
                <a:latin typeface="Calibri" pitchFamily="34" charset="0"/>
              </a:rPr>
              <a:t>total momentum</a:t>
            </a:r>
            <a:r>
              <a:rPr lang="en-US" sz="2800" dirty="0">
                <a:latin typeface="Calibri" pitchFamily="34" charset="0"/>
              </a:rPr>
              <a:t> is either the initial or the final because momentum is </a:t>
            </a:r>
            <a:r>
              <a:rPr lang="en-US" sz="2800" b="1" dirty="0">
                <a:latin typeface="Calibri" pitchFamily="34" charset="0"/>
              </a:rPr>
              <a:t>conserved</a:t>
            </a:r>
            <a:r>
              <a:rPr lang="en-US" sz="2800" dirty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First </a:t>
            </a:r>
            <a:r>
              <a:rPr lang="en-US" sz="2800" dirty="0">
                <a:latin typeface="Calibri" pitchFamily="34" charset="0"/>
              </a:rPr>
              <a:t>we need to use geometry to solve for the angle opposite the total momentum.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And </a:t>
            </a:r>
            <a:r>
              <a:rPr lang="en-US" sz="2800" dirty="0">
                <a:latin typeface="Calibri" pitchFamily="34" charset="0"/>
              </a:rPr>
              <a:t>then, start </a:t>
            </a:r>
            <a:r>
              <a:rPr lang="en-US" sz="2800" dirty="0" smtClean="0">
                <a:latin typeface="Calibri" pitchFamily="34" charset="0"/>
              </a:rPr>
              <a:t>hammering…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500298" y="3143248"/>
            <a:ext cx="3557612" cy="1785950"/>
            <a:chOff x="2500298" y="3071810"/>
            <a:chExt cx="3557612" cy="1785950"/>
          </a:xfrm>
        </p:grpSpPr>
        <p:sp>
          <p:nvSpPr>
            <p:cNvPr id="18435" name="Line 3"/>
            <p:cNvSpPr>
              <a:spLocks noChangeShapeType="1"/>
            </p:cNvSpPr>
            <p:nvPr/>
          </p:nvSpPr>
          <p:spPr bwMode="auto">
            <a:xfrm flipV="1">
              <a:off x="2500298" y="3071810"/>
              <a:ext cx="1925254" cy="12130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4425552" y="3071810"/>
              <a:ext cx="1575208" cy="12130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V="1">
              <a:off x="2500298" y="4337861"/>
              <a:ext cx="35004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2850344" y="3334648"/>
              <a:ext cx="700092" cy="519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p1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5357818" y="3286124"/>
              <a:ext cx="700092" cy="519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p2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900483" y="4337861"/>
              <a:ext cx="1225162" cy="519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p</a:t>
              </a:r>
              <a:r>
                <a:rPr kumimoji="0" lang="en-US" sz="2800" b="1" i="0" u="none" strike="noStrike" cap="none" normalizeH="0" baseline="-2500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total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279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Collisions in 2D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in 2D</dc:title>
  <dc:creator> Hansen</dc:creator>
  <cp:lastModifiedBy>Matt</cp:lastModifiedBy>
  <cp:revision>10</cp:revision>
  <dcterms:created xsi:type="dcterms:W3CDTF">2007-10-31T02:35:34Z</dcterms:created>
  <dcterms:modified xsi:type="dcterms:W3CDTF">2011-01-07T17:52:00Z</dcterms:modified>
</cp:coreProperties>
</file>