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D6EEC4-4FA8-4FCF-A241-871C6AA358A0}" type="datetimeFigureOut">
              <a:rPr lang="en-US" smtClean="0"/>
              <a:t>4/15/2010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5D13EE-ACA4-455B-A677-DAEA4E646951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7256"/>
            <a:ext cx="7405662" cy="1285860"/>
          </a:xfrm>
        </p:spPr>
        <p:txBody>
          <a:bodyPr>
            <a:normAutofit fontScale="90000"/>
          </a:bodyPr>
          <a:lstStyle/>
          <a:p>
            <a:r>
              <a:rPr lang="en-CA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THERMAL ENERGY</a:t>
            </a:r>
            <a:endParaRPr lang="en-CA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429684" cy="61436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CA" u="sng" dirty="0" smtClean="0"/>
              <a:t>Example</a:t>
            </a:r>
            <a:r>
              <a:rPr lang="en-CA" dirty="0" smtClean="0"/>
              <a:t>: </a:t>
            </a:r>
            <a:br>
              <a:rPr lang="en-CA" dirty="0" smtClean="0"/>
            </a:br>
            <a:r>
              <a:rPr lang="en-CA" dirty="0" smtClean="0"/>
              <a:t> A 35 kg child goes down a 3.2 m high slide. The child is initially at rest and moving at 1.8 m/s at the bottom of the slide. If the slide is made </a:t>
            </a:r>
            <a:r>
              <a:rPr lang="en-CA" smtClean="0"/>
              <a:t>of </a:t>
            </a:r>
            <a:r>
              <a:rPr lang="en-CA" smtClean="0"/>
              <a:t>12 </a:t>
            </a:r>
            <a:r>
              <a:rPr lang="en-CA" dirty="0" smtClean="0"/>
              <a:t>kg of iron and all </a:t>
            </a:r>
            <a:r>
              <a:rPr lang="en-CA" dirty="0" smtClean="0"/>
              <a:t>heat </a:t>
            </a:r>
            <a:r>
              <a:rPr lang="en-CA" dirty="0" smtClean="0"/>
              <a:t>is transferred into the slide, by how much does the temperature of the slide increase?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Thermal energy vs. Temperature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3600" u="sng" dirty="0" smtClean="0"/>
              <a:t>Thermal Energy (Heat)</a:t>
            </a:r>
            <a:r>
              <a:rPr lang="en-CA" sz="3600" dirty="0" smtClean="0"/>
              <a:t>: total kinetic and stored energy within an object.</a:t>
            </a:r>
          </a:p>
          <a:p>
            <a:pPr>
              <a:buNone/>
            </a:pPr>
            <a:endParaRPr lang="en-CA" sz="3600" u="sng" dirty="0" smtClean="0"/>
          </a:p>
          <a:p>
            <a:pPr>
              <a:buNone/>
            </a:pPr>
            <a:r>
              <a:rPr lang="en-CA" sz="3600" u="sng" dirty="0" smtClean="0"/>
              <a:t>Temperature:</a:t>
            </a:r>
            <a:r>
              <a:rPr lang="en-CA" sz="3600" dirty="0" smtClean="0"/>
              <a:t> The </a:t>
            </a:r>
            <a:r>
              <a:rPr lang="en-CA" sz="3600" i="1" dirty="0" smtClean="0"/>
              <a:t>average</a:t>
            </a:r>
            <a:r>
              <a:rPr lang="en-CA" sz="3600" dirty="0" smtClean="0"/>
              <a:t> kinetic energy of the particles within an object.</a:t>
            </a:r>
            <a:endParaRPr lang="en-CA" sz="3600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87" y="2000240"/>
            <a:ext cx="6477013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CA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Example</a:t>
            </a:r>
            <a:r>
              <a:rPr lang="en-C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C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Which </a:t>
            </a:r>
            <a:r>
              <a:rPr lang="en-C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contains more heat </a:t>
            </a:r>
            <a:r>
              <a:rPr lang="en-C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endParaRPr lang="en-C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r>
              <a:rPr lang="en-C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</a:t>
            </a:r>
            <a:r>
              <a:rPr lang="en-C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pot of boiling water or an iceberg?</a:t>
            </a:r>
            <a:endParaRPr lang="en-C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666997" cy="20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990600"/>
          </a:xfrm>
        </p:spPr>
        <p:txBody>
          <a:bodyPr>
            <a:noAutofit/>
          </a:bodyPr>
          <a:lstStyle/>
          <a:p>
            <a:r>
              <a:rPr lang="en-CA" sz="3800" dirty="0" smtClean="0"/>
              <a:t>Atoms and molecules are in constant motion</a:t>
            </a:r>
            <a:endParaRPr lang="en-CA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4857760"/>
            <a:ext cx="8643998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dirty="0" smtClean="0"/>
              <a:t>When a material is heated the molecules move faster and as a result it will expand.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214282" y="1785926"/>
            <a:ext cx="2857520" cy="3071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143240" y="1785926"/>
            <a:ext cx="2857520" cy="3071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072198" y="1785926"/>
            <a:ext cx="2857520" cy="3071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CA" sz="3200" dirty="0" smtClean="0"/>
              <a:t>If an object is heated it will either:</a:t>
            </a:r>
          </a:p>
          <a:p>
            <a:pPr algn="ctr">
              <a:buNone/>
            </a:pPr>
            <a:r>
              <a:rPr lang="en-CA" sz="3200" dirty="0" smtClean="0"/>
              <a:t>1) Increase temperature	2) Change state</a:t>
            </a:r>
            <a:endParaRPr lang="en-CA" sz="3200" dirty="0"/>
          </a:p>
        </p:txBody>
      </p:sp>
      <p:pic>
        <p:nvPicPr>
          <p:cNvPr id="6" name="Picture 5" descr="heatcur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858048" cy="5249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CA" sz="3400" dirty="0" smtClean="0"/>
              <a:t>Heat will always flow from high to low concentration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408890" cy="5072098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1) Conduction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2) Convection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3) Radiation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Until thermal equilibrium is achieved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383" y="1142984"/>
            <a:ext cx="628161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CA" sz="3800" dirty="0" smtClean="0"/>
              <a:t>The amount of heat transferred is found with:</a:t>
            </a:r>
            <a:endParaRPr lang="en-CA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3214686"/>
            <a:ext cx="8153400" cy="3352792"/>
          </a:xfrm>
        </p:spPr>
        <p:txBody>
          <a:bodyPr>
            <a:normAutofit/>
          </a:bodyPr>
          <a:lstStyle/>
          <a:p>
            <a:r>
              <a:rPr lang="en-CA" sz="3600" dirty="0" smtClean="0"/>
              <a:t>∆E</a:t>
            </a:r>
            <a:r>
              <a:rPr lang="en-CA" sz="3600" baseline="-25000" dirty="0" smtClean="0"/>
              <a:t>H</a:t>
            </a:r>
            <a:r>
              <a:rPr lang="en-CA" sz="3600" dirty="0" smtClean="0"/>
              <a:t> = Change in thermal energy (Joules)</a:t>
            </a:r>
          </a:p>
          <a:p>
            <a:r>
              <a:rPr lang="en-CA" sz="3600" dirty="0" smtClean="0"/>
              <a:t>m = mass of object (kg)</a:t>
            </a:r>
          </a:p>
          <a:p>
            <a:r>
              <a:rPr lang="en-CA" sz="3600" dirty="0" smtClean="0"/>
              <a:t>c = specific heat capacity (J/</a:t>
            </a:r>
            <a:r>
              <a:rPr lang="en-CA" sz="3600" dirty="0" err="1" smtClean="0"/>
              <a:t>kg</a:t>
            </a:r>
            <a:r>
              <a:rPr lang="en-CA" sz="3600" baseline="30000" dirty="0" err="1" smtClean="0"/>
              <a:t>o</a:t>
            </a:r>
            <a:r>
              <a:rPr lang="en-CA" sz="3600" dirty="0" err="1" smtClean="0"/>
              <a:t>C</a:t>
            </a:r>
            <a:r>
              <a:rPr lang="en-CA" sz="3600" dirty="0" smtClean="0"/>
              <a:t>)</a:t>
            </a:r>
          </a:p>
          <a:p>
            <a:r>
              <a:rPr lang="en-CA" sz="3600" dirty="0" smtClean="0"/>
              <a:t>∆T = change in temperature (</a:t>
            </a:r>
            <a:r>
              <a:rPr lang="en-CA" sz="3600" baseline="30000" dirty="0" err="1" smtClean="0"/>
              <a:t>o</a:t>
            </a:r>
            <a:r>
              <a:rPr lang="en-CA" sz="3600" dirty="0" err="1" smtClean="0"/>
              <a:t>C</a:t>
            </a:r>
            <a:r>
              <a:rPr lang="en-CA" sz="3600" dirty="0" smtClean="0"/>
              <a:t>)</a:t>
            </a:r>
            <a:endParaRPr lang="en-CA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643042" y="1643050"/>
            <a:ext cx="592935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∆E</a:t>
            </a:r>
            <a:r>
              <a:rPr lang="en-CA" sz="80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C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</a:t>
            </a:r>
            <a:r>
              <a:rPr lang="en-CA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mc∆T</a:t>
            </a:r>
            <a:endParaRPr lang="en-C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Some examples of SHC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28794" y="1571612"/>
          <a:ext cx="564360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01"/>
                <a:gridCol w="282180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Specific Heat Capacity</a:t>
                      </a:r>
                      <a:endParaRPr lang="en-CA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Water</a:t>
                      </a:r>
                      <a:endParaRPr lang="en-C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4180</a:t>
                      </a:r>
                      <a:endParaRPr lang="en-CA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Carbon</a:t>
                      </a:r>
                      <a:endParaRPr lang="en-C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720</a:t>
                      </a:r>
                      <a:endParaRPr lang="en-CA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Iron</a:t>
                      </a:r>
                      <a:endParaRPr lang="en-C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460</a:t>
                      </a:r>
                      <a:endParaRPr lang="en-CA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Copper</a:t>
                      </a:r>
                      <a:endParaRPr lang="en-C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390</a:t>
                      </a:r>
                      <a:endParaRPr lang="en-CA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Lead</a:t>
                      </a:r>
                      <a:endParaRPr lang="en-C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400" dirty="0" smtClean="0"/>
                        <a:t>130</a:t>
                      </a:r>
                      <a:endParaRPr lang="en-CA" sz="4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429684" cy="61436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CA" u="sng" dirty="0" smtClean="0"/>
              <a:t>Example</a:t>
            </a:r>
            <a:r>
              <a:rPr lang="en-CA" dirty="0" smtClean="0"/>
              <a:t>: </a:t>
            </a:r>
            <a:br>
              <a:rPr lang="en-CA" dirty="0" smtClean="0"/>
            </a:br>
            <a:r>
              <a:rPr lang="en-CA" dirty="0" smtClean="0"/>
              <a:t>Mr. </a:t>
            </a:r>
            <a:r>
              <a:rPr lang="en-CA" dirty="0" err="1" smtClean="0"/>
              <a:t>Trask</a:t>
            </a:r>
            <a:r>
              <a:rPr lang="en-CA" dirty="0" smtClean="0"/>
              <a:t> makes a cup of coffee by boiling 250 g of water that is initially at 15</a:t>
            </a:r>
            <a:r>
              <a:rPr lang="en-CA" baseline="30000" dirty="0" smtClean="0"/>
              <a:t>o</a:t>
            </a:r>
            <a:r>
              <a:rPr lang="en-CA" dirty="0" smtClean="0"/>
              <a:t> C. How much heat is needed?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</TotalTime>
  <Words>181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THERMAL ENERGY</vt:lpstr>
      <vt:lpstr>Thermal energy vs. Temperature</vt:lpstr>
      <vt:lpstr>Slide 3</vt:lpstr>
      <vt:lpstr>Atoms and molecules are in constant motion</vt:lpstr>
      <vt:lpstr>Slide 5</vt:lpstr>
      <vt:lpstr>Heat will always flow from high to low concentration</vt:lpstr>
      <vt:lpstr>The amount of heat transferred is found with:</vt:lpstr>
      <vt:lpstr>Some examples of SHC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ENERGY</dc:title>
  <dc:creator>user</dc:creator>
  <cp:lastModifiedBy>user</cp:lastModifiedBy>
  <cp:revision>2</cp:revision>
  <dcterms:created xsi:type="dcterms:W3CDTF">2010-04-16T06:44:59Z</dcterms:created>
  <dcterms:modified xsi:type="dcterms:W3CDTF">2010-04-16T08:20:54Z</dcterms:modified>
</cp:coreProperties>
</file>