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57" r:id="rId3"/>
    <p:sldId id="258" r:id="rId4"/>
    <p:sldId id="259" r:id="rId5"/>
    <p:sldId id="260" r:id="rId6"/>
    <p:sldId id="261" r:id="rId7"/>
    <p:sldId id="270" r:id="rId8"/>
    <p:sldId id="262" r:id="rId9"/>
    <p:sldId id="263" r:id="rId10"/>
    <p:sldId id="264" r:id="rId11"/>
    <p:sldId id="265" r:id="rId12"/>
    <p:sldId id="266"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9D0E93-ECB4-4D21-ACBC-2641295484B9}" type="datetimeFigureOut">
              <a:rPr lang="en-US" smtClean="0"/>
              <a:t>11/2/2012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1087C-A1DA-41BF-89D8-FB1F542FCFC8}" type="slidenum">
              <a:rPr lang="en-US" smtClean="0"/>
              <a:t>‹#›</a:t>
            </a:fld>
            <a:endParaRPr lang="en-US"/>
          </a:p>
        </p:txBody>
      </p:sp>
    </p:spTree>
    <p:extLst>
      <p:ext uri="{BB962C8B-B14F-4D97-AF65-F5344CB8AC3E}">
        <p14:creationId xmlns:p14="http://schemas.microsoft.com/office/powerpoint/2010/main" val="2143956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51087C-A1DA-41BF-89D8-FB1F542FCFC8}" type="slidenum">
              <a:rPr lang="en-US" smtClean="0"/>
              <a:t>18</a:t>
            </a:fld>
            <a:endParaRPr lang="en-US"/>
          </a:p>
        </p:txBody>
      </p:sp>
    </p:spTree>
    <p:extLst>
      <p:ext uri="{BB962C8B-B14F-4D97-AF65-F5344CB8AC3E}">
        <p14:creationId xmlns:p14="http://schemas.microsoft.com/office/powerpoint/2010/main" val="1325496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3FC12BE-BB33-45B9-987B-615D9E3E253F}" type="datetimeFigureOut">
              <a:rPr lang="en-US" smtClean="0"/>
              <a:t>11/2/2012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70BB60-9F35-4121-B077-21315BF4E4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FC12BE-BB33-45B9-987B-615D9E3E253F}" type="datetimeFigureOut">
              <a:rPr lang="en-US" smtClean="0"/>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70BB60-9F35-4121-B077-21315BF4E4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FC12BE-BB33-45B9-987B-615D9E3E253F}" type="datetimeFigureOut">
              <a:rPr lang="en-US" smtClean="0"/>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70BB60-9F35-4121-B077-21315BF4E4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FC12BE-BB33-45B9-987B-615D9E3E253F}" type="datetimeFigureOut">
              <a:rPr lang="en-US" smtClean="0"/>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70BB60-9F35-4121-B077-21315BF4E4F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FC12BE-BB33-45B9-987B-615D9E3E253F}" type="datetimeFigureOut">
              <a:rPr lang="en-US" smtClean="0"/>
              <a:t>11/2/2012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70BB60-9F35-4121-B077-21315BF4E4F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FC12BE-BB33-45B9-987B-615D9E3E253F}" type="datetimeFigureOut">
              <a:rPr lang="en-US" smtClean="0"/>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70BB60-9F35-4121-B077-21315BF4E4F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FC12BE-BB33-45B9-987B-615D9E3E253F}" type="datetimeFigureOut">
              <a:rPr lang="en-US" smtClean="0"/>
              <a:t>11/2/2012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70BB60-9F35-4121-B077-21315BF4E4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3FC12BE-BB33-45B9-987B-615D9E3E253F}" type="datetimeFigureOut">
              <a:rPr lang="en-US" smtClean="0"/>
              <a:t>11/2/2012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70BB60-9F35-4121-B077-21315BF4E4F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3FC12BE-BB33-45B9-987B-615D9E3E253F}" type="datetimeFigureOut">
              <a:rPr lang="en-US" smtClean="0"/>
              <a:t>11/2/2012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70BB60-9F35-4121-B077-21315BF4E4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3FC12BE-BB33-45B9-987B-615D9E3E253F}" type="datetimeFigureOut">
              <a:rPr lang="en-US" smtClean="0"/>
              <a:t>11/2/2012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70BB60-9F35-4121-B077-21315BF4E4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3FC12BE-BB33-45B9-987B-615D9E3E253F}" type="datetimeFigureOut">
              <a:rPr lang="en-US" smtClean="0"/>
              <a:t>11/2/2012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70BB60-9F35-4121-B077-21315BF4E4F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3FC12BE-BB33-45B9-987B-615D9E3E253F}" type="datetimeFigureOut">
              <a:rPr lang="en-US" smtClean="0"/>
              <a:t>11/2/2012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70BB60-9F35-4121-B077-21315BF4E4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Work, YA!!!!!! Finally something easy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85366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Although this isn’t required by BC to get learned it makes sense so I’m teaching it.</a:t>
            </a:r>
          </a:p>
          <a:p>
            <a:r>
              <a:rPr lang="en-US" dirty="0" smtClean="0"/>
              <a:t>Work is also defined as the change in kinetic energy. How so  you ask? Good question.</a:t>
            </a:r>
          </a:p>
          <a:p>
            <a:r>
              <a:rPr lang="en-US" dirty="0" smtClean="0"/>
              <a:t>Because work requires velocity or movement, whenever something moves or changes it requires work. Because movement is kinetic energy this should all make sense. So work:</a:t>
            </a:r>
          </a:p>
          <a:p>
            <a:r>
              <a:rPr lang="en-US" dirty="0" smtClean="0"/>
              <a:t>W = ∆</a:t>
            </a:r>
            <a:r>
              <a:rPr lang="en-US" dirty="0" err="1" smtClean="0"/>
              <a:t>Ke</a:t>
            </a:r>
            <a:r>
              <a:rPr lang="en-US" dirty="0" smtClean="0"/>
              <a:t> (because it’s a change its final – initial)</a:t>
            </a:r>
            <a:endParaRPr lang="en-US" dirty="0"/>
          </a:p>
        </p:txBody>
      </p:sp>
      <p:sp>
        <p:nvSpPr>
          <p:cNvPr id="3" name="Title 2"/>
          <p:cNvSpPr>
            <a:spLocks noGrp="1"/>
          </p:cNvSpPr>
          <p:nvPr>
            <p:ph type="title"/>
          </p:nvPr>
        </p:nvSpPr>
        <p:spPr/>
        <p:txBody>
          <a:bodyPr/>
          <a:lstStyle/>
          <a:p>
            <a:r>
              <a:rPr lang="en-US" dirty="0" smtClean="0"/>
              <a:t>To add to that point</a:t>
            </a:r>
            <a:endParaRPr lang="en-US" dirty="0"/>
          </a:p>
        </p:txBody>
      </p:sp>
    </p:spTree>
    <p:extLst>
      <p:ext uri="{BB962C8B-B14F-4D97-AF65-F5344CB8AC3E}">
        <p14:creationId xmlns:p14="http://schemas.microsoft.com/office/powerpoint/2010/main" val="1597650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much work would be required to slow down a bear charging at you if the mass was 109kg and he was running at 17 m/s?</a:t>
            </a:r>
          </a:p>
          <a:p>
            <a:endParaRPr lang="en-US" dirty="0"/>
          </a:p>
          <a:p>
            <a:r>
              <a:rPr lang="en-US" dirty="0" smtClean="0"/>
              <a:t>W = (1/2mv</a:t>
            </a:r>
            <a:r>
              <a:rPr lang="en-US" baseline="30000" dirty="0" smtClean="0"/>
              <a:t>2</a:t>
            </a:r>
            <a:r>
              <a:rPr lang="en-US" baseline="-25000" dirty="0" smtClean="0"/>
              <a:t>f</a:t>
            </a:r>
            <a:r>
              <a:rPr lang="en-US" dirty="0" smtClean="0"/>
              <a:t>) - </a:t>
            </a:r>
            <a:r>
              <a:rPr lang="en-US" dirty="0"/>
              <a:t>(</a:t>
            </a:r>
            <a:r>
              <a:rPr lang="en-US" dirty="0" smtClean="0"/>
              <a:t>1/2mv</a:t>
            </a:r>
            <a:r>
              <a:rPr lang="en-US" baseline="30000" dirty="0" smtClean="0"/>
              <a:t>2</a:t>
            </a:r>
            <a:r>
              <a:rPr lang="en-US" baseline="-25000" dirty="0" smtClean="0"/>
              <a:t>i</a:t>
            </a:r>
            <a:r>
              <a:rPr lang="en-US" dirty="0" smtClean="0"/>
              <a:t>) </a:t>
            </a:r>
          </a:p>
          <a:p>
            <a:r>
              <a:rPr lang="en-US" dirty="0" smtClean="0"/>
              <a:t>W= .5x109x0 - .5x109x17</a:t>
            </a:r>
            <a:r>
              <a:rPr lang="en-US" baseline="30000" dirty="0" smtClean="0"/>
              <a:t>2</a:t>
            </a:r>
          </a:p>
          <a:p>
            <a:r>
              <a:rPr lang="en-US" dirty="0" smtClean="0"/>
              <a:t>W= 15750.5J or Nm</a:t>
            </a:r>
          </a:p>
          <a:p>
            <a:endParaRPr lang="en-US" dirty="0"/>
          </a:p>
          <a:p>
            <a:r>
              <a:rPr lang="en-US" dirty="0" smtClean="0"/>
              <a:t>Lets try some in our text on 261</a:t>
            </a:r>
            <a:endParaRPr lang="en-US" dirty="0"/>
          </a:p>
          <a:p>
            <a:endParaRPr lang="en-US" dirty="0"/>
          </a:p>
        </p:txBody>
      </p:sp>
      <p:sp>
        <p:nvSpPr>
          <p:cNvPr id="3" name="Title 2"/>
          <p:cNvSpPr>
            <a:spLocks noGrp="1"/>
          </p:cNvSpPr>
          <p:nvPr>
            <p:ph type="title"/>
          </p:nvPr>
        </p:nvSpPr>
        <p:spPr/>
        <p:txBody>
          <a:bodyPr>
            <a:normAutofit/>
          </a:bodyPr>
          <a:lstStyle/>
          <a:p>
            <a:r>
              <a:rPr lang="en-US" dirty="0" smtClean="0"/>
              <a:t>Example</a:t>
            </a:r>
            <a:endParaRPr lang="en-US" dirty="0"/>
          </a:p>
        </p:txBody>
      </p:sp>
    </p:spTree>
    <p:extLst>
      <p:ext uri="{BB962C8B-B14F-4D97-AF65-F5344CB8AC3E}">
        <p14:creationId xmlns:p14="http://schemas.microsoft.com/office/powerpoint/2010/main" val="405517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You’ll see again it’s possible to graph the work we do. Simply stated force goes on the y axis and distance on the x. </a:t>
            </a:r>
          </a:p>
          <a:p>
            <a:r>
              <a:rPr lang="en-US" dirty="0" smtClean="0"/>
              <a:t>On the next slide I’ll show how easy it is. It’s easy as 3.14</a:t>
            </a:r>
            <a:endParaRPr lang="en-US" dirty="0"/>
          </a:p>
        </p:txBody>
      </p:sp>
      <p:sp>
        <p:nvSpPr>
          <p:cNvPr id="3" name="Title 2"/>
          <p:cNvSpPr>
            <a:spLocks noGrp="1"/>
          </p:cNvSpPr>
          <p:nvPr>
            <p:ph type="title"/>
          </p:nvPr>
        </p:nvSpPr>
        <p:spPr/>
        <p:txBody>
          <a:bodyPr/>
          <a:lstStyle/>
          <a:p>
            <a:r>
              <a:rPr lang="en-US" dirty="0" smtClean="0"/>
              <a:t>Work and graphs</a:t>
            </a:r>
            <a:endParaRPr lang="en-US" dirty="0"/>
          </a:p>
        </p:txBody>
      </p:sp>
    </p:spTree>
    <p:extLst>
      <p:ext uri="{BB962C8B-B14F-4D97-AF65-F5344CB8AC3E}">
        <p14:creationId xmlns:p14="http://schemas.microsoft.com/office/powerpoint/2010/main" val="492059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457200" y="0"/>
            <a:ext cx="8385175" cy="1431925"/>
          </a:xfrm>
        </p:spPr>
        <p:txBody>
          <a:bodyPr/>
          <a:lstStyle/>
          <a:p>
            <a:r>
              <a:rPr lang="en-US"/>
              <a:t>Graphical Method of Finding Work</a:t>
            </a:r>
          </a:p>
        </p:txBody>
      </p:sp>
      <p:sp>
        <p:nvSpPr>
          <p:cNvPr id="7171" name="Rectangle 3"/>
          <p:cNvSpPr>
            <a:spLocks noGrp="1" noRot="1" noChangeArrowheads="1"/>
          </p:cNvSpPr>
          <p:nvPr>
            <p:ph type="body" idx="1"/>
          </p:nvPr>
        </p:nvSpPr>
        <p:spPr>
          <a:xfrm>
            <a:off x="838200" y="1524000"/>
            <a:ext cx="8007350" cy="1905000"/>
          </a:xfrm>
        </p:spPr>
        <p:txBody>
          <a:bodyPr/>
          <a:lstStyle/>
          <a:p>
            <a:r>
              <a:rPr lang="en-US"/>
              <a:t>Compare the Formula for Area and Work</a:t>
            </a:r>
          </a:p>
          <a:p>
            <a:pPr>
              <a:buFont typeface="Wingdings" pitchFamily="2" charset="2"/>
              <a:buNone/>
            </a:pPr>
            <a:r>
              <a:rPr lang="en-US"/>
              <a:t>A = L x W</a:t>
            </a:r>
          </a:p>
          <a:p>
            <a:pPr>
              <a:buFont typeface="Wingdings" pitchFamily="2" charset="2"/>
              <a:buNone/>
            </a:pPr>
            <a:r>
              <a:rPr lang="en-US"/>
              <a:t>W = F x d</a:t>
            </a:r>
          </a:p>
          <a:p>
            <a:pPr>
              <a:buFont typeface="Wingdings" pitchFamily="2" charset="2"/>
              <a:buNone/>
            </a:pPr>
            <a:endParaRPr lang="en-US"/>
          </a:p>
          <a:p>
            <a:pPr>
              <a:buFont typeface="Wingdings" pitchFamily="2" charset="2"/>
              <a:buNone/>
            </a:pPr>
            <a:endParaRPr lang="en-US"/>
          </a:p>
          <a:p>
            <a:endParaRPr lang="en-US"/>
          </a:p>
        </p:txBody>
      </p:sp>
      <p:sp>
        <p:nvSpPr>
          <p:cNvPr id="7172" name="Line 4"/>
          <p:cNvSpPr>
            <a:spLocks noChangeShapeType="1"/>
          </p:cNvSpPr>
          <p:nvPr/>
        </p:nvSpPr>
        <p:spPr bwMode="auto">
          <a:xfrm>
            <a:off x="1676400" y="37338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3" name="Line 5"/>
          <p:cNvSpPr>
            <a:spLocks noChangeShapeType="1"/>
          </p:cNvSpPr>
          <p:nvPr/>
        </p:nvSpPr>
        <p:spPr bwMode="auto">
          <a:xfrm>
            <a:off x="1676400" y="5867400"/>
            <a:ext cx="2209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Line 7"/>
          <p:cNvSpPr>
            <a:spLocks noChangeShapeType="1"/>
          </p:cNvSpPr>
          <p:nvPr/>
        </p:nvSpPr>
        <p:spPr bwMode="auto">
          <a:xfrm>
            <a:off x="5410200" y="3733800"/>
            <a:ext cx="0" cy="213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Line 8"/>
          <p:cNvSpPr>
            <a:spLocks noChangeShapeType="1"/>
          </p:cNvSpPr>
          <p:nvPr/>
        </p:nvSpPr>
        <p:spPr bwMode="auto">
          <a:xfrm>
            <a:off x="5410200" y="5867400"/>
            <a:ext cx="2209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7" name="Text Box 9"/>
          <p:cNvSpPr txBox="1">
            <a:spLocks noChangeArrowheads="1"/>
          </p:cNvSpPr>
          <p:nvPr/>
        </p:nvSpPr>
        <p:spPr bwMode="auto">
          <a:xfrm>
            <a:off x="685800" y="4495800"/>
            <a:ext cx="99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Length       (m)</a:t>
            </a:r>
          </a:p>
        </p:txBody>
      </p:sp>
      <p:sp>
        <p:nvSpPr>
          <p:cNvPr id="7178" name="Text Box 10"/>
          <p:cNvSpPr txBox="1">
            <a:spLocks noChangeArrowheads="1"/>
          </p:cNvSpPr>
          <p:nvPr/>
        </p:nvSpPr>
        <p:spPr bwMode="auto">
          <a:xfrm>
            <a:off x="1981200" y="5867400"/>
            <a:ext cx="99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Width       (m)</a:t>
            </a:r>
          </a:p>
        </p:txBody>
      </p:sp>
      <p:sp>
        <p:nvSpPr>
          <p:cNvPr id="7179" name="Text Box 11"/>
          <p:cNvSpPr txBox="1">
            <a:spLocks noChangeArrowheads="1"/>
          </p:cNvSpPr>
          <p:nvPr/>
        </p:nvSpPr>
        <p:spPr bwMode="auto">
          <a:xfrm>
            <a:off x="4419600" y="4572000"/>
            <a:ext cx="99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Force       (N)</a:t>
            </a:r>
          </a:p>
        </p:txBody>
      </p:sp>
      <p:sp>
        <p:nvSpPr>
          <p:cNvPr id="7180" name="Text Box 12"/>
          <p:cNvSpPr txBox="1">
            <a:spLocks noChangeArrowheads="1"/>
          </p:cNvSpPr>
          <p:nvPr/>
        </p:nvSpPr>
        <p:spPr bwMode="auto">
          <a:xfrm>
            <a:off x="5715000" y="5867400"/>
            <a:ext cx="114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Distance       (m)</a:t>
            </a:r>
          </a:p>
        </p:txBody>
      </p:sp>
      <p:sp>
        <p:nvSpPr>
          <p:cNvPr id="7181" name="Line 13"/>
          <p:cNvSpPr>
            <a:spLocks noChangeShapeType="1"/>
          </p:cNvSpPr>
          <p:nvPr/>
        </p:nvSpPr>
        <p:spPr bwMode="auto">
          <a:xfrm>
            <a:off x="1524000" y="4191000"/>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2" name="Line 14"/>
          <p:cNvSpPr>
            <a:spLocks noChangeShapeType="1"/>
          </p:cNvSpPr>
          <p:nvPr/>
        </p:nvSpPr>
        <p:spPr bwMode="auto">
          <a:xfrm>
            <a:off x="5257800" y="4191000"/>
            <a:ext cx="152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Line 15"/>
          <p:cNvSpPr>
            <a:spLocks noChangeShapeType="1"/>
          </p:cNvSpPr>
          <p:nvPr/>
        </p:nvSpPr>
        <p:spPr bwMode="auto">
          <a:xfrm>
            <a:off x="3581400" y="58674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4" name="Line 16"/>
          <p:cNvSpPr>
            <a:spLocks noChangeShapeType="1"/>
          </p:cNvSpPr>
          <p:nvPr/>
        </p:nvSpPr>
        <p:spPr bwMode="auto">
          <a:xfrm>
            <a:off x="7315200" y="58674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5" name="Text Box 17"/>
          <p:cNvSpPr txBox="1">
            <a:spLocks noChangeArrowheads="1"/>
          </p:cNvSpPr>
          <p:nvPr/>
        </p:nvSpPr>
        <p:spPr bwMode="auto">
          <a:xfrm>
            <a:off x="914400" y="39624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10m</a:t>
            </a:r>
          </a:p>
        </p:txBody>
      </p:sp>
      <p:sp>
        <p:nvSpPr>
          <p:cNvPr id="7186" name="Text Box 18"/>
          <p:cNvSpPr txBox="1">
            <a:spLocks noChangeArrowheads="1"/>
          </p:cNvSpPr>
          <p:nvPr/>
        </p:nvSpPr>
        <p:spPr bwMode="auto">
          <a:xfrm>
            <a:off x="4572000" y="39624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10 N</a:t>
            </a:r>
          </a:p>
        </p:txBody>
      </p:sp>
      <p:sp>
        <p:nvSpPr>
          <p:cNvPr id="7187" name="Text Box 19"/>
          <p:cNvSpPr txBox="1">
            <a:spLocks noChangeArrowheads="1"/>
          </p:cNvSpPr>
          <p:nvPr/>
        </p:nvSpPr>
        <p:spPr bwMode="auto">
          <a:xfrm>
            <a:off x="3352800" y="59436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4 m</a:t>
            </a:r>
          </a:p>
        </p:txBody>
      </p:sp>
      <p:sp>
        <p:nvSpPr>
          <p:cNvPr id="7188" name="Text Box 20"/>
          <p:cNvSpPr txBox="1">
            <a:spLocks noChangeArrowheads="1"/>
          </p:cNvSpPr>
          <p:nvPr/>
        </p:nvSpPr>
        <p:spPr bwMode="auto">
          <a:xfrm>
            <a:off x="7086600" y="60198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4 m</a:t>
            </a:r>
          </a:p>
        </p:txBody>
      </p:sp>
      <p:sp>
        <p:nvSpPr>
          <p:cNvPr id="7189" name="Rectangle 21"/>
          <p:cNvSpPr>
            <a:spLocks noChangeArrowheads="1"/>
          </p:cNvSpPr>
          <p:nvPr/>
        </p:nvSpPr>
        <p:spPr bwMode="auto">
          <a:xfrm>
            <a:off x="1676400" y="4191000"/>
            <a:ext cx="1905000" cy="167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0" name="Rectangle 22"/>
          <p:cNvSpPr>
            <a:spLocks noChangeArrowheads="1"/>
          </p:cNvSpPr>
          <p:nvPr/>
        </p:nvSpPr>
        <p:spPr bwMode="auto">
          <a:xfrm>
            <a:off x="5410200" y="4191000"/>
            <a:ext cx="1905000" cy="167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Text Box 23"/>
          <p:cNvSpPr txBox="1">
            <a:spLocks noChangeArrowheads="1"/>
          </p:cNvSpPr>
          <p:nvPr/>
        </p:nvSpPr>
        <p:spPr bwMode="auto">
          <a:xfrm>
            <a:off x="1752600" y="4343400"/>
            <a:ext cx="17526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A = L x W</a:t>
            </a:r>
          </a:p>
          <a:p>
            <a:pPr>
              <a:spcBef>
                <a:spcPct val="50000"/>
              </a:spcBef>
            </a:pPr>
            <a:r>
              <a:rPr lang="en-US" b="1"/>
              <a:t>A = 10m x 4m</a:t>
            </a:r>
          </a:p>
          <a:p>
            <a:pPr>
              <a:spcBef>
                <a:spcPct val="50000"/>
              </a:spcBef>
            </a:pPr>
            <a:r>
              <a:rPr lang="en-US" b="1"/>
              <a:t>A = 40m</a:t>
            </a:r>
            <a:r>
              <a:rPr lang="en-US" b="1" baseline="30000"/>
              <a:t>2</a:t>
            </a:r>
            <a:endParaRPr lang="en-US" b="1"/>
          </a:p>
        </p:txBody>
      </p:sp>
      <p:sp>
        <p:nvSpPr>
          <p:cNvPr id="7192" name="Text Box 24"/>
          <p:cNvSpPr txBox="1">
            <a:spLocks noChangeArrowheads="1"/>
          </p:cNvSpPr>
          <p:nvPr/>
        </p:nvSpPr>
        <p:spPr bwMode="auto">
          <a:xfrm>
            <a:off x="5486400" y="4267200"/>
            <a:ext cx="1752600" cy="160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W = F x d</a:t>
            </a:r>
          </a:p>
          <a:p>
            <a:pPr>
              <a:spcBef>
                <a:spcPct val="50000"/>
              </a:spcBef>
            </a:pPr>
            <a:r>
              <a:rPr lang="en-US" b="1"/>
              <a:t>W = 10N x 4m</a:t>
            </a:r>
          </a:p>
          <a:p>
            <a:pPr>
              <a:spcBef>
                <a:spcPct val="50000"/>
              </a:spcBef>
            </a:pPr>
            <a:r>
              <a:rPr lang="en-US" b="1"/>
              <a:t>W = 40 N</a:t>
            </a:r>
            <a:r>
              <a:rPr lang="en-US" b="1">
                <a:cs typeface="Arial" charset="0"/>
              </a:rPr>
              <a:t>·m</a:t>
            </a:r>
          </a:p>
          <a:p>
            <a:pPr>
              <a:spcBef>
                <a:spcPct val="50000"/>
              </a:spcBef>
            </a:pPr>
            <a:r>
              <a:rPr lang="en-US" b="1">
                <a:cs typeface="Arial" charset="0"/>
              </a:rPr>
              <a:t>W = 40 J</a:t>
            </a:r>
          </a:p>
        </p:txBody>
      </p:sp>
    </p:spTree>
    <p:extLst>
      <p:ext uri="{BB962C8B-B14F-4D97-AF65-F5344CB8AC3E}">
        <p14:creationId xmlns:p14="http://schemas.microsoft.com/office/powerpoint/2010/main" val="679721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 basically it’s just like when we found displacement and such from our </a:t>
            </a:r>
            <a:r>
              <a:rPr lang="en-US" dirty="0" err="1" smtClean="0"/>
              <a:t>vt</a:t>
            </a:r>
            <a:r>
              <a:rPr lang="en-US" dirty="0" smtClean="0"/>
              <a:t> graphs.</a:t>
            </a:r>
            <a:endParaRPr lang="en-US" dirty="0"/>
          </a:p>
        </p:txBody>
      </p:sp>
      <p:sp>
        <p:nvSpPr>
          <p:cNvPr id="3" name="Title 2"/>
          <p:cNvSpPr>
            <a:spLocks noGrp="1"/>
          </p:cNvSpPr>
          <p:nvPr>
            <p:ph type="title"/>
          </p:nvPr>
        </p:nvSpPr>
        <p:spPr/>
        <p:txBody>
          <a:bodyPr/>
          <a:lstStyle/>
          <a:p>
            <a:r>
              <a:rPr lang="en-US" dirty="0" smtClean="0"/>
              <a:t>Graphing continued</a:t>
            </a:r>
            <a:endParaRPr lang="en-US" dirty="0"/>
          </a:p>
        </p:txBody>
      </p:sp>
    </p:spTree>
    <p:extLst>
      <p:ext uri="{BB962C8B-B14F-4D97-AF65-F5344CB8AC3E}">
        <p14:creationId xmlns:p14="http://schemas.microsoft.com/office/powerpoint/2010/main" val="33422389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GPE: (writing it out so long!) is energy that we have due to the earth’s gravitational pull, our mass and a height. This should make sense because by definition of work, energy is required to move things. Use example</a:t>
            </a:r>
          </a:p>
          <a:p>
            <a:r>
              <a:rPr lang="en-US" dirty="0" err="1" smtClean="0"/>
              <a:t>E</a:t>
            </a:r>
            <a:r>
              <a:rPr lang="en-US" baseline="-25000" dirty="0" err="1" smtClean="0"/>
              <a:t>p</a:t>
            </a:r>
            <a:r>
              <a:rPr lang="en-US" dirty="0" smtClean="0"/>
              <a:t> </a:t>
            </a:r>
            <a:r>
              <a:rPr lang="en-US" dirty="0"/>
              <a:t>= </a:t>
            </a:r>
            <a:r>
              <a:rPr lang="en-US" dirty="0" err="1"/>
              <a:t>mgh</a:t>
            </a:r>
            <a:endParaRPr lang="en-US" dirty="0"/>
          </a:p>
          <a:p>
            <a:r>
              <a:rPr lang="en-US" dirty="0" err="1" smtClean="0"/>
              <a:t>E</a:t>
            </a:r>
            <a:r>
              <a:rPr lang="en-US" baseline="-25000" dirty="0" err="1" smtClean="0"/>
              <a:t>p</a:t>
            </a:r>
            <a:r>
              <a:rPr lang="en-US" dirty="0" smtClean="0"/>
              <a:t> </a:t>
            </a:r>
            <a:r>
              <a:rPr lang="en-US" dirty="0"/>
              <a:t>= gravitational potential energy (J)</a:t>
            </a:r>
          </a:p>
          <a:p>
            <a:r>
              <a:rPr lang="en-US" dirty="0"/>
              <a:t>m = mass (kg)</a:t>
            </a:r>
          </a:p>
          <a:p>
            <a:r>
              <a:rPr lang="en-US" dirty="0"/>
              <a:t>g = acceleration due to gravity (</a:t>
            </a:r>
            <a:r>
              <a:rPr lang="en-US" dirty="0" smtClean="0"/>
              <a:t>9.80m/s</a:t>
            </a:r>
            <a:r>
              <a:rPr lang="en-US" baseline="30000" dirty="0" smtClean="0"/>
              <a:t>2</a:t>
            </a:r>
            <a:r>
              <a:rPr lang="en-US" dirty="0"/>
              <a:t>)</a:t>
            </a:r>
          </a:p>
          <a:p>
            <a:r>
              <a:rPr lang="en-US" dirty="0"/>
              <a:t>h = height (m)</a:t>
            </a:r>
            <a:endParaRPr lang="en-US" dirty="0"/>
          </a:p>
        </p:txBody>
      </p:sp>
      <p:sp>
        <p:nvSpPr>
          <p:cNvPr id="3" name="Title 2"/>
          <p:cNvSpPr>
            <a:spLocks noGrp="1"/>
          </p:cNvSpPr>
          <p:nvPr>
            <p:ph type="title"/>
          </p:nvPr>
        </p:nvSpPr>
        <p:spPr/>
        <p:txBody>
          <a:bodyPr/>
          <a:lstStyle/>
          <a:p>
            <a:r>
              <a:rPr lang="en-US" dirty="0" smtClean="0"/>
              <a:t>Gravitational Potential Energy</a:t>
            </a:r>
            <a:endParaRPr lang="en-US" dirty="0"/>
          </a:p>
        </p:txBody>
      </p:sp>
    </p:spTree>
    <p:extLst>
      <p:ext uri="{BB962C8B-B14F-4D97-AF65-F5344CB8AC3E}">
        <p14:creationId xmlns:p14="http://schemas.microsoft.com/office/powerpoint/2010/main" val="2973258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 picture with a mass of 3.8kg hangs on a wall 2.1m above the ground. What is the gravitational potential energy of the picture relative to the floor</a:t>
            </a:r>
            <a:r>
              <a:rPr lang="en-US" dirty="0" smtClean="0"/>
              <a:t>?</a:t>
            </a:r>
          </a:p>
          <a:p>
            <a:endParaRPr lang="en-US" dirty="0"/>
          </a:p>
          <a:p>
            <a:r>
              <a:rPr lang="en-US" dirty="0" err="1"/>
              <a:t>E</a:t>
            </a:r>
            <a:r>
              <a:rPr lang="en-US" baseline="-25000" dirty="0" err="1"/>
              <a:t>p</a:t>
            </a:r>
            <a:r>
              <a:rPr lang="en-US" dirty="0"/>
              <a:t> = </a:t>
            </a:r>
            <a:r>
              <a:rPr lang="en-US" dirty="0" err="1"/>
              <a:t>mgh</a:t>
            </a:r>
            <a:r>
              <a:rPr lang="en-US" dirty="0"/>
              <a:t>	</a:t>
            </a:r>
            <a:r>
              <a:rPr lang="en-US" dirty="0" err="1" smtClean="0"/>
              <a:t>E</a:t>
            </a:r>
            <a:r>
              <a:rPr lang="en-US" baseline="-25000" dirty="0" err="1" smtClean="0"/>
              <a:t>p</a:t>
            </a:r>
            <a:r>
              <a:rPr lang="en-US" dirty="0" smtClean="0"/>
              <a:t> </a:t>
            </a:r>
            <a:r>
              <a:rPr lang="en-US" dirty="0"/>
              <a:t>= (3.8kg)(</a:t>
            </a:r>
            <a:r>
              <a:rPr lang="en-US" dirty="0" smtClean="0"/>
              <a:t>9.80m/s</a:t>
            </a:r>
            <a:r>
              <a:rPr lang="en-US" baseline="30000" dirty="0" smtClean="0"/>
              <a:t>2</a:t>
            </a:r>
            <a:r>
              <a:rPr lang="en-US" dirty="0"/>
              <a:t>)(2.1m)</a:t>
            </a:r>
          </a:p>
          <a:p>
            <a:r>
              <a:rPr lang="en-US" dirty="0" smtClean="0"/>
              <a:t>m </a:t>
            </a:r>
            <a:r>
              <a:rPr lang="en-US" dirty="0"/>
              <a:t>= 3.8kg</a:t>
            </a:r>
          </a:p>
          <a:p>
            <a:r>
              <a:rPr lang="en-US" dirty="0" smtClean="0"/>
              <a:t>g </a:t>
            </a:r>
            <a:r>
              <a:rPr lang="en-US" dirty="0"/>
              <a:t>= </a:t>
            </a:r>
            <a:r>
              <a:rPr lang="en-US" dirty="0" smtClean="0"/>
              <a:t>9.80m/s</a:t>
            </a:r>
            <a:r>
              <a:rPr lang="en-US" baseline="30000" dirty="0" smtClean="0"/>
              <a:t>2</a:t>
            </a:r>
            <a:r>
              <a:rPr lang="en-US" baseline="30000" dirty="0"/>
              <a:t>	</a:t>
            </a:r>
            <a:r>
              <a:rPr lang="en-US" dirty="0"/>
              <a:t>			</a:t>
            </a:r>
            <a:r>
              <a:rPr lang="en-US" dirty="0" err="1"/>
              <a:t>E</a:t>
            </a:r>
            <a:r>
              <a:rPr lang="en-US" baseline="-25000" dirty="0" err="1"/>
              <a:t>p</a:t>
            </a:r>
            <a:r>
              <a:rPr lang="en-US" dirty="0"/>
              <a:t> = </a:t>
            </a:r>
            <a:r>
              <a:rPr lang="en-US" dirty="0" smtClean="0"/>
              <a:t>78.2J</a:t>
            </a:r>
            <a:endParaRPr lang="en-US" dirty="0"/>
          </a:p>
          <a:p>
            <a:r>
              <a:rPr lang="en-US" dirty="0" smtClean="0"/>
              <a:t>h </a:t>
            </a:r>
            <a:r>
              <a:rPr lang="en-US" dirty="0"/>
              <a:t>= 2.1m 				</a:t>
            </a:r>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27734560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65.0 kg pole </a:t>
            </a:r>
            <a:r>
              <a:rPr lang="en-US" dirty="0" err="1"/>
              <a:t>vaulter</a:t>
            </a:r>
            <a:r>
              <a:rPr lang="en-US" dirty="0"/>
              <a:t> runs along a track at a speed of 7.9 m/s, which gives him kinetic energy of 2.03 </a:t>
            </a:r>
            <a:r>
              <a:rPr lang="en-US" dirty="0" smtClean="0"/>
              <a:t>x</a:t>
            </a:r>
            <a:r>
              <a:rPr lang="en-US" dirty="0"/>
              <a:t> 10</a:t>
            </a:r>
            <a:r>
              <a:rPr lang="en-US" baseline="30000" dirty="0"/>
              <a:t>3</a:t>
            </a:r>
            <a:r>
              <a:rPr lang="en-US" dirty="0"/>
              <a:t> J. Using the pole to change the direction of his motion, he lifts himself up a height of 3.68 m in the air—an Olympic-level performance.</a:t>
            </a:r>
          </a:p>
          <a:p>
            <a:r>
              <a:rPr lang="en-US" dirty="0"/>
              <a:t>(a)	How much potential energy does the </a:t>
            </a:r>
            <a:r>
              <a:rPr lang="en-US" dirty="0" err="1"/>
              <a:t>vaulter</a:t>
            </a:r>
            <a:r>
              <a:rPr lang="en-US" dirty="0"/>
              <a:t> gain at the top of his vault?</a:t>
            </a:r>
          </a:p>
          <a:p>
            <a:endParaRPr lang="en-US" dirty="0"/>
          </a:p>
        </p:txBody>
      </p:sp>
      <p:sp>
        <p:nvSpPr>
          <p:cNvPr id="3" name="Title 2"/>
          <p:cNvSpPr>
            <a:spLocks noGrp="1"/>
          </p:cNvSpPr>
          <p:nvPr>
            <p:ph type="title"/>
          </p:nvPr>
        </p:nvSpPr>
        <p:spPr/>
        <p:txBody>
          <a:bodyPr>
            <a:normAutofit fontScale="90000"/>
          </a:bodyPr>
          <a:lstStyle/>
          <a:p>
            <a:r>
              <a:rPr lang="en-US" dirty="0" smtClean="0"/>
              <a:t>Putting this stuff together example</a:t>
            </a:r>
            <a:endParaRPr lang="en-US" dirty="0"/>
          </a:p>
        </p:txBody>
      </p:sp>
    </p:spTree>
    <p:extLst>
      <p:ext uri="{BB962C8B-B14F-4D97-AF65-F5344CB8AC3E}">
        <p14:creationId xmlns:p14="http://schemas.microsoft.com/office/powerpoint/2010/main" val="3426047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Temperature</a:t>
            </a:r>
            <a:r>
              <a:rPr lang="en-US" dirty="0" smtClean="0"/>
              <a:t>: </a:t>
            </a:r>
            <a:r>
              <a:rPr lang="en-US" dirty="0"/>
              <a:t>i</a:t>
            </a:r>
            <a:r>
              <a:rPr lang="en-US" dirty="0" smtClean="0"/>
              <a:t>s </a:t>
            </a:r>
            <a:r>
              <a:rPr lang="en-US" dirty="0"/>
              <a:t>a measurement of the average kinetic energy of the molecules in an object or system and can be measured with a </a:t>
            </a:r>
            <a:r>
              <a:rPr lang="en-US" dirty="0" smtClean="0"/>
              <a:t>thermometer. </a:t>
            </a:r>
            <a:r>
              <a:rPr lang="en-US" dirty="0"/>
              <a:t>It is a means of determining the internal energy contained within the system</a:t>
            </a:r>
            <a:r>
              <a:rPr lang="en-US" dirty="0" smtClean="0"/>
              <a:t>.</a:t>
            </a:r>
          </a:p>
          <a:p>
            <a:endParaRPr lang="en-US" dirty="0" smtClean="0"/>
          </a:p>
          <a:p>
            <a:r>
              <a:rPr lang="en-US" b="1" dirty="0" smtClean="0"/>
              <a:t>Thermal Energy</a:t>
            </a:r>
            <a:r>
              <a:rPr lang="en-US" dirty="0" smtClean="0"/>
              <a:t>: A measure of internal motion of an objects particles. (always tries to equalize from hot to cold)</a:t>
            </a:r>
          </a:p>
          <a:p>
            <a:endParaRPr lang="en-US" dirty="0" smtClean="0"/>
          </a:p>
          <a:p>
            <a:r>
              <a:rPr lang="en-US" b="1" dirty="0" smtClean="0"/>
              <a:t>Specific heat capacity</a:t>
            </a:r>
            <a:r>
              <a:rPr lang="en-US" dirty="0" smtClean="0"/>
              <a:t>: </a:t>
            </a:r>
            <a:r>
              <a:rPr lang="en-US" dirty="0"/>
              <a:t>the amount of heat it takes to raise the temperature of a 1g substance by one degree Celsius</a:t>
            </a:r>
          </a:p>
          <a:p>
            <a:endParaRPr lang="en-US" dirty="0" smtClean="0"/>
          </a:p>
          <a:p>
            <a:pPr marL="109728" indent="0">
              <a:buNone/>
            </a:pPr>
            <a:endParaRPr lang="en-US" dirty="0" smtClean="0"/>
          </a:p>
          <a:p>
            <a:pPr marL="109728" indent="0">
              <a:buNone/>
            </a:pPr>
            <a:endParaRPr lang="en-US" dirty="0"/>
          </a:p>
        </p:txBody>
      </p:sp>
      <p:sp>
        <p:nvSpPr>
          <p:cNvPr id="3" name="Title 2"/>
          <p:cNvSpPr>
            <a:spLocks noGrp="1"/>
          </p:cNvSpPr>
          <p:nvPr>
            <p:ph type="title"/>
          </p:nvPr>
        </p:nvSpPr>
        <p:spPr/>
        <p:txBody>
          <a:bodyPr/>
          <a:lstStyle/>
          <a:p>
            <a:r>
              <a:rPr lang="en-US" dirty="0" smtClean="0"/>
              <a:t>Other types of energy &amp; stuff</a:t>
            </a:r>
            <a:endParaRPr lang="en-US" dirty="0"/>
          </a:p>
        </p:txBody>
      </p:sp>
    </p:spTree>
    <p:extLst>
      <p:ext uri="{BB962C8B-B14F-4D97-AF65-F5344CB8AC3E}">
        <p14:creationId xmlns:p14="http://schemas.microsoft.com/office/powerpoint/2010/main" val="14995506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76400" y="152400"/>
            <a:ext cx="7010400" cy="1295400"/>
          </a:xfrm>
        </p:spPr>
        <p:txBody>
          <a:bodyPr/>
          <a:lstStyle/>
          <a:p>
            <a:r>
              <a:rPr lang="en-US"/>
              <a:t>Specific Heat Capacity </a:t>
            </a:r>
          </a:p>
        </p:txBody>
      </p:sp>
      <p:sp>
        <p:nvSpPr>
          <p:cNvPr id="6147" name="Rectangle 3"/>
          <p:cNvSpPr>
            <a:spLocks noGrp="1" noChangeArrowheads="1"/>
          </p:cNvSpPr>
          <p:nvPr>
            <p:ph type="body" idx="1"/>
          </p:nvPr>
        </p:nvSpPr>
        <p:spPr>
          <a:xfrm>
            <a:off x="609600" y="1295400"/>
            <a:ext cx="8077200" cy="4953000"/>
          </a:xfrm>
        </p:spPr>
        <p:txBody>
          <a:bodyPr/>
          <a:lstStyle/>
          <a:p>
            <a:pPr>
              <a:lnSpc>
                <a:spcPct val="90000"/>
              </a:lnSpc>
            </a:pPr>
            <a:r>
              <a:rPr lang="en-US" dirty="0"/>
              <a:t>The property of water that gives it the ability to moderate the temperature of both the environment and living bodies is its HEAT CAPACITY</a:t>
            </a:r>
          </a:p>
          <a:p>
            <a:pPr>
              <a:lnSpc>
                <a:spcPct val="90000"/>
              </a:lnSpc>
            </a:pPr>
            <a:endParaRPr lang="en-US" dirty="0"/>
          </a:p>
          <a:p>
            <a:pPr>
              <a:lnSpc>
                <a:spcPct val="90000"/>
              </a:lnSpc>
            </a:pPr>
            <a:endParaRPr lang="en-US" dirty="0"/>
          </a:p>
          <a:p>
            <a:pPr>
              <a:lnSpc>
                <a:spcPct val="90000"/>
              </a:lnSpc>
            </a:pPr>
            <a:r>
              <a:rPr lang="en-US" dirty="0"/>
              <a:t>Absorption of heat is dependent in the specific heat capacity of the surface</a:t>
            </a:r>
          </a:p>
        </p:txBody>
      </p:sp>
    </p:spTree>
    <p:extLst>
      <p:ext uri="{BB962C8B-B14F-4D97-AF65-F5344CB8AC3E}">
        <p14:creationId xmlns:p14="http://schemas.microsoft.com/office/powerpoint/2010/main" val="621965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3" end="3"/>
                                            </p:txEl>
                                          </p:spTgt>
                                        </p:tgtEl>
                                        <p:attrNameLst>
                                          <p:attrName>style.visibility</p:attrName>
                                        </p:attrNameLst>
                                      </p:cBhvr>
                                      <p:to>
                                        <p:strVal val="visible"/>
                                      </p:to>
                                    </p:set>
                                    <p:animEffect transition="in" filter="wipe(left)">
                                      <p:cBhvr>
                                        <p:cTn id="1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525963"/>
          </a:xfrm>
        </p:spPr>
        <p:txBody>
          <a:bodyPr/>
          <a:lstStyle/>
          <a:p>
            <a:r>
              <a:rPr lang="en-US" dirty="0" smtClean="0"/>
              <a:t>As Ice Cube once said ‘Work is ‘bout getting paid </a:t>
            </a:r>
            <a:r>
              <a:rPr lang="en-US" dirty="0" err="1" smtClean="0"/>
              <a:t>yo</a:t>
            </a:r>
            <a:r>
              <a:rPr lang="en-US" dirty="0" smtClean="0"/>
              <a:t>!”</a:t>
            </a:r>
          </a:p>
          <a:p>
            <a:r>
              <a:rPr lang="en-US" dirty="0" smtClean="0"/>
              <a:t>Luckily for us that’s not what work is, work is how much force and distance is needed to move or do something therefore:</a:t>
            </a:r>
          </a:p>
          <a:p>
            <a:r>
              <a:rPr lang="en-US" dirty="0" smtClean="0"/>
              <a:t>W=f x d where f is force (N) and d is distance in (M), so our units for work are Nm but because people like to make things confusing for you, a Nm is also a joule (J). Named after James. There’s a reason for that…</a:t>
            </a:r>
            <a:endParaRPr lang="en-US" dirty="0"/>
          </a:p>
        </p:txBody>
      </p:sp>
      <p:sp>
        <p:nvSpPr>
          <p:cNvPr id="2" name="Title 1"/>
          <p:cNvSpPr>
            <a:spLocks noGrp="1"/>
          </p:cNvSpPr>
          <p:nvPr>
            <p:ph type="title"/>
          </p:nvPr>
        </p:nvSpPr>
        <p:spPr/>
        <p:txBody>
          <a:bodyPr/>
          <a:lstStyle/>
          <a:p>
            <a:r>
              <a:rPr lang="en-US" dirty="0" smtClean="0"/>
              <a:t>What is work?</a:t>
            </a:r>
            <a:endParaRPr lang="en-US" dirty="0"/>
          </a:p>
        </p:txBody>
      </p:sp>
    </p:spTree>
    <p:extLst>
      <p:ext uri="{BB962C8B-B14F-4D97-AF65-F5344CB8AC3E}">
        <p14:creationId xmlns:p14="http://schemas.microsoft.com/office/powerpoint/2010/main" val="1196562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676400" y="838200"/>
            <a:ext cx="7010400" cy="5257800"/>
          </a:xfrm>
        </p:spPr>
        <p:txBody>
          <a:bodyPr/>
          <a:lstStyle/>
          <a:p>
            <a:r>
              <a:rPr lang="en-US"/>
              <a:t>Which area of Alberta has air with high specific heat capacities?</a:t>
            </a:r>
          </a:p>
          <a:p>
            <a:pPr lvl="1"/>
            <a:r>
              <a:rPr lang="en-US"/>
              <a:t>Those near large bodies of water</a:t>
            </a:r>
          </a:p>
          <a:p>
            <a:endParaRPr lang="en-US"/>
          </a:p>
          <a:p>
            <a:r>
              <a:rPr lang="en-US"/>
              <a:t>How can you tell? </a:t>
            </a:r>
          </a:p>
          <a:p>
            <a:pPr lvl="1"/>
            <a:r>
              <a:rPr lang="en-US"/>
              <a:t>Because of the smaller differences between day time and night time temperatures</a:t>
            </a:r>
          </a:p>
        </p:txBody>
      </p:sp>
    </p:spTree>
    <p:extLst>
      <p:ext uri="{BB962C8B-B14F-4D97-AF65-F5344CB8AC3E}">
        <p14:creationId xmlns:p14="http://schemas.microsoft.com/office/powerpoint/2010/main" val="2527262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wipe(left)">
                                      <p:cBhvr>
                                        <p:cTn id="10" dur="500"/>
                                        <p:tgtEl>
                                          <p:spTgt spid="717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animEffect transition="in" filter="wipe(left)">
                                      <p:cBhvr>
                                        <p:cTn id="15" dur="500"/>
                                        <p:tgtEl>
                                          <p:spTgt spid="7171">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171">
                                            <p:txEl>
                                              <p:pRg st="4" end="4"/>
                                            </p:txEl>
                                          </p:spTgt>
                                        </p:tgtEl>
                                        <p:attrNameLst>
                                          <p:attrName>style.visibility</p:attrName>
                                        </p:attrNameLst>
                                      </p:cBhvr>
                                      <p:to>
                                        <p:strVal val="visible"/>
                                      </p:to>
                                    </p:set>
                                    <p:animEffect transition="in" filter="wipe(left)">
                                      <p:cBhvr>
                                        <p:cTn id="18"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CA"/>
          </a:p>
        </p:txBody>
      </p:sp>
      <p:sp>
        <p:nvSpPr>
          <p:cNvPr id="8195" name="Rectangle 3"/>
          <p:cNvSpPr>
            <a:spLocks noGrp="1" noChangeArrowheads="1"/>
          </p:cNvSpPr>
          <p:nvPr>
            <p:ph type="body" idx="1"/>
          </p:nvPr>
        </p:nvSpPr>
        <p:spPr/>
        <p:txBody>
          <a:bodyPr/>
          <a:lstStyle/>
          <a:p>
            <a:r>
              <a:rPr lang="en-US"/>
              <a:t>What about Calgary? High or low specific heat capacities?</a:t>
            </a:r>
          </a:p>
          <a:p>
            <a:endParaRPr lang="en-US"/>
          </a:p>
          <a:p>
            <a:r>
              <a:rPr lang="en-US"/>
              <a:t>LOW – Temperature is quite dry, therefore they have large temperature swings between day and night </a:t>
            </a:r>
          </a:p>
        </p:txBody>
      </p:sp>
    </p:spTree>
    <p:extLst>
      <p:ext uri="{BB962C8B-B14F-4D97-AF65-F5344CB8AC3E}">
        <p14:creationId xmlns:p14="http://schemas.microsoft.com/office/powerpoint/2010/main" val="2951890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wipe(left)">
                                      <p:cBhvr>
                                        <p:cTn id="12"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FORMULA: Q = mc</a:t>
            </a:r>
            <a:r>
              <a:rPr lang="en-US">
                <a:cs typeface="Arial" pitchFamily="34" charset="0"/>
              </a:rPr>
              <a:t>∆T</a:t>
            </a:r>
          </a:p>
        </p:txBody>
      </p:sp>
      <p:sp>
        <p:nvSpPr>
          <p:cNvPr id="9219" name="Rectangle 3"/>
          <p:cNvSpPr>
            <a:spLocks noGrp="1" noChangeArrowheads="1"/>
          </p:cNvSpPr>
          <p:nvPr>
            <p:ph type="body" idx="1"/>
          </p:nvPr>
        </p:nvSpPr>
        <p:spPr/>
        <p:txBody>
          <a:bodyPr/>
          <a:lstStyle/>
          <a:p>
            <a:r>
              <a:rPr lang="en-US" dirty="0"/>
              <a:t>C = Specific Heat Capacity (J/</a:t>
            </a:r>
            <a:r>
              <a:rPr lang="en-US" dirty="0" err="1"/>
              <a:t>g</a:t>
            </a:r>
            <a:r>
              <a:rPr lang="en-US" baseline="30000" dirty="0" err="1"/>
              <a:t>o</a:t>
            </a:r>
            <a:r>
              <a:rPr lang="en-US" dirty="0" err="1"/>
              <a:t>C</a:t>
            </a:r>
            <a:r>
              <a:rPr lang="en-US" dirty="0"/>
              <a:t>)</a:t>
            </a:r>
          </a:p>
          <a:p>
            <a:pPr lvl="1"/>
            <a:r>
              <a:rPr lang="en-US" dirty="0"/>
              <a:t>Table on </a:t>
            </a:r>
            <a:r>
              <a:rPr lang="en-US" dirty="0" err="1"/>
              <a:t>pg</a:t>
            </a:r>
            <a:r>
              <a:rPr lang="en-US" dirty="0"/>
              <a:t> </a:t>
            </a:r>
            <a:r>
              <a:rPr lang="en-US" dirty="0" smtClean="0"/>
              <a:t>318</a:t>
            </a:r>
            <a:endParaRPr lang="en-US" dirty="0"/>
          </a:p>
          <a:p>
            <a:endParaRPr lang="en-US" dirty="0"/>
          </a:p>
          <a:p>
            <a:r>
              <a:rPr lang="en-US" dirty="0"/>
              <a:t>Q = Amount of Heat (J)</a:t>
            </a:r>
          </a:p>
          <a:p>
            <a:endParaRPr lang="en-US" dirty="0"/>
          </a:p>
          <a:p>
            <a:r>
              <a:rPr lang="en-US" dirty="0"/>
              <a:t>m = Specific Mass (g)</a:t>
            </a:r>
          </a:p>
          <a:p>
            <a:endParaRPr lang="en-US" dirty="0"/>
          </a:p>
          <a:p>
            <a:r>
              <a:rPr lang="en-US" dirty="0"/>
              <a:t> </a:t>
            </a:r>
            <a:r>
              <a:rPr lang="en-US" dirty="0">
                <a:cs typeface="Arial" pitchFamily="34" charset="0"/>
              </a:rPr>
              <a:t>∆T = Change in temperature (</a:t>
            </a:r>
            <a:r>
              <a:rPr lang="en-US" baseline="30000" dirty="0" err="1"/>
              <a:t>o</a:t>
            </a:r>
            <a:r>
              <a:rPr lang="en-US" dirty="0" err="1"/>
              <a:t>C</a:t>
            </a:r>
            <a:r>
              <a:rPr lang="en-US" dirty="0"/>
              <a:t>)</a:t>
            </a:r>
          </a:p>
          <a:p>
            <a:endParaRPr lang="en-US" dirty="0">
              <a:cs typeface="Arial" pitchFamily="34" charset="0"/>
            </a:endParaRPr>
          </a:p>
        </p:txBody>
      </p:sp>
    </p:spTree>
    <p:extLst>
      <p:ext uri="{BB962C8B-B14F-4D97-AF65-F5344CB8AC3E}">
        <p14:creationId xmlns:p14="http://schemas.microsoft.com/office/powerpoint/2010/main" val="989437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left)">
                                      <p:cBhvr>
                                        <p:cTn id="7" dur="500"/>
                                        <p:tgtEl>
                                          <p:spTgt spid="92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wipe(left)">
                                      <p:cBhvr>
                                        <p:cTn id="10" dur="500"/>
                                        <p:tgtEl>
                                          <p:spTgt spid="921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animEffect transition="in" filter="wipe(left)">
                                      <p:cBhvr>
                                        <p:cTn id="15" dur="500"/>
                                        <p:tgtEl>
                                          <p:spTgt spid="9219">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219">
                                            <p:txEl>
                                              <p:pRg st="5" end="5"/>
                                            </p:txEl>
                                          </p:spTgt>
                                        </p:tgtEl>
                                        <p:attrNameLst>
                                          <p:attrName>style.visibility</p:attrName>
                                        </p:attrNameLst>
                                      </p:cBhvr>
                                      <p:to>
                                        <p:strVal val="visible"/>
                                      </p:to>
                                    </p:set>
                                    <p:animEffect transition="in" filter="wipe(left)">
                                      <p:cBhvr>
                                        <p:cTn id="20" dur="500"/>
                                        <p:tgtEl>
                                          <p:spTgt spid="9219">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219">
                                            <p:txEl>
                                              <p:pRg st="7" end="7"/>
                                            </p:txEl>
                                          </p:spTgt>
                                        </p:tgtEl>
                                        <p:attrNameLst>
                                          <p:attrName>style.visibility</p:attrName>
                                        </p:attrNameLst>
                                      </p:cBhvr>
                                      <p:to>
                                        <p:strVal val="visible"/>
                                      </p:to>
                                    </p:set>
                                    <p:animEffect transition="in" filter="wipe(left)">
                                      <p:cBhvr>
                                        <p:cTn id="25" dur="500"/>
                                        <p:tgtEl>
                                          <p:spTgt spid="92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Question 1: </a:t>
            </a:r>
          </a:p>
        </p:txBody>
      </p:sp>
      <p:sp>
        <p:nvSpPr>
          <p:cNvPr id="10243" name="Rectangle 3"/>
          <p:cNvSpPr>
            <a:spLocks noGrp="1" noChangeArrowheads="1"/>
          </p:cNvSpPr>
          <p:nvPr>
            <p:ph type="body" idx="1"/>
          </p:nvPr>
        </p:nvSpPr>
        <p:spPr/>
        <p:txBody>
          <a:bodyPr/>
          <a:lstStyle/>
          <a:p>
            <a:pPr>
              <a:lnSpc>
                <a:spcPct val="90000"/>
              </a:lnSpc>
            </a:pPr>
            <a:r>
              <a:rPr lang="en-US"/>
              <a:t>Suppose you want to make some soup, and you need to heat 500g of water from 10.2</a:t>
            </a:r>
            <a:r>
              <a:rPr lang="en-US" baseline="30000"/>
              <a:t>o</a:t>
            </a:r>
            <a:r>
              <a:rPr lang="en-US"/>
              <a:t>C to 98.7</a:t>
            </a:r>
            <a:r>
              <a:rPr lang="en-US" baseline="30000"/>
              <a:t>o</a:t>
            </a:r>
            <a:r>
              <a:rPr lang="en-US"/>
              <a:t>C. Calculate the amount of heat required to do this.</a:t>
            </a:r>
          </a:p>
          <a:p>
            <a:pPr>
              <a:lnSpc>
                <a:spcPct val="90000"/>
              </a:lnSpc>
              <a:buFont typeface="Wingdings" pitchFamily="2" charset="2"/>
              <a:buNone/>
            </a:pPr>
            <a:r>
              <a:rPr lang="en-US"/>
              <a:t>	m = 500g</a:t>
            </a:r>
          </a:p>
          <a:p>
            <a:pPr>
              <a:lnSpc>
                <a:spcPct val="90000"/>
              </a:lnSpc>
              <a:buFont typeface="Wingdings" pitchFamily="2" charset="2"/>
              <a:buNone/>
            </a:pPr>
            <a:r>
              <a:rPr lang="en-US"/>
              <a:t>	c = 4.19 J/g</a:t>
            </a:r>
            <a:r>
              <a:rPr lang="en-US" baseline="30000"/>
              <a:t>o</a:t>
            </a:r>
            <a:r>
              <a:rPr lang="en-US"/>
              <a:t>C</a:t>
            </a:r>
          </a:p>
          <a:p>
            <a:pPr>
              <a:lnSpc>
                <a:spcPct val="90000"/>
              </a:lnSpc>
              <a:buFont typeface="Wingdings" pitchFamily="2" charset="2"/>
              <a:buNone/>
            </a:pPr>
            <a:r>
              <a:rPr lang="en-US"/>
              <a:t>	T = 98.7 – 10.2 = 88.5</a:t>
            </a:r>
            <a:r>
              <a:rPr lang="en-US" baseline="30000"/>
              <a:t>o</a:t>
            </a:r>
            <a:r>
              <a:rPr lang="en-US"/>
              <a:t>C</a:t>
            </a:r>
          </a:p>
          <a:p>
            <a:pPr>
              <a:lnSpc>
                <a:spcPct val="90000"/>
              </a:lnSpc>
              <a:buFont typeface="Wingdings" pitchFamily="2" charset="2"/>
              <a:buNone/>
            </a:pPr>
            <a:r>
              <a:rPr lang="en-US"/>
              <a:t>	Q = ?</a:t>
            </a:r>
          </a:p>
          <a:p>
            <a:pPr>
              <a:lnSpc>
                <a:spcPct val="90000"/>
              </a:lnSpc>
              <a:buFont typeface="Wingdings" pitchFamily="2" charset="2"/>
              <a:buNone/>
            </a:pPr>
            <a:r>
              <a:rPr lang="en-US"/>
              <a:t>  </a:t>
            </a:r>
          </a:p>
        </p:txBody>
      </p:sp>
    </p:spTree>
    <p:extLst>
      <p:ext uri="{BB962C8B-B14F-4D97-AF65-F5344CB8AC3E}">
        <p14:creationId xmlns:p14="http://schemas.microsoft.com/office/powerpoint/2010/main" val="3969323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wipe(lef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wipe(left)">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wipe(left)">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wipe(left)">
                                      <p:cBhvr>
                                        <p:cTn id="27" dur="500"/>
                                        <p:tgtEl>
                                          <p:spTgt spid="102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43">
                                            <p:txEl>
                                              <p:pRg st="5" end="5"/>
                                            </p:txEl>
                                          </p:spTgt>
                                        </p:tgtEl>
                                        <p:attrNameLst>
                                          <p:attrName>style.visibility</p:attrName>
                                        </p:attrNameLst>
                                      </p:cBhvr>
                                      <p:to>
                                        <p:strVal val="visible"/>
                                      </p:to>
                                    </p:set>
                                    <p:animEffect transition="in" filter="wipe(left)">
                                      <p:cBhvr>
                                        <p:cTn id="32" dur="5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n-CA"/>
          </a:p>
        </p:txBody>
      </p:sp>
      <p:sp>
        <p:nvSpPr>
          <p:cNvPr id="11267" name="Rectangle 3"/>
          <p:cNvSpPr>
            <a:spLocks noGrp="1" noChangeArrowheads="1"/>
          </p:cNvSpPr>
          <p:nvPr>
            <p:ph type="body" idx="1"/>
          </p:nvPr>
        </p:nvSpPr>
        <p:spPr/>
        <p:txBody>
          <a:bodyPr/>
          <a:lstStyle/>
          <a:p>
            <a:pPr>
              <a:buFont typeface="Wingdings" pitchFamily="2" charset="2"/>
              <a:buNone/>
            </a:pPr>
            <a:r>
              <a:rPr lang="en-US"/>
              <a:t>Q = mc</a:t>
            </a:r>
            <a:r>
              <a:rPr lang="en-US">
                <a:cs typeface="Arial" pitchFamily="34" charset="0"/>
              </a:rPr>
              <a:t>∆T</a:t>
            </a:r>
          </a:p>
          <a:p>
            <a:pPr>
              <a:buFont typeface="Wingdings" pitchFamily="2" charset="2"/>
              <a:buNone/>
            </a:pPr>
            <a:r>
              <a:rPr lang="en-US">
                <a:cs typeface="Arial" pitchFamily="34" charset="0"/>
              </a:rPr>
              <a:t>Q = (500g)(4.19J/</a:t>
            </a:r>
            <a:r>
              <a:rPr lang="en-US"/>
              <a:t>g</a:t>
            </a:r>
            <a:r>
              <a:rPr lang="en-US" baseline="30000"/>
              <a:t>o</a:t>
            </a:r>
            <a:r>
              <a:rPr lang="en-US"/>
              <a:t>C)(88.5</a:t>
            </a:r>
            <a:r>
              <a:rPr lang="en-US" baseline="30000"/>
              <a:t>o</a:t>
            </a:r>
            <a:r>
              <a:rPr lang="en-US"/>
              <a:t>C)</a:t>
            </a:r>
          </a:p>
          <a:p>
            <a:pPr>
              <a:buFont typeface="Wingdings" pitchFamily="2" charset="2"/>
              <a:buNone/>
            </a:pPr>
            <a:endParaRPr lang="en-US"/>
          </a:p>
          <a:p>
            <a:pPr>
              <a:buFont typeface="Wingdings" pitchFamily="2" charset="2"/>
              <a:buNone/>
            </a:pPr>
            <a:r>
              <a:rPr lang="en-US"/>
              <a:t>Q = 185407J</a:t>
            </a:r>
          </a:p>
          <a:p>
            <a:pPr>
              <a:buFont typeface="Wingdings" pitchFamily="2" charset="2"/>
              <a:buNone/>
            </a:pPr>
            <a:r>
              <a:rPr lang="en-US"/>
              <a:t>Q = 1.85x10</a:t>
            </a:r>
            <a:r>
              <a:rPr lang="en-US" baseline="30000"/>
              <a:t>5</a:t>
            </a:r>
            <a:r>
              <a:rPr lang="en-US"/>
              <a:t>J</a:t>
            </a:r>
          </a:p>
        </p:txBody>
      </p:sp>
    </p:spTree>
    <p:extLst>
      <p:ext uri="{BB962C8B-B14F-4D97-AF65-F5344CB8AC3E}">
        <p14:creationId xmlns:p14="http://schemas.microsoft.com/office/powerpoint/2010/main" val="1108378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lef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lef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wipe(left)">
                                      <p:cBhvr>
                                        <p:cTn id="17" dur="500"/>
                                        <p:tgtEl>
                                          <p:spTgt spid="1126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7">
                                            <p:txEl>
                                              <p:pRg st="4" end="4"/>
                                            </p:txEl>
                                          </p:spTgt>
                                        </p:tgtEl>
                                        <p:attrNameLst>
                                          <p:attrName>style.visibility</p:attrName>
                                        </p:attrNameLst>
                                      </p:cBhvr>
                                      <p:to>
                                        <p:strVal val="visible"/>
                                      </p:to>
                                    </p:set>
                                    <p:animEffect transition="in" filter="wipe(left)">
                                      <p:cBhvr>
                                        <p:cTn id="22"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Question 2:</a:t>
            </a:r>
          </a:p>
        </p:txBody>
      </p:sp>
      <p:sp>
        <p:nvSpPr>
          <p:cNvPr id="12291" name="Rectangle 3"/>
          <p:cNvSpPr>
            <a:spLocks noGrp="1" noChangeArrowheads="1"/>
          </p:cNvSpPr>
          <p:nvPr>
            <p:ph type="body" idx="1"/>
          </p:nvPr>
        </p:nvSpPr>
        <p:spPr/>
        <p:txBody>
          <a:bodyPr/>
          <a:lstStyle/>
          <a:p>
            <a:r>
              <a:rPr lang="en-US"/>
              <a:t>Suppose you use a 0.40kg stainless steel pot to warm 2.0kg of water from 12</a:t>
            </a:r>
            <a:r>
              <a:rPr lang="en-US" baseline="30000"/>
              <a:t>o</a:t>
            </a:r>
            <a:r>
              <a:rPr lang="en-US"/>
              <a:t>C to 38</a:t>
            </a:r>
            <a:r>
              <a:rPr lang="en-US" baseline="30000"/>
              <a:t>o</a:t>
            </a:r>
            <a:r>
              <a:rPr lang="en-US"/>
              <a:t>C. Calculate the heat required to warm the water and the pot. The specific heat capacity of the stainless steel is 0.510J/g</a:t>
            </a:r>
            <a:r>
              <a:rPr lang="en-US" baseline="30000"/>
              <a:t>o</a:t>
            </a:r>
            <a:r>
              <a:rPr lang="en-US"/>
              <a:t>C. </a:t>
            </a:r>
          </a:p>
        </p:txBody>
      </p:sp>
    </p:spTree>
    <p:extLst>
      <p:ext uri="{BB962C8B-B14F-4D97-AF65-F5344CB8AC3E}">
        <p14:creationId xmlns:p14="http://schemas.microsoft.com/office/powerpoint/2010/main" val="3544659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left)">
                                      <p:cBhvr>
                                        <p:cTn id="7"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buFont typeface="Wingdings" pitchFamily="2" charset="2"/>
              <a:buNone/>
            </a:pPr>
            <a:r>
              <a:rPr lang="en-US"/>
              <a:t>m = 0.4kg = 400g (pot)</a:t>
            </a:r>
          </a:p>
          <a:p>
            <a:pPr>
              <a:buFont typeface="Wingdings" pitchFamily="2" charset="2"/>
              <a:buNone/>
            </a:pPr>
            <a:r>
              <a:rPr lang="en-US"/>
              <a:t>m = 2.0kg = 2000g (water)</a:t>
            </a:r>
          </a:p>
          <a:p>
            <a:pPr>
              <a:buFont typeface="Wingdings" pitchFamily="2" charset="2"/>
              <a:buNone/>
            </a:pPr>
            <a:r>
              <a:rPr lang="en-US"/>
              <a:t>T = 38</a:t>
            </a:r>
            <a:r>
              <a:rPr lang="en-US" baseline="30000"/>
              <a:t>o</a:t>
            </a:r>
            <a:r>
              <a:rPr lang="en-US"/>
              <a:t>C - 12</a:t>
            </a:r>
            <a:r>
              <a:rPr lang="en-US" baseline="30000"/>
              <a:t>o</a:t>
            </a:r>
            <a:r>
              <a:rPr lang="en-US"/>
              <a:t>C = 26</a:t>
            </a:r>
            <a:r>
              <a:rPr lang="en-US" baseline="30000"/>
              <a:t>o</a:t>
            </a:r>
            <a:r>
              <a:rPr lang="en-US"/>
              <a:t>C</a:t>
            </a:r>
          </a:p>
          <a:p>
            <a:pPr>
              <a:buFont typeface="Wingdings" pitchFamily="2" charset="2"/>
              <a:buNone/>
            </a:pPr>
            <a:r>
              <a:rPr lang="en-US"/>
              <a:t>C = 0.510J/g</a:t>
            </a:r>
            <a:r>
              <a:rPr lang="en-US" baseline="30000"/>
              <a:t>o</a:t>
            </a:r>
            <a:r>
              <a:rPr lang="en-US"/>
              <a:t>C (pot)</a:t>
            </a:r>
          </a:p>
          <a:p>
            <a:pPr>
              <a:buFont typeface="Wingdings" pitchFamily="2" charset="2"/>
              <a:buNone/>
            </a:pPr>
            <a:r>
              <a:rPr lang="en-US"/>
              <a:t>C = 4.18J/g</a:t>
            </a:r>
            <a:r>
              <a:rPr lang="en-US" baseline="30000"/>
              <a:t>o</a:t>
            </a:r>
            <a:r>
              <a:rPr lang="en-US"/>
              <a:t>C (water)</a:t>
            </a:r>
          </a:p>
          <a:p>
            <a:pPr>
              <a:buFont typeface="Wingdings" pitchFamily="2" charset="2"/>
              <a:buNone/>
            </a:pPr>
            <a:r>
              <a:rPr lang="en-US"/>
              <a:t>Q = ? (pot)</a:t>
            </a:r>
          </a:p>
          <a:p>
            <a:pPr>
              <a:buFont typeface="Wingdings" pitchFamily="2" charset="2"/>
              <a:buNone/>
            </a:pPr>
            <a:r>
              <a:rPr lang="en-US"/>
              <a:t>Q = ? (water)</a:t>
            </a:r>
          </a:p>
        </p:txBody>
      </p:sp>
    </p:spTree>
    <p:extLst>
      <p:ext uri="{BB962C8B-B14F-4D97-AF65-F5344CB8AC3E}">
        <p14:creationId xmlns:p14="http://schemas.microsoft.com/office/powerpoint/2010/main" val="3306809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lef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lef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left)">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wipe(left)">
                                      <p:cBhvr>
                                        <p:cTn id="22" dur="5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wipe(left)">
                                      <p:cBhvr>
                                        <p:cTn id="27" dur="500"/>
                                        <p:tgtEl>
                                          <p:spTgt spid="133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wipe(left)">
                                      <p:cBhvr>
                                        <p:cTn id="32" dur="500"/>
                                        <p:tgtEl>
                                          <p:spTgt spid="133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wipe(left)">
                                      <p:cBhvr>
                                        <p:cTn id="37"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Q (pot)</a:t>
            </a:r>
          </a:p>
        </p:txBody>
      </p:sp>
      <p:sp>
        <p:nvSpPr>
          <p:cNvPr id="14339" name="Rectangle 3"/>
          <p:cNvSpPr>
            <a:spLocks noGrp="1" noChangeArrowheads="1"/>
          </p:cNvSpPr>
          <p:nvPr>
            <p:ph type="body" idx="1"/>
          </p:nvPr>
        </p:nvSpPr>
        <p:spPr/>
        <p:txBody>
          <a:bodyPr/>
          <a:lstStyle/>
          <a:p>
            <a:r>
              <a:rPr lang="en-US"/>
              <a:t>Q = mc</a:t>
            </a:r>
            <a:r>
              <a:rPr lang="en-US">
                <a:cs typeface="Arial" pitchFamily="34" charset="0"/>
              </a:rPr>
              <a:t>∆T</a:t>
            </a:r>
          </a:p>
          <a:p>
            <a:endParaRPr lang="en-US">
              <a:cs typeface="Arial" pitchFamily="34" charset="0"/>
            </a:endParaRPr>
          </a:p>
          <a:p>
            <a:r>
              <a:rPr lang="en-US">
                <a:cs typeface="Arial" pitchFamily="34" charset="0"/>
              </a:rPr>
              <a:t>Q = (400g)(</a:t>
            </a:r>
            <a:r>
              <a:rPr lang="en-US"/>
              <a:t>0.510J/g</a:t>
            </a:r>
            <a:r>
              <a:rPr lang="en-US" baseline="30000"/>
              <a:t>o</a:t>
            </a:r>
            <a:r>
              <a:rPr lang="en-US"/>
              <a:t>C)(26</a:t>
            </a:r>
            <a:r>
              <a:rPr lang="en-US" baseline="30000"/>
              <a:t>o</a:t>
            </a:r>
            <a:r>
              <a:rPr lang="en-US"/>
              <a:t>C)</a:t>
            </a:r>
          </a:p>
          <a:p>
            <a:endParaRPr lang="en-US"/>
          </a:p>
          <a:p>
            <a:r>
              <a:rPr lang="en-US"/>
              <a:t>Q = 5304J</a:t>
            </a:r>
          </a:p>
          <a:p>
            <a:endParaRPr lang="en-US"/>
          </a:p>
          <a:p>
            <a:pPr>
              <a:buFont typeface="Wingdings" pitchFamily="2" charset="2"/>
              <a:buNone/>
            </a:pPr>
            <a:endParaRPr lang="en-US"/>
          </a:p>
        </p:txBody>
      </p:sp>
    </p:spTree>
    <p:extLst>
      <p:ext uri="{BB962C8B-B14F-4D97-AF65-F5344CB8AC3E}">
        <p14:creationId xmlns:p14="http://schemas.microsoft.com/office/powerpoint/2010/main" val="1125796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Effect transition="in" filter="wipe(left)">
                                      <p:cBhvr>
                                        <p:cTn id="12" dur="500"/>
                                        <p:tgtEl>
                                          <p:spTgt spid="143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339">
                                            <p:txEl>
                                              <p:pRg st="4" end="4"/>
                                            </p:txEl>
                                          </p:spTgt>
                                        </p:tgtEl>
                                        <p:attrNameLst>
                                          <p:attrName>style.visibility</p:attrName>
                                        </p:attrNameLst>
                                      </p:cBhvr>
                                      <p:to>
                                        <p:strVal val="visible"/>
                                      </p:to>
                                    </p:set>
                                    <p:animEffect transition="in" filter="wipe(left)">
                                      <p:cBhvr>
                                        <p:cTn id="17"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676400" y="228600"/>
            <a:ext cx="7010400" cy="1295400"/>
          </a:xfrm>
        </p:spPr>
        <p:txBody>
          <a:bodyPr/>
          <a:lstStyle/>
          <a:p>
            <a:r>
              <a:rPr lang="en-US"/>
              <a:t>Q (water)</a:t>
            </a:r>
          </a:p>
        </p:txBody>
      </p:sp>
      <p:sp>
        <p:nvSpPr>
          <p:cNvPr id="15363" name="Rectangle 3"/>
          <p:cNvSpPr>
            <a:spLocks noGrp="1" noChangeArrowheads="1"/>
          </p:cNvSpPr>
          <p:nvPr>
            <p:ph type="body" idx="1"/>
          </p:nvPr>
        </p:nvSpPr>
        <p:spPr>
          <a:xfrm>
            <a:off x="1676400" y="1371600"/>
            <a:ext cx="7010400" cy="4800600"/>
          </a:xfrm>
        </p:spPr>
        <p:txBody>
          <a:bodyPr/>
          <a:lstStyle/>
          <a:p>
            <a:r>
              <a:rPr lang="en-US"/>
              <a:t>Q = mc</a:t>
            </a:r>
            <a:r>
              <a:rPr lang="en-US">
                <a:cs typeface="Arial" pitchFamily="34" charset="0"/>
              </a:rPr>
              <a:t>∆T</a:t>
            </a:r>
          </a:p>
          <a:p>
            <a:endParaRPr lang="en-US">
              <a:cs typeface="Arial" pitchFamily="34" charset="0"/>
            </a:endParaRPr>
          </a:p>
          <a:p>
            <a:r>
              <a:rPr lang="en-US">
                <a:cs typeface="Arial" pitchFamily="34" charset="0"/>
              </a:rPr>
              <a:t>Q = (2000g)(</a:t>
            </a:r>
            <a:r>
              <a:rPr lang="en-US"/>
              <a:t>4.19J/g</a:t>
            </a:r>
            <a:r>
              <a:rPr lang="en-US" baseline="30000"/>
              <a:t>o</a:t>
            </a:r>
            <a:r>
              <a:rPr lang="en-US"/>
              <a:t>C)(26</a:t>
            </a:r>
            <a:r>
              <a:rPr lang="en-US" baseline="30000"/>
              <a:t>o</a:t>
            </a:r>
            <a:r>
              <a:rPr lang="en-US"/>
              <a:t>C)</a:t>
            </a:r>
          </a:p>
          <a:p>
            <a:endParaRPr lang="en-US"/>
          </a:p>
          <a:p>
            <a:r>
              <a:rPr lang="en-US"/>
              <a:t>Q = 217880J</a:t>
            </a:r>
          </a:p>
          <a:p>
            <a:endParaRPr lang="en-US"/>
          </a:p>
          <a:p>
            <a:r>
              <a:rPr lang="en-US"/>
              <a:t>Q</a:t>
            </a:r>
            <a:r>
              <a:rPr lang="en-US" baseline="-25000"/>
              <a:t>total</a:t>
            </a:r>
            <a:r>
              <a:rPr lang="en-US"/>
              <a:t> = 5304J + 217880J = 223184J</a:t>
            </a:r>
          </a:p>
          <a:p>
            <a:pPr>
              <a:buFont typeface="Wingdings" pitchFamily="2" charset="2"/>
              <a:buNone/>
            </a:pPr>
            <a:endParaRPr lang="en-US"/>
          </a:p>
          <a:p>
            <a:r>
              <a:rPr lang="en-US"/>
              <a:t>Q = 2.2x10</a:t>
            </a:r>
            <a:r>
              <a:rPr lang="en-US" baseline="30000"/>
              <a:t>5</a:t>
            </a:r>
            <a:r>
              <a:rPr lang="en-US"/>
              <a:t>J</a:t>
            </a:r>
          </a:p>
          <a:p>
            <a:endParaRPr lang="en-US"/>
          </a:p>
        </p:txBody>
      </p:sp>
    </p:spTree>
    <p:extLst>
      <p:ext uri="{BB962C8B-B14F-4D97-AF65-F5344CB8AC3E}">
        <p14:creationId xmlns:p14="http://schemas.microsoft.com/office/powerpoint/2010/main" val="27932403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lef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wipe(left)">
                                      <p:cBhvr>
                                        <p:cTn id="12" dur="500"/>
                                        <p:tgtEl>
                                          <p:spTgt spid="1536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xEl>
                                              <p:pRg st="4" end="4"/>
                                            </p:txEl>
                                          </p:spTgt>
                                        </p:tgtEl>
                                        <p:attrNameLst>
                                          <p:attrName>style.visibility</p:attrName>
                                        </p:attrNameLst>
                                      </p:cBhvr>
                                      <p:to>
                                        <p:strVal val="visible"/>
                                      </p:to>
                                    </p:set>
                                    <p:animEffect transition="in" filter="wipe(left)">
                                      <p:cBhvr>
                                        <p:cTn id="17" dur="500"/>
                                        <p:tgtEl>
                                          <p:spTgt spid="1536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3">
                                            <p:txEl>
                                              <p:pRg st="6" end="6"/>
                                            </p:txEl>
                                          </p:spTgt>
                                        </p:tgtEl>
                                        <p:attrNameLst>
                                          <p:attrName>style.visibility</p:attrName>
                                        </p:attrNameLst>
                                      </p:cBhvr>
                                      <p:to>
                                        <p:strVal val="visible"/>
                                      </p:to>
                                    </p:set>
                                    <p:animEffect transition="in" filter="wipe(left)">
                                      <p:cBhvr>
                                        <p:cTn id="22" dur="500"/>
                                        <p:tgtEl>
                                          <p:spTgt spid="1536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363">
                                            <p:txEl>
                                              <p:pRg st="8" end="8"/>
                                            </p:txEl>
                                          </p:spTgt>
                                        </p:tgtEl>
                                        <p:attrNameLst>
                                          <p:attrName>style.visibility</p:attrName>
                                        </p:attrNameLst>
                                      </p:cBhvr>
                                      <p:to>
                                        <p:strVal val="visible"/>
                                      </p:to>
                                    </p:set>
                                    <p:animEffect transition="in" filter="wipe(left)">
                                      <p:cBhvr>
                                        <p:cTn id="27" dur="500"/>
                                        <p:tgtEl>
                                          <p:spTgt spid="153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Absolute zero</a:t>
            </a:r>
            <a:r>
              <a:rPr lang="en-US" dirty="0" smtClean="0"/>
              <a:t>= the coldest temperature possible ever, -273.5 degrees Celsius </a:t>
            </a:r>
          </a:p>
          <a:p>
            <a:r>
              <a:rPr lang="en-US" dirty="0" smtClean="0"/>
              <a:t>Three types of temp measure: Kelvin (K), Celsius(C) and Fahrenheit(F). </a:t>
            </a:r>
          </a:p>
          <a:p>
            <a:r>
              <a:rPr lang="en-US" dirty="0" smtClean="0"/>
              <a:t>Conversions:</a:t>
            </a:r>
          </a:p>
          <a:p>
            <a:pPr lvl="1"/>
            <a:r>
              <a:rPr lang="en-US" dirty="0" smtClean="0"/>
              <a:t>K to C: K – 273</a:t>
            </a:r>
          </a:p>
          <a:p>
            <a:pPr lvl="1"/>
            <a:r>
              <a:rPr lang="en-US" dirty="0" smtClean="0"/>
              <a:t>C to K: C + 273</a:t>
            </a:r>
          </a:p>
          <a:p>
            <a:pPr lvl="1"/>
            <a:endParaRPr lang="en-US" dirty="0"/>
          </a:p>
        </p:txBody>
      </p:sp>
      <p:sp>
        <p:nvSpPr>
          <p:cNvPr id="3" name="Title 2"/>
          <p:cNvSpPr>
            <a:spLocks noGrp="1"/>
          </p:cNvSpPr>
          <p:nvPr>
            <p:ph type="title"/>
          </p:nvPr>
        </p:nvSpPr>
        <p:spPr/>
        <p:txBody>
          <a:bodyPr/>
          <a:lstStyle/>
          <a:p>
            <a:r>
              <a:rPr lang="en-US" dirty="0" smtClean="0"/>
              <a:t>Temperature Stuff</a:t>
            </a:r>
            <a:endParaRPr lang="en-US" dirty="0"/>
          </a:p>
        </p:txBody>
      </p:sp>
    </p:spTree>
    <p:extLst>
      <p:ext uri="{BB962C8B-B14F-4D97-AF65-F5344CB8AC3E}">
        <p14:creationId xmlns:p14="http://schemas.microsoft.com/office/powerpoint/2010/main" val="108632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much work does Frank do if he lifts a 75N load of rice into the back of his truck 1.4 m off the ground?</a:t>
            </a:r>
          </a:p>
          <a:p>
            <a:endParaRPr lang="en-US" dirty="0"/>
          </a:p>
          <a:p>
            <a:r>
              <a:rPr lang="en-US" dirty="0" smtClean="0"/>
              <a:t>W = f x d</a:t>
            </a:r>
          </a:p>
          <a:p>
            <a:r>
              <a:rPr lang="en-US" dirty="0" smtClean="0"/>
              <a:t>W = 75 x 1.4</a:t>
            </a:r>
          </a:p>
          <a:p>
            <a:r>
              <a:rPr lang="en-US" dirty="0" smtClean="0"/>
              <a:t>W= 105 Nm or 105J</a:t>
            </a:r>
            <a:endParaRPr lang="en-US" dirty="0"/>
          </a:p>
        </p:txBody>
      </p:sp>
      <p:sp>
        <p:nvSpPr>
          <p:cNvPr id="3" name="Title 2"/>
          <p:cNvSpPr>
            <a:spLocks noGrp="1"/>
          </p:cNvSpPr>
          <p:nvPr>
            <p:ph type="title"/>
          </p:nvPr>
        </p:nvSpPr>
        <p:spPr/>
        <p:txBody>
          <a:bodyPr/>
          <a:lstStyle/>
          <a:p>
            <a:r>
              <a:rPr lang="en-US" dirty="0" smtClean="0"/>
              <a:t>Examples</a:t>
            </a:r>
            <a:endParaRPr lang="en-US" dirty="0"/>
          </a:p>
        </p:txBody>
      </p:sp>
    </p:spTree>
    <p:extLst>
      <p:ext uri="{BB962C8B-B14F-4D97-AF65-F5344CB8AC3E}">
        <p14:creationId xmlns:p14="http://schemas.microsoft.com/office/powerpoint/2010/main" val="3570945339"/>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6" descr="C:\Documents and Settings\Science\Application Data\Microsoft\Media Catalog\AbsoluteZer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21899" y="1481138"/>
            <a:ext cx="4300201"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039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Conduction</a:t>
            </a:r>
            <a:r>
              <a:rPr lang="en-US" dirty="0" smtClean="0"/>
              <a:t>: Contact between particles (IE rod in a flame)</a:t>
            </a:r>
          </a:p>
          <a:p>
            <a:r>
              <a:rPr lang="en-US" b="1" dirty="0" smtClean="0"/>
              <a:t>Convection</a:t>
            </a:r>
            <a:r>
              <a:rPr lang="en-US" dirty="0" smtClean="0"/>
              <a:t>: A mixture of heat because of a flow. IE boiling water hot and cold continually mix. </a:t>
            </a:r>
          </a:p>
          <a:p>
            <a:r>
              <a:rPr lang="en-US" b="1" dirty="0" smtClean="0"/>
              <a:t>Radiation</a:t>
            </a:r>
            <a:r>
              <a:rPr lang="en-US" dirty="0" smtClean="0"/>
              <a:t>: The transfer of energy through electromagnetic waves.</a:t>
            </a:r>
          </a:p>
          <a:p>
            <a:endParaRPr lang="en-US" dirty="0"/>
          </a:p>
          <a:p>
            <a:r>
              <a:rPr lang="en-US" smtClean="0"/>
              <a:t>Examples now on 319.</a:t>
            </a:r>
            <a:endParaRPr lang="en-US" dirty="0"/>
          </a:p>
        </p:txBody>
      </p:sp>
      <p:sp>
        <p:nvSpPr>
          <p:cNvPr id="3" name="Title 2"/>
          <p:cNvSpPr>
            <a:spLocks noGrp="1"/>
          </p:cNvSpPr>
          <p:nvPr>
            <p:ph type="title"/>
          </p:nvPr>
        </p:nvSpPr>
        <p:spPr/>
        <p:txBody>
          <a:bodyPr/>
          <a:lstStyle/>
          <a:p>
            <a:r>
              <a:rPr lang="en-US" dirty="0" smtClean="0"/>
              <a:t>Types of heat transfer</a:t>
            </a:r>
            <a:endParaRPr lang="en-US" dirty="0"/>
          </a:p>
        </p:txBody>
      </p:sp>
    </p:spTree>
    <p:extLst>
      <p:ext uri="{BB962C8B-B14F-4D97-AF65-F5344CB8AC3E}">
        <p14:creationId xmlns:p14="http://schemas.microsoft.com/office/powerpoint/2010/main" val="3351842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Example 2</a:t>
            </a:r>
            <a:endParaRPr lang="en-US" dirty="0"/>
          </a:p>
        </p:txBody>
      </p:sp>
    </p:spTree>
    <p:extLst>
      <p:ext uri="{BB962C8B-B14F-4D97-AF65-F5344CB8AC3E}">
        <p14:creationId xmlns:p14="http://schemas.microsoft.com/office/powerpoint/2010/main" val="3874345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Sometimes we waste our energy doing work when we’re not </a:t>
            </a:r>
            <a:r>
              <a:rPr lang="en-US" dirty="0" smtClean="0"/>
              <a:t>parallel </a:t>
            </a:r>
            <a:r>
              <a:rPr lang="en-US" dirty="0" smtClean="0"/>
              <a:t>to the object we wish to work on. Make sense? EX Pushing a box at an angle means yes the box moves to the direction wanted but some work is wasted up or down, as our desired outcome is to move the box left to right.</a:t>
            </a:r>
          </a:p>
          <a:p>
            <a:r>
              <a:rPr lang="en-US" dirty="0" smtClean="0"/>
              <a:t>We use this new formula:</a:t>
            </a:r>
          </a:p>
          <a:p>
            <a:r>
              <a:rPr lang="en-US" dirty="0" smtClean="0"/>
              <a:t>W= F x D x </a:t>
            </a:r>
            <a:r>
              <a:rPr lang="en-US" dirty="0" err="1" smtClean="0"/>
              <a:t>cos</a:t>
            </a:r>
            <a:r>
              <a:rPr lang="en-US" dirty="0" smtClean="0"/>
              <a:t>(x)</a:t>
            </a:r>
          </a:p>
          <a:p>
            <a:r>
              <a:rPr lang="en-US" dirty="0" smtClean="0"/>
              <a:t>Where when we break it down like vectors we use the cosine function to find our horizontal work.</a:t>
            </a:r>
            <a:endParaRPr lang="en-US" dirty="0"/>
          </a:p>
        </p:txBody>
      </p:sp>
      <p:sp>
        <p:nvSpPr>
          <p:cNvPr id="3" name="Title 2"/>
          <p:cNvSpPr>
            <a:spLocks noGrp="1"/>
          </p:cNvSpPr>
          <p:nvPr>
            <p:ph type="title"/>
          </p:nvPr>
        </p:nvSpPr>
        <p:spPr/>
        <p:txBody>
          <a:bodyPr/>
          <a:lstStyle/>
          <a:p>
            <a:r>
              <a:rPr lang="en-US" dirty="0" smtClean="0"/>
              <a:t>Work at an angle</a:t>
            </a:r>
            <a:endParaRPr lang="en-US" dirty="0"/>
          </a:p>
        </p:txBody>
      </p:sp>
    </p:spTree>
    <p:extLst>
      <p:ext uri="{BB962C8B-B14F-4D97-AF65-F5344CB8AC3E}">
        <p14:creationId xmlns:p14="http://schemas.microsoft.com/office/powerpoint/2010/main" val="4102639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Mr. Caddy got stuck in mud. He’s pushing on his vehicle at a 27 degree angle with 1000N of force. If I get my truck free and it moves 1.5 meters, how much work is done?</a:t>
            </a:r>
          </a:p>
          <a:p>
            <a:endParaRPr lang="en-US" dirty="0" smtClean="0"/>
          </a:p>
          <a:p>
            <a:r>
              <a:rPr lang="en-US" dirty="0" smtClean="0"/>
              <a:t>W = f x d x </a:t>
            </a:r>
            <a:r>
              <a:rPr lang="en-US" dirty="0" err="1" smtClean="0"/>
              <a:t>cos</a:t>
            </a:r>
            <a:r>
              <a:rPr lang="en-US" dirty="0" smtClean="0"/>
              <a:t>(x)</a:t>
            </a:r>
          </a:p>
          <a:p>
            <a:r>
              <a:rPr lang="en-US" dirty="0" smtClean="0"/>
              <a:t>W = 1000 x 1.5 x </a:t>
            </a:r>
            <a:r>
              <a:rPr lang="en-US" dirty="0" err="1" smtClean="0"/>
              <a:t>cos</a:t>
            </a:r>
            <a:r>
              <a:rPr lang="en-US" dirty="0" smtClean="0"/>
              <a:t>(27)</a:t>
            </a:r>
          </a:p>
          <a:p>
            <a:r>
              <a:rPr lang="en-US" dirty="0" smtClean="0"/>
              <a:t>W= 1336.5 Nm or J</a:t>
            </a:r>
          </a:p>
          <a:p>
            <a:endParaRPr lang="en-US" dirty="0"/>
          </a:p>
          <a:p>
            <a:r>
              <a:rPr lang="en-US" dirty="0" smtClean="0"/>
              <a:t>Work and force aren’t the same thing if you drew a triangle just so you know because I made the same mistake!</a:t>
            </a:r>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2985849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Energy is: the ability of an object to produce a change in itself or the world around it. </a:t>
            </a:r>
          </a:p>
          <a:p>
            <a:endParaRPr lang="en-US" dirty="0"/>
          </a:p>
          <a:p>
            <a:r>
              <a:rPr lang="en-US" dirty="0" smtClean="0"/>
              <a:t>Law of Conservation of Energy: Energy isn’t created or destroyed it simply changes forms.</a:t>
            </a:r>
          </a:p>
          <a:p>
            <a:r>
              <a:rPr lang="en-US" dirty="0" smtClean="0"/>
              <a:t>This means </a:t>
            </a:r>
            <a:r>
              <a:rPr lang="en-US" dirty="0" err="1" smtClean="0"/>
              <a:t>E</a:t>
            </a:r>
            <a:r>
              <a:rPr lang="en-US" baseline="-25000" dirty="0" err="1" smtClean="0"/>
              <a:t>before</a:t>
            </a:r>
            <a:r>
              <a:rPr lang="en-US" dirty="0" smtClean="0"/>
              <a:t>=</a:t>
            </a:r>
            <a:r>
              <a:rPr lang="en-US" dirty="0" err="1" smtClean="0"/>
              <a:t>E</a:t>
            </a:r>
            <a:r>
              <a:rPr lang="en-US" baseline="-25000" dirty="0" err="1" smtClean="0"/>
              <a:t>after</a:t>
            </a:r>
            <a:endParaRPr lang="en-US" baseline="-25000" dirty="0" smtClean="0"/>
          </a:p>
          <a:p>
            <a:r>
              <a:rPr lang="en-US" dirty="0" smtClean="0"/>
              <a:t>You might think WHOA!!! Not true. WRONG it is. It doesn’t mean all energy is useful energy but its still there.</a:t>
            </a:r>
          </a:p>
          <a:p>
            <a:endParaRPr lang="en-US" dirty="0"/>
          </a:p>
          <a:p>
            <a:r>
              <a:rPr lang="en-US" dirty="0" smtClean="0"/>
              <a:t>Show that thing from </a:t>
            </a:r>
            <a:r>
              <a:rPr lang="en-US" dirty="0" err="1" smtClean="0"/>
              <a:t>smartboard</a:t>
            </a:r>
            <a:r>
              <a:rPr lang="en-US" dirty="0" smtClean="0"/>
              <a:t> you have</a:t>
            </a:r>
            <a:endParaRPr lang="en-US" dirty="0"/>
          </a:p>
        </p:txBody>
      </p:sp>
      <p:sp>
        <p:nvSpPr>
          <p:cNvPr id="3" name="Title 2"/>
          <p:cNvSpPr>
            <a:spLocks noGrp="1"/>
          </p:cNvSpPr>
          <p:nvPr>
            <p:ph type="title"/>
          </p:nvPr>
        </p:nvSpPr>
        <p:spPr/>
        <p:txBody>
          <a:bodyPr/>
          <a:lstStyle/>
          <a:p>
            <a:r>
              <a:rPr lang="en-US" dirty="0" smtClean="0"/>
              <a:t>Energy</a:t>
            </a:r>
            <a:endParaRPr lang="en-US" dirty="0"/>
          </a:p>
        </p:txBody>
      </p:sp>
    </p:spTree>
    <p:extLst>
      <p:ext uri="{BB962C8B-B14F-4D97-AF65-F5344CB8AC3E}">
        <p14:creationId xmlns:p14="http://schemas.microsoft.com/office/powerpoint/2010/main" val="1346503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Kinetic Energy: Is the energy of movement, so running requires kinetic energy, a ball rolling has kinetic energy. Get it? Good.</a:t>
            </a:r>
          </a:p>
          <a:p>
            <a:r>
              <a:rPr lang="en-US" dirty="0" smtClean="0"/>
              <a:t>We are able to calculate this energy using a fun formula:</a:t>
            </a:r>
          </a:p>
          <a:p>
            <a:r>
              <a:rPr lang="en-US" dirty="0" err="1" smtClean="0"/>
              <a:t>K</a:t>
            </a:r>
            <a:r>
              <a:rPr lang="en-US" baseline="-25000" dirty="0" err="1" smtClean="0"/>
              <a:t>e</a:t>
            </a:r>
            <a:r>
              <a:rPr lang="en-US" dirty="0" smtClean="0"/>
              <a:t>=1/2mv</a:t>
            </a:r>
            <a:r>
              <a:rPr lang="en-US" baseline="30000" dirty="0" smtClean="0"/>
              <a:t>2</a:t>
            </a:r>
            <a:endParaRPr lang="en-US" baseline="30000" dirty="0"/>
          </a:p>
        </p:txBody>
      </p:sp>
      <p:sp>
        <p:nvSpPr>
          <p:cNvPr id="3" name="Title 2"/>
          <p:cNvSpPr>
            <a:spLocks noGrp="1"/>
          </p:cNvSpPr>
          <p:nvPr>
            <p:ph type="title"/>
          </p:nvPr>
        </p:nvSpPr>
        <p:spPr/>
        <p:txBody>
          <a:bodyPr/>
          <a:lstStyle/>
          <a:p>
            <a:r>
              <a:rPr lang="en-US" dirty="0" smtClean="0"/>
              <a:t>Kinetic Energy</a:t>
            </a:r>
            <a:endParaRPr lang="en-US" dirty="0"/>
          </a:p>
        </p:txBody>
      </p:sp>
    </p:spTree>
    <p:extLst>
      <p:ext uri="{BB962C8B-B14F-4D97-AF65-F5344CB8AC3E}">
        <p14:creationId xmlns:p14="http://schemas.microsoft.com/office/powerpoint/2010/main" val="3926489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the kinetic energy of a cheetah who has a mass of 104 kg running at 34 m/s?</a:t>
            </a:r>
          </a:p>
          <a:p>
            <a:endParaRPr lang="en-US" dirty="0"/>
          </a:p>
          <a:p>
            <a:r>
              <a:rPr lang="en-US" dirty="0" err="1"/>
              <a:t>K</a:t>
            </a:r>
            <a:r>
              <a:rPr lang="en-US" baseline="-25000" dirty="0" err="1"/>
              <a:t>e</a:t>
            </a:r>
            <a:r>
              <a:rPr lang="en-US" dirty="0"/>
              <a:t>=1/2mv</a:t>
            </a:r>
            <a:r>
              <a:rPr lang="en-US" baseline="30000" dirty="0"/>
              <a:t>2</a:t>
            </a:r>
          </a:p>
          <a:p>
            <a:r>
              <a:rPr lang="en-US" dirty="0" smtClean="0"/>
              <a:t>.5 x 104 x 34</a:t>
            </a:r>
            <a:r>
              <a:rPr lang="en-US" baseline="30000" dirty="0" smtClean="0"/>
              <a:t>2</a:t>
            </a:r>
            <a:endParaRPr lang="en-US" dirty="0" smtClean="0"/>
          </a:p>
          <a:p>
            <a:r>
              <a:rPr lang="en-US" dirty="0" smtClean="0"/>
              <a:t>= 60112J</a:t>
            </a:r>
          </a:p>
          <a:p>
            <a:endParaRPr lang="en-US" dirty="0"/>
          </a:p>
          <a:p>
            <a:r>
              <a:rPr lang="en-US" dirty="0" smtClean="0"/>
              <a:t>This stuff isn’t to hard on it’s own. Shortly I’ll take it hard because I’m THAT guy.</a:t>
            </a:r>
            <a:endParaRPr lang="en-US" dirty="0"/>
          </a:p>
        </p:txBody>
      </p:sp>
      <p:sp>
        <p:nvSpPr>
          <p:cNvPr id="3" name="Title 2"/>
          <p:cNvSpPr>
            <a:spLocks noGrp="1"/>
          </p:cNvSpPr>
          <p:nvPr>
            <p:ph type="title"/>
          </p:nvPr>
        </p:nvSpPr>
        <p:spPr/>
        <p:txBody>
          <a:bodyPr/>
          <a:lstStyle/>
          <a:p>
            <a:r>
              <a:rPr lang="en-US" dirty="0" smtClean="0"/>
              <a:t>Example</a:t>
            </a:r>
            <a:endParaRPr lang="en-US" dirty="0"/>
          </a:p>
        </p:txBody>
      </p:sp>
    </p:spTree>
    <p:extLst>
      <p:ext uri="{BB962C8B-B14F-4D97-AF65-F5344CB8AC3E}">
        <p14:creationId xmlns:p14="http://schemas.microsoft.com/office/powerpoint/2010/main" val="8471241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321</TotalTime>
  <Words>1454</Words>
  <Application>Microsoft Office PowerPoint</Application>
  <PresentationFormat>On-screen Show (4:3)</PresentationFormat>
  <Paragraphs>179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Work, YA!!!!!! Finally something easy</vt:lpstr>
      <vt:lpstr>What is work?</vt:lpstr>
      <vt:lpstr>Examples</vt:lpstr>
      <vt:lpstr>Example 2</vt:lpstr>
      <vt:lpstr>Work at an angle</vt:lpstr>
      <vt:lpstr>Example</vt:lpstr>
      <vt:lpstr>Energy</vt:lpstr>
      <vt:lpstr>Kinetic Energy</vt:lpstr>
      <vt:lpstr>Example</vt:lpstr>
      <vt:lpstr>To add to that point</vt:lpstr>
      <vt:lpstr>Example</vt:lpstr>
      <vt:lpstr>Work and graphs</vt:lpstr>
      <vt:lpstr>Graphical Method of Finding Work</vt:lpstr>
      <vt:lpstr>Graphing continued</vt:lpstr>
      <vt:lpstr>Gravitational Potential Energy</vt:lpstr>
      <vt:lpstr>Example</vt:lpstr>
      <vt:lpstr>Putting this stuff together example</vt:lpstr>
      <vt:lpstr>Other types of energy &amp; stuff</vt:lpstr>
      <vt:lpstr>Specific Heat Capacity </vt:lpstr>
      <vt:lpstr>PowerPoint Presentation</vt:lpstr>
      <vt:lpstr>PowerPoint Presentation</vt:lpstr>
      <vt:lpstr>FORMULA: Q = mc∆T</vt:lpstr>
      <vt:lpstr>Question 1: </vt:lpstr>
      <vt:lpstr>PowerPoint Presentation</vt:lpstr>
      <vt:lpstr>Question 2:</vt:lpstr>
      <vt:lpstr>PowerPoint Presentation</vt:lpstr>
      <vt:lpstr>Q (pot)</vt:lpstr>
      <vt:lpstr>Q (water)</vt:lpstr>
      <vt:lpstr>Temperature Stuff</vt:lpstr>
      <vt:lpstr>PowerPoint Presentation</vt:lpstr>
      <vt:lpstr>Types of heat transfer</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YA!!!!!! Finally something easy</dc:title>
  <dc:creator>Stephen Caddy</dc:creator>
  <cp:lastModifiedBy>Stephen Caddy</cp:lastModifiedBy>
  <cp:revision>14</cp:revision>
  <dcterms:created xsi:type="dcterms:W3CDTF">2012-11-01T20:13:49Z</dcterms:created>
  <dcterms:modified xsi:type="dcterms:W3CDTF">2012-11-02T19:46:02Z</dcterms:modified>
</cp:coreProperties>
</file>