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63" r:id="rId5"/>
    <p:sldId id="264" r:id="rId6"/>
    <p:sldId id="268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6F20E-BBD7-4DF2-AACF-C099675D9A7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3A30-0FA4-4096-B811-B5BD76E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  <a:prstGeom prst="roundRect">
            <a:avLst>
              <a:gd name="adj" fmla="val 3500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Coulomb’s Law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928884"/>
            <a:ext cx="3429024" cy="48338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8784976" cy="6408712"/>
          </a:xfrm>
          <a:prstGeom prst="roundRect">
            <a:avLst>
              <a:gd name="adj" fmla="val 861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CA" sz="3200" dirty="0" smtClean="0"/>
              <a:t> Matter </a:t>
            </a:r>
            <a:r>
              <a:rPr lang="en-CA" sz="3200" dirty="0" smtClean="0"/>
              <a:t>is made of particles which are </a:t>
            </a:r>
            <a:r>
              <a:rPr lang="en-CA" sz="3200" b="1" dirty="0" smtClean="0"/>
              <a:t>positively</a:t>
            </a:r>
            <a:r>
              <a:rPr lang="en-CA" sz="3200" dirty="0" smtClean="0"/>
              <a:t> or </a:t>
            </a:r>
            <a:r>
              <a:rPr lang="en-CA" sz="3200" b="1" dirty="0" smtClean="0"/>
              <a:t>negatively</a:t>
            </a:r>
            <a:r>
              <a:rPr lang="en-CA" sz="3200" dirty="0" smtClean="0"/>
              <a:t> charged.</a:t>
            </a:r>
          </a:p>
          <a:p>
            <a:pPr lvl="0">
              <a:spcAft>
                <a:spcPts val="600"/>
              </a:spcAft>
            </a:pPr>
            <a:endParaRPr lang="en-CA" sz="3200" dirty="0" smtClean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CA" sz="3200" dirty="0" smtClean="0"/>
              <a:t> The </a:t>
            </a:r>
            <a:r>
              <a:rPr lang="en-CA" sz="3200" dirty="0" smtClean="0"/>
              <a:t>unit of charge is the </a:t>
            </a:r>
            <a:r>
              <a:rPr lang="en-CA" sz="3200" b="1" dirty="0" smtClean="0"/>
              <a:t>Coulomb</a:t>
            </a:r>
            <a:r>
              <a:rPr lang="en-CA" sz="3200" dirty="0" smtClean="0"/>
              <a:t> (</a:t>
            </a:r>
            <a:r>
              <a:rPr lang="en-CA" sz="3200" b="1" dirty="0" smtClean="0"/>
              <a:t>C</a:t>
            </a:r>
            <a:r>
              <a:rPr lang="en-CA" sz="3200" dirty="0" smtClean="0"/>
              <a:t>)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endParaRPr lang="en-CA" sz="3200" dirty="0" smtClean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CA" sz="3200" dirty="0" smtClean="0"/>
              <a:t> Charges </a:t>
            </a:r>
            <a:r>
              <a:rPr lang="en-CA" sz="3200" dirty="0" smtClean="0"/>
              <a:t>are </a:t>
            </a:r>
            <a:r>
              <a:rPr lang="en-CA" sz="3200" b="1" dirty="0" smtClean="0"/>
              <a:t>conserved</a:t>
            </a:r>
            <a:r>
              <a:rPr lang="en-CA" sz="3200" dirty="0" smtClean="0"/>
              <a:t> meaning </a:t>
            </a:r>
            <a:r>
              <a:rPr lang="en-CA" sz="3200" dirty="0" smtClean="0"/>
              <a:t>that they </a:t>
            </a:r>
            <a:r>
              <a:rPr lang="en-CA" sz="3200" b="1" dirty="0" smtClean="0"/>
              <a:t>cannot </a:t>
            </a:r>
            <a:r>
              <a:rPr lang="en-CA" sz="3200" b="1" dirty="0" smtClean="0"/>
              <a:t>be created or destroyed</a:t>
            </a:r>
            <a:r>
              <a:rPr lang="en-CA" sz="3200" dirty="0" smtClean="0"/>
              <a:t>. It </a:t>
            </a:r>
            <a:r>
              <a:rPr lang="en-CA" sz="3200" dirty="0" smtClean="0"/>
              <a:t>is thought that the total charge of the entire universe is constant and </a:t>
            </a:r>
            <a:r>
              <a:rPr lang="en-CA" sz="3200" dirty="0" smtClean="0"/>
              <a:t>neutral.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8784976" cy="6408712"/>
          </a:xfrm>
          <a:prstGeom prst="roundRect">
            <a:avLst>
              <a:gd name="adj" fmla="val 861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Font typeface="Arial" pitchFamily="34" charset="0"/>
              <a:buChar char="•"/>
            </a:pPr>
            <a:r>
              <a:rPr lang="en-CA" sz="3200" dirty="0" smtClean="0"/>
              <a:t> Charges </a:t>
            </a:r>
            <a:r>
              <a:rPr lang="en-CA" sz="3200" dirty="0" smtClean="0"/>
              <a:t>are also </a:t>
            </a:r>
            <a:r>
              <a:rPr lang="en-CA" sz="3200" b="1" dirty="0" smtClean="0"/>
              <a:t>quantized</a:t>
            </a:r>
            <a:r>
              <a:rPr lang="en-CA" sz="3200" dirty="0" smtClean="0"/>
              <a:t>, meaning </a:t>
            </a:r>
            <a:r>
              <a:rPr lang="en-CA" sz="3200" dirty="0" smtClean="0"/>
              <a:t>that they occur in finite packages. </a:t>
            </a:r>
          </a:p>
          <a:p>
            <a:endParaRPr lang="en-CA" sz="3200" dirty="0" smtClean="0"/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 </a:t>
            </a:r>
            <a:r>
              <a:rPr lang="en-CA" sz="3200" dirty="0" smtClean="0"/>
              <a:t>The </a:t>
            </a:r>
            <a:r>
              <a:rPr lang="en-CA" sz="3200" dirty="0" smtClean="0"/>
              <a:t>smallest unit of charge is called the </a:t>
            </a:r>
            <a:r>
              <a:rPr lang="en-CA" sz="3200" b="1" dirty="0" smtClean="0"/>
              <a:t>elementary charge </a:t>
            </a:r>
            <a:r>
              <a:rPr lang="en-CA" sz="3200" dirty="0" smtClean="0"/>
              <a:t>which </a:t>
            </a:r>
            <a:r>
              <a:rPr lang="en-CA" sz="3200" dirty="0" smtClean="0"/>
              <a:t>is equal to the charge on one proton (+) or one electron </a:t>
            </a:r>
            <a:r>
              <a:rPr lang="en-CA" sz="3200" dirty="0" smtClean="0"/>
              <a:t>(-).</a:t>
            </a:r>
          </a:p>
          <a:p>
            <a:endParaRPr lang="en-CA" sz="3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4005064"/>
            <a:ext cx="7560840" cy="115212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Elementary Charge = 1.6 x 10</a:t>
            </a:r>
            <a:r>
              <a:rPr lang="en-CA" sz="4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-19</a:t>
            </a:r>
            <a:r>
              <a:rPr lang="en-C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</a:t>
            </a:r>
            <a:endParaRPr lang="en-C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2844" y="142852"/>
            <a:ext cx="8858312" cy="6572296"/>
          </a:xfrm>
          <a:prstGeom prst="roundRect">
            <a:avLst>
              <a:gd name="adj" fmla="val 1059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Coulomb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determined that the force between two charged objects is proportional to their charges and inversely proportional to the square of their distances or: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endParaRPr lang="en-US" sz="2800" dirty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Where:	q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en-US" sz="2800" baseline="30000" dirty="0" smtClean="0">
                <a:solidFill>
                  <a:schemeClr val="tx1"/>
                </a:solidFill>
                <a:latin typeface="Calibri" pitchFamily="34" charset="0"/>
              </a:rPr>
              <a:t>st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charge in Coulombs (C)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q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2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charge in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Coulombs (C)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   = distance between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charges					k  = Coulomb’s Constant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	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9.0x10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9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Nm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/C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95736" y="1772816"/>
            <a:ext cx="4572032" cy="1357322"/>
          </a:xfrm>
          <a:prstGeom prst="roundRect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/>
              <a:t>F</a:t>
            </a:r>
            <a:r>
              <a:rPr lang="en-US" sz="4000" baseline="-25000" dirty="0" smtClean="0"/>
              <a:t>E</a:t>
            </a:r>
            <a:r>
              <a:rPr lang="en-US" sz="4000" dirty="0" smtClean="0"/>
              <a:t> = </a:t>
            </a:r>
            <a:r>
              <a:rPr lang="en-US" sz="4000" u="sng" dirty="0" smtClean="0"/>
              <a:t>kq</a:t>
            </a:r>
            <a:r>
              <a:rPr lang="en-US" sz="4000" u="sng" baseline="-25000" dirty="0" smtClean="0"/>
              <a:t>1</a:t>
            </a:r>
            <a:r>
              <a:rPr lang="en-US" sz="4000" u="sng" dirty="0" smtClean="0"/>
              <a:t>q</a:t>
            </a:r>
            <a:r>
              <a:rPr lang="en-US" sz="4000" u="sng" baseline="-25000" dirty="0" smtClean="0"/>
              <a:t>2</a:t>
            </a:r>
          </a:p>
          <a:p>
            <a:pPr algn="ctr"/>
            <a:r>
              <a:rPr lang="en-US" sz="4000" dirty="0" smtClean="0"/>
              <a:t>        r</a:t>
            </a:r>
            <a:r>
              <a:rPr lang="en-US" sz="4000" baseline="30000" dirty="0" smtClean="0"/>
              <a:t>2</a:t>
            </a:r>
            <a:endParaRPr lang="en-US" sz="4000" baseline="30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614366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are two important things to notice from this equation.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First, this equation is quite similar to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Newton’s Law of Universal Gravitation: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4400" baseline="0" dirty="0" err="1" smtClean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en-US" sz="4400" baseline="-25000" dirty="0" err="1" smtClean="0">
                <a:solidFill>
                  <a:schemeClr val="tx1"/>
                </a:solidFill>
                <a:latin typeface="Calibri" pitchFamily="34" charset="0"/>
              </a:rPr>
              <a:t>g</a:t>
            </a:r>
            <a:r>
              <a:rPr lang="en-US" sz="4400" baseline="0" dirty="0" smtClean="0">
                <a:solidFill>
                  <a:schemeClr val="tx1"/>
                </a:solidFill>
                <a:latin typeface="Calibri" pitchFamily="34" charset="0"/>
              </a:rPr>
              <a:t> = </a:t>
            </a:r>
            <a:r>
              <a:rPr lang="en-US" sz="4400" u="sng" baseline="0" dirty="0" smtClean="0">
                <a:solidFill>
                  <a:schemeClr val="tx1"/>
                </a:solidFill>
                <a:latin typeface="Calibri" pitchFamily="34" charset="0"/>
              </a:rPr>
              <a:t>Gm</a:t>
            </a:r>
            <a:r>
              <a:rPr lang="en-US" sz="4400" u="sng" baseline="-25000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en-US" sz="4400" u="sng" baseline="0" dirty="0" smtClean="0">
                <a:solidFill>
                  <a:schemeClr val="tx1"/>
                </a:solidFill>
                <a:latin typeface="Calibri" pitchFamily="34" charset="0"/>
              </a:rPr>
              <a:t>m</a:t>
            </a:r>
            <a:r>
              <a:rPr lang="en-US" sz="4400" u="sng" baseline="-25000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r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endParaRPr kumimoji="0" lang="en-US" sz="28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Second, electrostatic forces are much stronger than gravitational forces. Notice the huge difference between G and k.</a:t>
            </a:r>
            <a:endParaRPr kumimoji="0" lang="en-US" sz="28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715436" cy="6429420"/>
          </a:xfrm>
          <a:prstGeom prst="roundRect">
            <a:avLst>
              <a:gd name="adj" fmla="val 1036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is a </a:t>
            </a:r>
            <a:r>
              <a:rPr kumimoji="0" lang="en-US" sz="3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very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important fundamental difference between gravitational and electrostatic forces:</a:t>
            </a:r>
            <a:endParaRPr lang="en-US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Gravity 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ALWAYS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 attracts objects,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Electrostatic forces can attract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OR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repel.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When solving for electrostatic force we will NOT use the + or – signs of the charges.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Instead we will determine the direction of the force based on the charges.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Two 85 kg students are 1.0 m apart. What is the gravitational force between them?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If these two students each have a charge of 2.0x10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C, what is the electrostatic force between them?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inkTgt spid="_x0000_s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inkTgt spid="_x0000_s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inkTgt spid="_x0000_s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inkTgt spid="_x0000_s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inkTgt spid="_x0000_s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inkTgt spid="_x0000_s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inkTgt spid="_x0000_s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inkTgt spid="_x0000_s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inkTgt spid="_x0000_s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inkTgt spid="_x0000_s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inkTgt spid="_x0000_s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inkTgt spid="_x0000_s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inkTgt spid="_x0000_s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inkTgt spid="_x0000_s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inkTgt spid="_x0000_s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inkTgt spid="_x0000_s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inkTgt spid="_x0000_s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inkTgt spid="_x0000_s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inkTgt spid="_x0000_s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inkTgt spid="_x0000_s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inkTgt spid="_x0000_s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inkTgt spid="_x0000_s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inkTgt spid="_x0000_s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inkTgt spid="_x0000_s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inkTgt spid="_x0000_s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inkTgt spid="_x0000_s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inkTgt spid="_x0000_s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inkTgt spid="_x0000_s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inkTgt spid="_x0000_s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inkTgt spid="_x0000_s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inkTgt spid="_x0000_s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inkTgt spid="_x0000_s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inkTgt spid="_x0000_s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inkTgt spid="_x0000_s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inkTgt spid="_x0000_s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inkTgt spid="_x0000_s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inkTgt spid="_x0000_s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inkTgt spid="_x0000_s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inkTgt spid="_x0000_s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inkTgt spid="_x0000_s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inkTgt spid="_x0000_s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inkTgt spid="_x0000_s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inkTgt spid="_x0000_s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inkTgt spid="_x0000_s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inkTgt spid="_x0000_s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inkTgt spid="_x0000_s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inkTgt spid="_x0000_s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inkTgt spid="_x0000_s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inkTgt spid="_x0000_s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inkTgt spid="_x0000_s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inkTgt spid="_x0000_s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inkTgt spid="_x0000_s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inkTgt spid="_x0000_s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inkTgt spid="_x0000_s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900" decel="100000" fill="hold"/>
                                        <p:tgtEl>
                                          <p:inkTgt spid="_x0000_s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inkTgt spid="_x0000_s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inkTgt spid="_x0000_s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00" decel="100000" fill="hold"/>
                                        <p:tgtEl>
                                          <p:inkTgt spid="_x0000_s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inkTgt spid="_x0000_s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inkTgt spid="_x0000_s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inkTgt spid="_x0000_s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inkTgt spid="_x0000_s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inkTgt spid="_x0000_s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900" decel="100000" fill="hold"/>
                                        <p:tgtEl>
                                          <p:inkTgt spid="_x0000_s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inkTgt spid="_x0000_s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inkTgt spid="_x0000_s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900" decel="100000" fill="hold"/>
                                        <p:tgtEl>
                                          <p:inkTgt spid="_x0000_s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inkTgt spid="_x0000_s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inkTgt spid="_x0000_s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900" decel="100000" fill="hold"/>
                                        <p:tgtEl>
                                          <p:inkTgt spid="_x0000_s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inkTgt spid="_x0000_s4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inkTgt spid="_x0000_s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900" decel="100000" fill="hold"/>
                                        <p:tgtEl>
                                          <p:inkTgt spid="_x0000_s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inkTgt spid="_x0000_s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inkTgt spid="_x0000_s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900" decel="100000" fill="hold"/>
                                        <p:tgtEl>
                                          <p:inkTgt spid="_x0000_s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inkTgt spid="_x0000_s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inkTgt spid="_x0000_s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900" decel="100000" fill="hold"/>
                                        <p:tgtEl>
                                          <p:inkTgt spid="_x0000_s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inkTgt spid="_x0000_s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inkTgt spid="_x0000_s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900" decel="100000" fill="hold"/>
                                        <p:tgtEl>
                                          <p:inkTgt spid="_x0000_s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inkTgt spid="_x0000_s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inkTgt spid="_x0000_s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900" decel="100000" fill="hold"/>
                                        <p:tgtEl>
                                          <p:inkTgt spid="_x0000_s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inkTgt spid="_x0000_s4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inkTgt spid="_x0000_s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900" decel="100000" fill="hold"/>
                                        <p:tgtEl>
                                          <p:inkTgt spid="_x0000_s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inkTgt spid="_x0000_s4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inkTgt spid="_x0000_s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900" decel="100000" fill="hold"/>
                                        <p:tgtEl>
                                          <p:inkTgt spid="_x0000_s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inkTgt spid="_x0000_s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inkTgt spid="_x0000_s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900" decel="100000" fill="hold"/>
                                        <p:tgtEl>
                                          <p:inkTgt spid="_x0000_s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inkTgt spid="_x0000_s4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inkTgt spid="_x0000_s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inkTgt spid="_x0000_s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inkTgt spid="_x0000_s4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inkTgt spid="_x0000_s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900" decel="100000" fill="hold"/>
                                        <p:tgtEl>
                                          <p:inkTgt spid="_x0000_s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inkTgt spid="_x0000_s4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inkTgt spid="_x0000_s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900" decel="100000" fill="hold"/>
                                        <p:tgtEl>
                                          <p:inkTgt spid="_x0000_s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inkTgt spid="_x0000_s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Two point charges of 1.8x10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 and 2.4x10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 produce a force of 2.2x10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 on each other. How far apart are these two charges?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inkTgt spid="_x0000_s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inkTgt spid="_x0000_s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inkTgt spid="_x0000_s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inkTgt spid="_x0000_s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inkTgt spid="_x0000_s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charge of 1.7x10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 is placed 2.0x10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 from a charge of 2.5x10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 and 3.5x10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 from a charge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2.0x10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as shown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What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is the net electric force on the 1.7x10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charge?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491880" y="1340768"/>
            <a:ext cx="4539320" cy="1665476"/>
            <a:chOff x="3491880" y="1340768"/>
            <a:chExt cx="4539320" cy="1665476"/>
          </a:xfrm>
        </p:grpSpPr>
        <p:sp>
          <p:nvSpPr>
            <p:cNvPr id="10" name="TextBox 9"/>
            <p:cNvSpPr txBox="1"/>
            <p:nvPr/>
          </p:nvSpPr>
          <p:spPr>
            <a:xfrm>
              <a:off x="5148064" y="2636912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3.5x10</a:t>
              </a:r>
              <a:r>
                <a:rPr lang="en-US" baseline="30000" dirty="0" smtClean="0">
                  <a:latin typeface="Calibri" pitchFamily="34" charset="0"/>
                </a:rPr>
                <a:t>-2</a:t>
              </a:r>
              <a:r>
                <a:rPr lang="en-US" dirty="0" smtClean="0">
                  <a:latin typeface="Calibri" pitchFamily="34" charset="0"/>
                </a:rPr>
                <a:t> m</a:t>
              </a:r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491880" y="1340768"/>
              <a:ext cx="4539320" cy="1287472"/>
              <a:chOff x="2357422" y="2500306"/>
              <a:chExt cx="4539320" cy="1287472"/>
            </a:xfrm>
          </p:grpSpPr>
          <p:sp>
            <p:nvSpPr>
              <p:cNvPr id="12291" name="Oval 3"/>
              <p:cNvSpPr>
                <a:spLocks noChangeArrowheads="1"/>
              </p:cNvSpPr>
              <p:nvPr/>
            </p:nvSpPr>
            <p:spPr bwMode="auto">
              <a:xfrm>
                <a:off x="2686068" y="2514600"/>
                <a:ext cx="342900" cy="3429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2" name="Oval 4"/>
              <p:cNvSpPr>
                <a:spLocks noChangeArrowheads="1"/>
              </p:cNvSpPr>
              <p:nvPr/>
            </p:nvSpPr>
            <p:spPr bwMode="auto">
              <a:xfrm>
                <a:off x="4429124" y="2500306"/>
                <a:ext cx="342900" cy="3429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3" name="Oval 5"/>
              <p:cNvSpPr>
                <a:spLocks noChangeArrowheads="1"/>
              </p:cNvSpPr>
              <p:nvPr/>
            </p:nvSpPr>
            <p:spPr bwMode="auto">
              <a:xfrm>
                <a:off x="5929322" y="2500306"/>
                <a:ext cx="342900" cy="3429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357422" y="2928934"/>
                <a:ext cx="1111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1.7x10</a:t>
                </a:r>
                <a:r>
                  <a:rPr lang="en-US" baseline="30000" dirty="0" smtClean="0"/>
                  <a:t>-6</a:t>
                </a:r>
                <a:r>
                  <a:rPr lang="en-US" dirty="0" smtClean="0"/>
                  <a:t> C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000496" y="2928934"/>
                <a:ext cx="1111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2.5x10</a:t>
                </a:r>
                <a:r>
                  <a:rPr lang="en-US" baseline="30000" dirty="0" smtClean="0"/>
                  <a:t>-6</a:t>
                </a:r>
                <a:r>
                  <a:rPr lang="en-US" dirty="0" smtClean="0"/>
                  <a:t> C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715008" y="2928934"/>
                <a:ext cx="1181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-2.0x10</a:t>
                </a:r>
                <a:r>
                  <a:rPr lang="en-US" baseline="30000" dirty="0" smtClean="0"/>
                  <a:t>-6</a:t>
                </a:r>
                <a:r>
                  <a:rPr lang="en-US" dirty="0" smtClean="0"/>
                  <a:t> C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071802" y="3357562"/>
                <a:ext cx="1172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alibri" pitchFamily="34" charset="0"/>
                  </a:rPr>
                  <a:t>2.0x10</a:t>
                </a:r>
                <a:r>
                  <a:rPr lang="en-US" baseline="30000" dirty="0" smtClean="0">
                    <a:latin typeface="Calibri" pitchFamily="34" charset="0"/>
                  </a:rPr>
                  <a:t>-2</a:t>
                </a:r>
                <a:r>
                  <a:rPr lang="en-US" dirty="0" smtClean="0">
                    <a:latin typeface="Calibri" pitchFamily="34" charset="0"/>
                  </a:rPr>
                  <a:t> m</a:t>
                </a:r>
                <a:endParaRPr lang="en-US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2857488" y="3357562"/>
                <a:ext cx="171451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2857488" y="3786190"/>
                <a:ext cx="3357586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inkTgt spid="_x0000_s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inkTgt spid="_x0000_s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inkTgt spid="_x0000_s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inkTgt spid="_x0000_s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inkTgt spid="_x0000_s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inkTgt spid="_x0000_s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inkTgt spid="_x0000_s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inkTgt spid="_x0000_s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inkTgt spid="_x0000_s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inkTgt spid="_x0000_s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inkTgt spid="_x0000_s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inkTgt spid="_x0000_s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inkTgt spid="_x0000_s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inkTgt spid="_x0000_s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inkTgt spid="_x0000_s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inkTgt spid="_x0000_s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inkTgt spid="_x0000_s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inkTgt spid="_x0000_s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inkTgt spid="_x0000_s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inkTgt spid="_x0000_s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inkTgt spid="_x0000_s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inkTgt spid="_x0000_s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inkTgt spid="_x0000_s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inkTgt spid="_x0000_s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inkTgt spid="_x0000_s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inkTgt spid="_x0000_s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inkTgt spid="_x0000_s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inkTgt spid="_x0000_s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inkTgt spid="_x0000_s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inkTgt spid="_x0000_s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inkTgt spid="_x0000_s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inkTgt spid="_x0000_s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inkTgt spid="_x0000_s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inkTgt spid="_x0000_s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inkTgt spid="_x0000_s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inkTgt spid="_x0000_s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inkTgt spid="_x0000_s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inkTgt spid="_x0000_s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inkTgt spid="_x0000_s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inkTgt spid="_x0000_s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inkTgt spid="_x0000_s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inkTgt spid="_x0000_s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inkTgt spid="_x0000_s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inkTgt spid="_x0000_s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inkTgt spid="_x0000_s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inkTgt spid="_x0000_s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inkTgt spid="_x0000_s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inkTgt spid="_x0000_s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inkTgt spid="_x0000_s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inkTgt spid="_x0000_s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inkTgt spid="_x0000_s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inkTgt spid="_x0000_s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inkTgt spid="_x0000_s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inkTgt spid="_x0000_s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inkTgt spid="_x0000_s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inkTgt spid="_x0000_s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inkTgt spid="_x0000_s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inkTgt spid="_x0000_s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inkTgt spid="_x0000_s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inkTgt spid="_x0000_s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inkTgt spid="_x0000_s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inkTgt spid="_x0000_s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inkTgt spid="_x0000_s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000"/>
                            </p:stCondLst>
                            <p:childTnLst>
                              <p:par>
                                <p:cTn id="20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inkTgt spid="_x0000_s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inkTgt spid="_x0000_s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inkTgt spid="_x0000_s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inkTgt spid="_x0000_s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inkTgt spid="_x0000_s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inkTgt spid="_x0000_s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inkTgt spid="_x0000_s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inkTgt spid="_x0000_s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inkTgt spid="_x0000_s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inkTgt spid="_x0000_s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inkTgt spid="_x0000_s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inkTgt spid="_x0000_s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inkTgt spid="_x0000_s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inkTgt spid="_x0000_s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inkTgt spid="_x0000_s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inkTgt spid="_x0000_s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inkTgt spid="_x0000_s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inkTgt spid="_x0000_s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inkTgt spid="_x0000_s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inkTgt spid="_x0000_s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inkTgt spid="_x0000_s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inkTgt spid="_x0000_s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inkTgt spid="_x0000_s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inkTgt spid="_x0000_s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3000"/>
                            </p:stCondLst>
                            <p:childTnLst>
                              <p:par>
                                <p:cTn id="25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inkTgt spid="_x0000_s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inkTgt spid="_x0000_s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inkTgt spid="_x0000_s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000"/>
                            </p:stCondLst>
                            <p:childTnLst>
                              <p:par>
                                <p:cTn id="2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inkTgt spid="_x0000_s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inkTgt spid="_x0000_s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inkTgt spid="_x0000_s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348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Coulomb’s Law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Coulomb’s Law</dc:title>
  <dc:creator>School</dc:creator>
  <cp:lastModifiedBy>Matt</cp:lastModifiedBy>
  <cp:revision>29</cp:revision>
  <dcterms:created xsi:type="dcterms:W3CDTF">2007-11-05T20:23:20Z</dcterms:created>
  <dcterms:modified xsi:type="dcterms:W3CDTF">2011-02-25T05:04:28Z</dcterms:modified>
</cp:coreProperties>
</file>