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3" r:id="rId7"/>
    <p:sldId id="264" r:id="rId8"/>
    <p:sldId id="265" r:id="rId9"/>
    <p:sldId id="267" r:id="rId10"/>
    <p:sldId id="270" r:id="rId11"/>
    <p:sldId id="266" r:id="rId12"/>
    <p:sldId id="268" r:id="rId13"/>
    <p:sldId id="272" r:id="rId14"/>
    <p:sldId id="273" r:id="rId15"/>
    <p:sldId id="274" r:id="rId16"/>
    <p:sldId id="275" r:id="rId17"/>
    <p:sldId id="276"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DEBF659-056F-4721-8F1A-EE90394FADB4}" type="datetimeFigureOut">
              <a:rPr lang="en-US" smtClean="0"/>
              <a:pPr/>
              <a:t>2/29/2012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EBF659-056F-4721-8F1A-EE90394FADB4}"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EBF659-056F-4721-8F1A-EE90394FADB4}"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EBF659-056F-4721-8F1A-EE90394FADB4}"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EBF659-056F-4721-8F1A-EE90394FADB4}"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EBF659-056F-4721-8F1A-EE90394FADB4}" type="datetimeFigureOut">
              <a:rPr lang="en-US" smtClean="0"/>
              <a:pPr/>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DEBF659-056F-4721-8F1A-EE90394FADB4}" type="datetimeFigureOut">
              <a:rPr lang="en-US" smtClean="0"/>
              <a:pPr/>
              <a:t>2/29/2012</a:t>
            </a:fld>
            <a:endParaRPr lang="en-US"/>
          </a:p>
        </p:txBody>
      </p:sp>
      <p:sp>
        <p:nvSpPr>
          <p:cNvPr id="27" name="Slide Number Placeholder 26"/>
          <p:cNvSpPr>
            <a:spLocks noGrp="1"/>
          </p:cNvSpPr>
          <p:nvPr>
            <p:ph type="sldNum" sz="quarter" idx="11"/>
          </p:nvPr>
        </p:nvSpPr>
        <p:spPr/>
        <p:txBody>
          <a:bodyPr rtlCol="0"/>
          <a:lstStyle/>
          <a:p>
            <a:fld id="{E4C66900-677F-4D35-9C21-828BA52B23B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DEBF659-056F-4721-8F1A-EE90394FADB4}" type="datetimeFigureOut">
              <a:rPr lang="en-US" smtClean="0"/>
              <a:pPr/>
              <a:t>2/29/2012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BF659-056F-4721-8F1A-EE90394FADB4}" type="datetimeFigureOut">
              <a:rPr lang="en-US" smtClean="0"/>
              <a:pPr/>
              <a:t>2/29/2012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EBF659-056F-4721-8F1A-EE90394FADB4}" type="datetimeFigureOut">
              <a:rPr lang="en-US" smtClean="0"/>
              <a:pPr/>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EBF659-056F-4721-8F1A-EE90394FADB4}" type="datetimeFigureOut">
              <a:rPr lang="en-US" smtClean="0"/>
              <a:pPr/>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66900-677F-4D35-9C21-828BA52B23B1}" type="slidenum">
              <a:rPr lang="en-US" smtClean="0"/>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DEBF659-056F-4721-8F1A-EE90394FADB4}" type="datetimeFigureOut">
              <a:rPr lang="en-US" smtClean="0"/>
              <a:pPr/>
              <a:t>2/29/2012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4C66900-677F-4D35-9C21-828BA52B23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00042"/>
            <a:ext cx="7772400" cy="1643074"/>
          </a:xfrm>
          <a:prstGeom prst="roundRect">
            <a:avLst/>
          </a:prstGeom>
        </p:spPr>
        <p:style>
          <a:lnRef idx="2">
            <a:schemeClr val="accent1"/>
          </a:lnRef>
          <a:fillRef idx="1">
            <a:schemeClr val="lt1"/>
          </a:fillRef>
          <a:effectRef idx="0">
            <a:schemeClr val="accent1"/>
          </a:effectRef>
          <a:fontRef idx="minor">
            <a:schemeClr val="dk1"/>
          </a:fontRef>
        </p:style>
        <p:txBody>
          <a:bodyPr>
            <a:normAutofit/>
          </a:bodyPr>
          <a:lstStyle/>
          <a:p>
            <a:pPr algn="ctr"/>
            <a:r>
              <a:rPr lang="en-US" sz="8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Electric Circuits</a:t>
            </a:r>
            <a:endParaRPr lang="en-US" sz="8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85720" y="714356"/>
            <a:ext cx="8501122" cy="5643602"/>
          </a:xfrm>
          <a:prstGeom prst="roundRect">
            <a:avLst/>
          </a:prstGeom>
          <a:ln>
            <a:headEnd/>
            <a:tailEnd/>
          </a:ln>
        </p:spPr>
        <p:style>
          <a:lnRef idx="1">
            <a:schemeClr val="dk1"/>
          </a:lnRef>
          <a:fillRef idx="3">
            <a:schemeClr val="dk1"/>
          </a:fillRef>
          <a:effectRef idx="2">
            <a:schemeClr val="dk1"/>
          </a:effectRef>
          <a:fontRef idx="minor">
            <a:schemeClr val="lt1"/>
          </a:fontRef>
        </p:style>
        <p:txBody>
          <a:bodyPr vert="horz" wrap="square" lIns="91440" tIns="45720" rIns="91440" bIns="45720" numCol="1" anchor="t"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fontAlgn="base">
              <a:spcBef>
                <a:spcPct val="0"/>
              </a:spcBef>
              <a:spcAft>
                <a:spcPts val="1000"/>
              </a:spcAft>
            </a:pP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From the definition of power and Ohm’s Law we can derive some formulae to describe electric power</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rPr>
              <a:t>.</a:t>
            </a:r>
            <a:endPar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endParaRPr>
          </a:p>
          <a:p>
            <a:pPr lvl="0" algn="ctr" fontAlgn="base">
              <a:spcBef>
                <a:spcPct val="0"/>
              </a:spcBef>
              <a:spcAft>
                <a:spcPts val="1000"/>
              </a:spcAft>
            </a:pP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P = </a:t>
            </a:r>
            <a:r>
              <a:rPr lang="en-US" sz="3600"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 W </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 = </a:t>
            </a:r>
            <a:r>
              <a:rPr lang="en-US" sz="3600"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ΔE </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rPr>
              <a:t>	</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and ΔE = </a:t>
            </a:r>
            <a:r>
              <a:rPr lang="el-GR" sz="36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Δ</a:t>
            </a:r>
            <a:r>
              <a:rPr lang="en-US" sz="36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Vq</a:t>
            </a:r>
            <a:endPar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endParaRPr>
          </a:p>
          <a:p>
            <a:pPr lvl="1" fontAlgn="base">
              <a:spcBef>
                <a:spcPct val="0"/>
              </a:spcBef>
              <a:spcAft>
                <a:spcPts val="1000"/>
              </a:spcAft>
            </a:pP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  		    t        </a:t>
            </a:r>
            <a:r>
              <a:rPr lang="en-US" sz="3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rPr>
              <a:t>t</a:t>
            </a:r>
            <a:endPar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ndParaRPr>
          </a:p>
        </p:txBody>
      </p:sp>
      <p:sp>
        <p:nvSpPr>
          <p:cNvPr id="3" name="Rectangle 4"/>
          <p:cNvSpPr>
            <a:spLocks noChangeArrowheads="1"/>
          </p:cNvSpPr>
          <p:nvPr/>
        </p:nvSpPr>
        <p:spPr bwMode="auto">
          <a:xfrm>
            <a:off x="428596" y="4286256"/>
            <a:ext cx="2428892" cy="1143008"/>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algn="ct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P = IV</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sp>
        <p:nvSpPr>
          <p:cNvPr id="4" name="Rectangle 4"/>
          <p:cNvSpPr>
            <a:spLocks noChangeArrowheads="1"/>
          </p:cNvSpPr>
          <p:nvPr/>
        </p:nvSpPr>
        <p:spPr bwMode="auto">
          <a:xfrm>
            <a:off x="3071802" y="4286256"/>
            <a:ext cx="2500330" cy="1143008"/>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algn="ct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P = I</a:t>
            </a:r>
            <a:r>
              <a:rPr lang="en-US" sz="6000" b="1" baseline="30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2</a:t>
            </a: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R</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sp>
        <p:nvSpPr>
          <p:cNvPr id="5" name="Rectangle 4"/>
          <p:cNvSpPr>
            <a:spLocks noChangeArrowheads="1"/>
          </p:cNvSpPr>
          <p:nvPr/>
        </p:nvSpPr>
        <p:spPr bwMode="auto">
          <a:xfrm>
            <a:off x="5786446" y="4286256"/>
            <a:ext cx="2857520" cy="1143008"/>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algn="ct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P =V</a:t>
            </a:r>
            <a:r>
              <a:rPr lang="en-US" sz="6000" b="1" baseline="300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2</a:t>
            </a: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rPr>
              <a:t>/R</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ppt_x</p:attrName>
                                        </p:attrNameLst>
                                      </p:cBhvr>
                                      <p:tavLst>
                                        <p:tav tm="0">
                                          <p:val>
                                            <p:strVal val="#ppt_x-.2"/>
                                          </p:val>
                                        </p:tav>
                                        <p:tav tm="100000">
                                          <p:val>
                                            <p:strVal val="#ppt_x"/>
                                          </p:val>
                                        </p:tav>
                                      </p:tavLst>
                                    </p:anim>
                                    <p:anim calcmode="lin" valueType="num">
                                      <p:cBhvr>
                                        <p:cTn id="8" dur="1000" fill="hold"/>
                                        <p:tgtEl>
                                          <p:spTgt spid="9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85720" y="500042"/>
            <a:ext cx="8643998" cy="6000792"/>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sng" strike="noStrike" cap="none" normalizeH="0" baseline="0" dirty="0" smtClean="0">
                <a:ln>
                  <a:noFill/>
                </a:ln>
                <a:solidFill>
                  <a:schemeClr val="tx1"/>
                </a:solidFill>
                <a:effectLst/>
                <a:latin typeface="Calibri" pitchFamily="34" charset="0"/>
              </a:rPr>
              <a:t>Example</a:t>
            </a:r>
            <a:r>
              <a:rPr kumimoji="0" lang="en-US" sz="2800" b="0" i="0" u="none" strike="noStrike" cap="none" normalizeH="0" baseline="0" dirty="0" smtClean="0">
                <a:ln>
                  <a:noFill/>
                </a:ln>
                <a:solidFill>
                  <a:schemeClr val="tx1"/>
                </a:solidFill>
                <a:effectLst/>
                <a:latin typeface="Calibri" pitchFamily="34" charset="0"/>
              </a:rPr>
              <a:t>: An electric fan has a resistance of 12 </a:t>
            </a:r>
            <a:r>
              <a:rPr kumimoji="0" lang="en-US" sz="2800" b="0" i="0" u="none" strike="noStrike" cap="none" normalizeH="0" baseline="0" dirty="0" smtClean="0">
                <a:ln>
                  <a:noFill/>
                </a:ln>
                <a:solidFill>
                  <a:schemeClr val="tx1"/>
                </a:solidFill>
                <a:effectLst/>
                <a:latin typeface="Times New Roman" pitchFamily="18" charset="0"/>
                <a:sym typeface="Symbol" pitchFamily="18" charset="2"/>
              </a:rPr>
              <a:t></a:t>
            </a:r>
            <a:r>
              <a:rPr kumimoji="0" lang="en-US" sz="2800" b="0" i="0" u="none" strike="noStrike" cap="none" normalizeH="0" baseline="0" dirty="0" smtClean="0">
                <a:ln>
                  <a:noFill/>
                </a:ln>
                <a:solidFill>
                  <a:schemeClr val="tx1"/>
                </a:solidFill>
                <a:effectLst/>
                <a:latin typeface="Calibri" pitchFamily="34" charset="0"/>
              </a:rPr>
              <a:t> and</a:t>
            </a:r>
            <a:r>
              <a:rPr kumimoji="0" lang="en-US" sz="2800" b="0" i="0" u="none" strike="noStrike" cap="none" normalizeH="0" dirty="0" smtClean="0">
                <a:ln>
                  <a:noFill/>
                </a:ln>
                <a:solidFill>
                  <a:schemeClr val="tx1"/>
                </a:solidFill>
                <a:effectLst/>
                <a:latin typeface="Calibri" pitchFamily="34" charset="0"/>
              </a:rPr>
              <a:t> </a:t>
            </a:r>
            <a:r>
              <a:rPr kumimoji="0" lang="en-US" sz="2800" b="0" i="0" u="none" strike="noStrike" cap="none" normalizeH="0" baseline="0" dirty="0" smtClean="0">
                <a:ln>
                  <a:noFill/>
                </a:ln>
                <a:solidFill>
                  <a:schemeClr val="tx1"/>
                </a:solidFill>
                <a:effectLst/>
                <a:latin typeface="Calibri" pitchFamily="34" charset="0"/>
              </a:rPr>
              <a:t>requires 0.75 A of current to function properly.  What</a:t>
            </a:r>
            <a:r>
              <a:rPr kumimoji="0" lang="en-US" sz="2800" b="0" i="0" u="none" strike="noStrike" cap="none" normalizeH="0" dirty="0" smtClean="0">
                <a:ln>
                  <a:noFill/>
                </a:ln>
                <a:solidFill>
                  <a:schemeClr val="tx1"/>
                </a:solidFill>
                <a:effectLst/>
                <a:latin typeface="Calibri" pitchFamily="34" charset="0"/>
              </a:rPr>
              <a:t> </a:t>
            </a:r>
            <a:r>
              <a:rPr kumimoji="0" lang="en-US" sz="2800" b="0" i="0" u="none" strike="noStrike" cap="none" normalizeH="0" baseline="0" dirty="0" smtClean="0">
                <a:ln>
                  <a:noFill/>
                </a:ln>
                <a:solidFill>
                  <a:schemeClr val="tx1"/>
                </a:solidFill>
                <a:effectLst/>
                <a:latin typeface="Calibri" pitchFamily="34" charset="0"/>
              </a:rPr>
              <a:t>voltage is required to operate the fan?</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285720" y="500042"/>
            <a:ext cx="8643998" cy="5929354"/>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en-US" sz="2800" u="sng" dirty="0" smtClean="0">
                <a:solidFill>
                  <a:schemeClr val="tx1"/>
                </a:solidFill>
                <a:latin typeface="Calibri" pitchFamily="34" charset="0"/>
              </a:rPr>
              <a:t>Example</a:t>
            </a:r>
            <a:r>
              <a:rPr lang="en-US" sz="2800" dirty="0" smtClean="0">
                <a:solidFill>
                  <a:schemeClr val="tx1"/>
                </a:solidFill>
                <a:latin typeface="Calibri" pitchFamily="34" charset="0"/>
              </a:rPr>
              <a:t>: An electric heater emits 1.00x10</a:t>
            </a:r>
            <a:r>
              <a:rPr lang="en-US" sz="2800" baseline="30000" dirty="0" smtClean="0">
                <a:solidFill>
                  <a:schemeClr val="tx1"/>
                </a:solidFill>
                <a:latin typeface="Calibri" pitchFamily="34" charset="0"/>
              </a:rPr>
              <a:t>2</a:t>
            </a:r>
            <a:r>
              <a:rPr lang="en-US" sz="2800" dirty="0" smtClean="0">
                <a:solidFill>
                  <a:schemeClr val="tx1"/>
                </a:solidFill>
                <a:latin typeface="Calibri" pitchFamily="34" charset="0"/>
              </a:rPr>
              <a:t> W when connected to a 120 V power line. What is the resistance in the heater?</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68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	</a:t>
            </a: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aphicFrame>
        <p:nvGraphicFramePr>
          <p:cNvPr id="3" name="Table 2"/>
          <p:cNvGraphicFramePr>
            <a:graphicFrameLocks noGrp="1"/>
          </p:cNvGraphicFramePr>
          <p:nvPr/>
        </p:nvGraphicFramePr>
        <p:xfrm>
          <a:off x="-1" y="-2"/>
          <a:ext cx="9144000" cy="6858003"/>
        </p:xfrm>
        <a:graphic>
          <a:graphicData uri="http://schemas.openxmlformats.org/drawingml/2006/table">
            <a:tbl>
              <a:tblPr firstRow="1" bandRow="1">
                <a:tableStyleId>{073A0DAA-6AF3-43AB-8588-CEC1D06C72B9}</a:tableStyleId>
              </a:tblPr>
              <a:tblGrid>
                <a:gridCol w="3048000"/>
                <a:gridCol w="3048000"/>
                <a:gridCol w="3048000"/>
              </a:tblGrid>
              <a:tr h="558715">
                <a:tc>
                  <a:txBody>
                    <a:bodyPr/>
                    <a:lstStyle/>
                    <a:p>
                      <a:pPr algn="ctr"/>
                      <a:r>
                        <a:rPr lang="en-US" sz="2800" dirty="0" smtClean="0"/>
                        <a:t>Schematic</a:t>
                      </a:r>
                      <a:endParaRPr lang="en-US" sz="2800" dirty="0"/>
                    </a:p>
                  </a:txBody>
                  <a:tcPr/>
                </a:tc>
                <a:tc>
                  <a:txBody>
                    <a:bodyPr/>
                    <a:lstStyle/>
                    <a:p>
                      <a:pPr algn="ctr"/>
                      <a:r>
                        <a:rPr lang="en-US" sz="2800" dirty="0" smtClean="0"/>
                        <a:t>Name</a:t>
                      </a:r>
                      <a:endParaRPr lang="en-US" sz="2800" dirty="0"/>
                    </a:p>
                  </a:txBody>
                  <a:tcPr/>
                </a:tc>
                <a:tc>
                  <a:txBody>
                    <a:bodyPr/>
                    <a:lstStyle/>
                    <a:p>
                      <a:pPr algn="ctr"/>
                      <a:r>
                        <a:rPr lang="en-US" sz="2800" dirty="0" smtClean="0"/>
                        <a:t>Function</a:t>
                      </a:r>
                      <a:endParaRPr lang="en-US" sz="2800" dirty="0"/>
                    </a:p>
                  </a:txBody>
                  <a:tcPr/>
                </a:tc>
              </a:tr>
              <a:tr h="787411">
                <a:tc>
                  <a:txBody>
                    <a:bodyPr/>
                    <a:lstStyle/>
                    <a:p>
                      <a:endParaRPr lang="en-US"/>
                    </a:p>
                  </a:txBody>
                  <a:tcPr/>
                </a:tc>
                <a:tc>
                  <a:txBody>
                    <a:bodyPr/>
                    <a:lstStyle/>
                    <a:p>
                      <a:endParaRPr lang="en-US" dirty="0"/>
                    </a:p>
                  </a:txBody>
                  <a:tcPr/>
                </a:tc>
                <a:tc>
                  <a:txBody>
                    <a:bodyPr/>
                    <a:lstStyle/>
                    <a:p>
                      <a:endParaRPr lang="en-US" dirty="0"/>
                    </a:p>
                  </a:txBody>
                  <a:tcPr/>
                </a:tc>
              </a:tr>
              <a:tr h="787411">
                <a:tc>
                  <a:txBody>
                    <a:bodyPr/>
                    <a:lstStyle/>
                    <a:p>
                      <a:endParaRPr lang="en-US"/>
                    </a:p>
                  </a:txBody>
                  <a:tcPr/>
                </a:tc>
                <a:tc>
                  <a:txBody>
                    <a:bodyPr/>
                    <a:lstStyle/>
                    <a:p>
                      <a:endParaRPr lang="en-US"/>
                    </a:p>
                  </a:txBody>
                  <a:tcPr/>
                </a:tc>
                <a:tc>
                  <a:txBody>
                    <a:bodyPr/>
                    <a:lstStyle/>
                    <a:p>
                      <a:endParaRPr lang="en-US"/>
                    </a:p>
                  </a:txBody>
                  <a:tcPr/>
                </a:tc>
              </a:tr>
              <a:tr h="787411">
                <a:tc>
                  <a:txBody>
                    <a:bodyPr/>
                    <a:lstStyle/>
                    <a:p>
                      <a:endParaRPr lang="en-US"/>
                    </a:p>
                  </a:txBody>
                  <a:tcPr/>
                </a:tc>
                <a:tc>
                  <a:txBody>
                    <a:bodyPr/>
                    <a:lstStyle/>
                    <a:p>
                      <a:endParaRPr lang="en-US"/>
                    </a:p>
                  </a:txBody>
                  <a:tcPr/>
                </a:tc>
                <a:tc>
                  <a:txBody>
                    <a:bodyPr/>
                    <a:lstStyle/>
                    <a:p>
                      <a:endParaRPr lang="en-US"/>
                    </a:p>
                  </a:txBody>
                  <a:tcPr/>
                </a:tc>
              </a:tr>
              <a:tr h="787411">
                <a:tc>
                  <a:txBody>
                    <a:bodyPr/>
                    <a:lstStyle/>
                    <a:p>
                      <a:endParaRPr lang="en-US"/>
                    </a:p>
                  </a:txBody>
                  <a:tcPr/>
                </a:tc>
                <a:tc>
                  <a:txBody>
                    <a:bodyPr/>
                    <a:lstStyle/>
                    <a:p>
                      <a:endParaRPr lang="en-US"/>
                    </a:p>
                  </a:txBody>
                  <a:tcPr/>
                </a:tc>
                <a:tc>
                  <a:txBody>
                    <a:bodyPr/>
                    <a:lstStyle/>
                    <a:p>
                      <a:endParaRPr lang="en-US"/>
                    </a:p>
                  </a:txBody>
                  <a:tcPr/>
                </a:tc>
              </a:tr>
              <a:tr h="787411">
                <a:tc>
                  <a:txBody>
                    <a:bodyPr/>
                    <a:lstStyle/>
                    <a:p>
                      <a:endParaRPr lang="en-US"/>
                    </a:p>
                  </a:txBody>
                  <a:tcPr/>
                </a:tc>
                <a:tc>
                  <a:txBody>
                    <a:bodyPr/>
                    <a:lstStyle/>
                    <a:p>
                      <a:endParaRPr lang="en-US"/>
                    </a:p>
                  </a:txBody>
                  <a:tcPr/>
                </a:tc>
                <a:tc>
                  <a:txBody>
                    <a:bodyPr/>
                    <a:lstStyle/>
                    <a:p>
                      <a:endParaRPr lang="en-US"/>
                    </a:p>
                  </a:txBody>
                  <a:tcPr/>
                </a:tc>
              </a:tr>
              <a:tr h="787411">
                <a:tc>
                  <a:txBody>
                    <a:bodyPr/>
                    <a:lstStyle/>
                    <a:p>
                      <a:endParaRPr lang="en-US"/>
                    </a:p>
                  </a:txBody>
                  <a:tcPr/>
                </a:tc>
                <a:tc>
                  <a:txBody>
                    <a:bodyPr/>
                    <a:lstStyle/>
                    <a:p>
                      <a:endParaRPr lang="en-US"/>
                    </a:p>
                  </a:txBody>
                  <a:tcPr/>
                </a:tc>
                <a:tc>
                  <a:txBody>
                    <a:bodyPr/>
                    <a:lstStyle/>
                    <a:p>
                      <a:endParaRPr lang="en-US"/>
                    </a:p>
                  </a:txBody>
                  <a:tcPr/>
                </a:tc>
              </a:tr>
              <a:tr h="787411">
                <a:tc>
                  <a:txBody>
                    <a:bodyPr/>
                    <a:lstStyle/>
                    <a:p>
                      <a:endParaRPr lang="en-US"/>
                    </a:p>
                  </a:txBody>
                  <a:tcPr/>
                </a:tc>
                <a:tc>
                  <a:txBody>
                    <a:bodyPr/>
                    <a:lstStyle/>
                    <a:p>
                      <a:endParaRPr lang="en-US"/>
                    </a:p>
                  </a:txBody>
                  <a:tcPr/>
                </a:tc>
                <a:tc>
                  <a:txBody>
                    <a:bodyPr/>
                    <a:lstStyle/>
                    <a:p>
                      <a:endParaRPr lang="en-US"/>
                    </a:p>
                  </a:txBody>
                  <a:tcPr/>
                </a:tc>
              </a:tr>
              <a:tr h="787411">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6858000"/>
          </a:xfrm>
          <a:prstGeom prst="roundRect">
            <a:avLst>
              <a:gd name="adj" fmla="val 8018"/>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There are two ways that we can attach devices to a circuit.</a:t>
            </a:r>
          </a:p>
          <a:p>
            <a:pPr marL="457200" marR="0" lvl="1" indent="0" algn="l" defTabSz="914400" rtl="0" eaLnBrk="1" fontAlgn="base" latinLnBrk="0" hangingPunct="1">
              <a:lnSpc>
                <a:spcPct val="100000"/>
              </a:lnSpc>
              <a:spcBef>
                <a:spcPct val="0"/>
              </a:spcBef>
              <a:spcAft>
                <a:spcPct val="0"/>
              </a:spcAft>
              <a:buClrTx/>
              <a:buSzTx/>
              <a:tabLst/>
            </a:pPr>
            <a:r>
              <a:rPr kumimoji="0" lang="en-US" sz="3600" b="1" i="0" u="none" strike="noStrike" cap="none" normalizeH="0" baseline="0" dirty="0" smtClean="0">
                <a:ln>
                  <a:noFill/>
                </a:ln>
                <a:solidFill>
                  <a:schemeClr val="tx1"/>
                </a:solidFill>
                <a:effectLst/>
                <a:latin typeface="Calibri" pitchFamily="34" charset="0"/>
              </a:rPr>
              <a:t>Series:</a:t>
            </a:r>
            <a:r>
              <a:rPr kumimoji="0" lang="en-US" sz="3600" i="0" u="none" strike="noStrike" cap="none" normalizeH="0" baseline="0" dirty="0" smtClean="0">
                <a:ln>
                  <a:noFill/>
                </a:ln>
                <a:solidFill>
                  <a:schemeClr val="tx1"/>
                </a:solidFill>
                <a:effectLst/>
                <a:latin typeface="Calibri" pitchFamily="34" charset="0"/>
              </a:rPr>
              <a:t> only</a:t>
            </a:r>
            <a:r>
              <a:rPr kumimoji="0" lang="en-US" sz="3600" i="0" u="none" strike="noStrike" cap="none" normalizeH="0" dirty="0" smtClean="0">
                <a:ln>
                  <a:noFill/>
                </a:ln>
                <a:solidFill>
                  <a:schemeClr val="tx1"/>
                </a:solidFill>
                <a:effectLst/>
                <a:latin typeface="Calibri" pitchFamily="34" charset="0"/>
              </a:rPr>
              <a:t> one path for current to flow</a:t>
            </a:r>
            <a:endParaRPr kumimoji="0" lang="en-US" sz="3600" b="1" i="0" u="none" strike="noStrike" cap="none" normalizeH="0" baseline="0" dirty="0" smtClean="0">
              <a:ln>
                <a:noFill/>
              </a:ln>
              <a:solidFill>
                <a:schemeClr val="tx1"/>
              </a:solidFill>
              <a:effectLst/>
              <a:latin typeface="Calibri"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Ex. Draw a battery of two cells connected to two resistors in series.</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calcmode="lin" valueType="num">
                                      <p:cBhvr>
                                        <p:cTn id="7" dur="1000" fill="hold"/>
                                        <p:tgtEl>
                                          <p:spTgt spid="307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4">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074">
                                            <p:txEl>
                                              <p:pRg st="1" end="1"/>
                                            </p:txEl>
                                          </p:spTgt>
                                        </p:tgtEl>
                                        <p:attrNameLst>
                                          <p:attrName>style.visibility</p:attrName>
                                        </p:attrNameLst>
                                      </p:cBhvr>
                                      <p:to>
                                        <p:strVal val="visible"/>
                                      </p:to>
                                    </p:set>
                                    <p:anim calcmode="lin" valueType="num">
                                      <p:cBhvr>
                                        <p:cTn id="13" dur="1000" fill="hold"/>
                                        <p:tgtEl>
                                          <p:spTgt spid="3074">
                                            <p:txEl>
                                              <p:pRg st="1" end="1"/>
                                            </p:txEl>
                                          </p:spTgt>
                                        </p:tgtEl>
                                        <p:attrNameLst>
                                          <p:attrName>ppt_w</p:attrName>
                                        </p:attrNameLst>
                                      </p:cBhvr>
                                      <p:tavLst>
                                        <p:tav tm="0">
                                          <p:val>
                                            <p:strVal val="#ppt_w*0.70"/>
                                          </p:val>
                                        </p:tav>
                                        <p:tav tm="100000">
                                          <p:val>
                                            <p:strVal val="#ppt_w"/>
                                          </p:val>
                                        </p:tav>
                                      </p:tavLst>
                                    </p:anim>
                                    <p:anim calcmode="lin" valueType="num">
                                      <p:cBhvr>
                                        <p:cTn id="14" dur="1000" fill="hold"/>
                                        <p:tgtEl>
                                          <p:spTgt spid="3074">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074">
                                            <p:txEl>
                                              <p:pRg st="1" end="1"/>
                                            </p:txEl>
                                          </p:spTgt>
                                        </p:tgtEl>
                                      </p:cBhvr>
                                    </p:animEffect>
                                  </p:childTnLst>
                                </p:cTn>
                              </p:par>
                            </p:childTnLst>
                          </p:cTn>
                        </p:par>
                        <p:par>
                          <p:cTn id="16" fill="hold">
                            <p:stCondLst>
                              <p:cond delay="2000"/>
                            </p:stCondLst>
                            <p:childTnLst>
                              <p:par>
                                <p:cTn id="17" presetID="55" presetClass="entr" presetSubtype="0" fill="hold" nodeType="afterEffect">
                                  <p:stCondLst>
                                    <p:cond delay="1000"/>
                                  </p:stCondLst>
                                  <p:childTnLst>
                                    <p:set>
                                      <p:cBhvr>
                                        <p:cTn id="18" dur="1" fill="hold">
                                          <p:stCondLst>
                                            <p:cond delay="0"/>
                                          </p:stCondLst>
                                        </p:cTn>
                                        <p:tgtEl>
                                          <p:spTgt spid="3074">
                                            <p:txEl>
                                              <p:pRg st="3" end="3"/>
                                            </p:txEl>
                                          </p:spTgt>
                                        </p:tgtEl>
                                        <p:attrNameLst>
                                          <p:attrName>style.visibility</p:attrName>
                                        </p:attrNameLst>
                                      </p:cBhvr>
                                      <p:to>
                                        <p:strVal val="visible"/>
                                      </p:to>
                                    </p:set>
                                    <p:anim calcmode="lin" valueType="num">
                                      <p:cBhvr>
                                        <p:cTn id="19" dur="1000" fill="hold"/>
                                        <p:tgtEl>
                                          <p:spTgt spid="3074">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074">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0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6858000"/>
          </a:xfrm>
          <a:prstGeom prst="roundRect">
            <a:avLst>
              <a:gd name="adj" fmla="val 8225"/>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ct val="0"/>
              </a:spcAft>
              <a:buClrTx/>
              <a:buSzTx/>
              <a:tabLst/>
            </a:pPr>
            <a:r>
              <a:rPr kumimoji="0" lang="en-US" sz="3600" b="1" i="0" u="none" strike="noStrike" cap="none" normalizeH="0" baseline="0" dirty="0" smtClean="0">
                <a:ln>
                  <a:noFill/>
                </a:ln>
                <a:solidFill>
                  <a:schemeClr val="tx1"/>
                </a:solidFill>
                <a:effectLst/>
                <a:latin typeface="Calibri" pitchFamily="34" charset="0"/>
              </a:rPr>
              <a:t>Parallel:</a:t>
            </a:r>
            <a:r>
              <a:rPr kumimoji="0" lang="en-US" sz="3600" i="0" u="none" strike="noStrike" cap="none" normalizeH="0" baseline="0" dirty="0" smtClean="0">
                <a:ln>
                  <a:noFill/>
                </a:ln>
                <a:solidFill>
                  <a:schemeClr val="tx1"/>
                </a:solidFill>
                <a:effectLst/>
                <a:latin typeface="Calibri" pitchFamily="34" charset="0"/>
              </a:rPr>
              <a:t> multiple</a:t>
            </a:r>
            <a:r>
              <a:rPr kumimoji="0" lang="en-US" sz="3600" i="0" u="none" strike="noStrike" cap="none" normalizeH="0" dirty="0" smtClean="0">
                <a:ln>
                  <a:noFill/>
                </a:ln>
                <a:solidFill>
                  <a:schemeClr val="tx1"/>
                </a:solidFill>
                <a:effectLst/>
                <a:latin typeface="Calibri" pitchFamily="34" charset="0"/>
              </a:rPr>
              <a:t> pathways for current to flow</a:t>
            </a:r>
            <a:endParaRPr kumimoji="0" lang="en-US" sz="3600" b="1" i="0" u="none" strike="noStrike" cap="none" normalizeH="0" baseline="0" dirty="0" smtClean="0">
              <a:ln>
                <a:noFill/>
              </a:ln>
              <a:solidFill>
                <a:schemeClr val="tx1"/>
              </a:solidFill>
              <a:effectLst/>
              <a:latin typeface="Calibri" pitchFamily="34" charset="0"/>
            </a:endParaRPr>
          </a:p>
          <a:p>
            <a:pPr marL="457200" marR="0" lvl="1"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ndParaRPr>
          </a:p>
          <a:p>
            <a:pPr marL="457200" marR="0" lvl="1" indent="0" algn="l"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Ex. Draw a battery of two cells connected to two resistors in parallel.</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calcmode="lin" valueType="num">
                                      <p:cBhvr>
                                        <p:cTn id="7" dur="1000" fill="hold"/>
                                        <p:tgtEl>
                                          <p:spTgt spid="307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4">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3074">
                                            <p:txEl>
                                              <p:pRg st="2" end="2"/>
                                            </p:txEl>
                                          </p:spTgt>
                                        </p:tgtEl>
                                        <p:attrNameLst>
                                          <p:attrName>style.visibility</p:attrName>
                                        </p:attrNameLst>
                                      </p:cBhvr>
                                      <p:to>
                                        <p:strVal val="visible"/>
                                      </p:to>
                                    </p:set>
                                    <p:anim calcmode="lin" valueType="num">
                                      <p:cBhvr>
                                        <p:cTn id="13" dur="1000" fill="hold"/>
                                        <p:tgtEl>
                                          <p:spTgt spid="3074">
                                            <p:txEl>
                                              <p:pRg st="2" end="2"/>
                                            </p:txEl>
                                          </p:spTgt>
                                        </p:tgtEl>
                                        <p:attrNameLst>
                                          <p:attrName>ppt_w</p:attrName>
                                        </p:attrNameLst>
                                      </p:cBhvr>
                                      <p:tavLst>
                                        <p:tav tm="0">
                                          <p:val>
                                            <p:strVal val="#ppt_w*0.70"/>
                                          </p:val>
                                        </p:tav>
                                        <p:tav tm="100000">
                                          <p:val>
                                            <p:strVal val="#ppt_w"/>
                                          </p:val>
                                        </p:tav>
                                      </p:tavLst>
                                    </p:anim>
                                    <p:anim calcmode="lin" valueType="num">
                                      <p:cBhvr>
                                        <p:cTn id="14" dur="1000" fill="hold"/>
                                        <p:tgtEl>
                                          <p:spTgt spid="3074">
                                            <p:txEl>
                                              <p:pRg st="2" end="2"/>
                                            </p:txEl>
                                          </p:spTgt>
                                        </p:tgtEl>
                                        <p:attrNameLst>
                                          <p:attrName>ppt_h</p:attrName>
                                        </p:attrNameLst>
                                      </p:cBhvr>
                                      <p:tavLst>
                                        <p:tav tm="0">
                                          <p:val>
                                            <p:strVal val="#ppt_h"/>
                                          </p:val>
                                        </p:tav>
                                        <p:tav tm="100000">
                                          <p:val>
                                            <p:strVal val="#ppt_h"/>
                                          </p:val>
                                        </p:tav>
                                      </p:tavLst>
                                    </p:anim>
                                    <p:animEffect transition="in" filter="fade">
                                      <p:cBhvr>
                                        <p:cTn id="15" dur="1000"/>
                                        <p:tgtEl>
                                          <p:spTgt spid="30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57158" y="285728"/>
            <a:ext cx="8501122" cy="6286544"/>
          </a:xfrm>
          <a:prstGeom prst="roundRect">
            <a:avLst>
              <a:gd name="adj" fmla="val 11163"/>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600" b="0" i="0" u="sng" strike="noStrike" cap="none" normalizeH="0" baseline="0" dirty="0" smtClean="0">
                <a:ln>
                  <a:noFill/>
                </a:ln>
                <a:solidFill>
                  <a:schemeClr val="tx1"/>
                </a:solidFill>
                <a:effectLst/>
                <a:latin typeface="Calibri" pitchFamily="34" charset="0"/>
              </a:rPr>
              <a:t>Measuring Voltage and Current</a:t>
            </a:r>
            <a:endParaRPr kumimoji="0" lang="en-US" sz="3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We can measure the voltage in a circuit using a </a:t>
            </a:r>
            <a:r>
              <a:rPr kumimoji="0" lang="en-US" sz="3600" b="1" i="0" u="none" strike="noStrike" cap="none" normalizeH="0" baseline="0" dirty="0" smtClean="0">
                <a:ln>
                  <a:noFill/>
                </a:ln>
                <a:solidFill>
                  <a:schemeClr val="tx1"/>
                </a:solidFill>
                <a:effectLst/>
                <a:latin typeface="Calibri" pitchFamily="34" charset="0"/>
              </a:rPr>
              <a:t>voltmeter</a:t>
            </a:r>
            <a:r>
              <a:rPr kumimoji="0" lang="en-US" sz="3600" b="0" i="0" u="none" strike="noStrike" cap="none" normalizeH="0" baseline="0" dirty="0" smtClean="0">
                <a:ln>
                  <a:noFill/>
                </a:ln>
                <a:solidFill>
                  <a:schemeClr val="tx1"/>
                </a:solidFill>
                <a:effectLst/>
                <a:latin typeface="Calibri" pitchFamily="34" charset="0"/>
              </a:rPr>
              <a:t> and the current in a circuit using a </a:t>
            </a:r>
            <a:r>
              <a:rPr kumimoji="0" lang="en-US" sz="3600" b="1" i="0" u="none" strike="noStrike" cap="none" normalizeH="0" baseline="0" dirty="0" smtClean="0">
                <a:ln>
                  <a:noFill/>
                </a:ln>
                <a:solidFill>
                  <a:schemeClr val="tx1"/>
                </a:solidFill>
                <a:effectLst/>
                <a:latin typeface="Calibri" pitchFamily="34" charset="0"/>
              </a:rPr>
              <a:t>ammeter</a:t>
            </a:r>
            <a:r>
              <a:rPr kumimoji="0" lang="en-US" sz="3600" b="0" i="0" u="none" strike="noStrike" cap="none" normalizeH="0" baseline="0" dirty="0" smtClean="0">
                <a:ln>
                  <a:noFill/>
                </a:ln>
                <a:solidFill>
                  <a:schemeClr val="tx1"/>
                </a:solidFill>
                <a:effectLst/>
                <a:latin typeface="Calibri"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600" b="0" i="0" u="none" strike="noStrike" cap="none" normalizeH="0" baseline="0" dirty="0" smtClean="0">
                <a:ln>
                  <a:noFill/>
                </a:ln>
                <a:solidFill>
                  <a:schemeClr val="tx1"/>
                </a:solidFill>
                <a:effectLst/>
                <a:latin typeface="Calibri" pitchFamily="34" charset="0"/>
              </a:rPr>
              <a:t>We need to connect these two devices in different ways.</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57158" y="285728"/>
            <a:ext cx="8501122" cy="6286544"/>
          </a:xfrm>
          <a:prstGeom prst="roundRect">
            <a:avLst>
              <a:gd name="adj" fmla="val 11163"/>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3600" dirty="0" smtClean="0">
                <a:solidFill>
                  <a:schemeClr val="tx1"/>
                </a:solidFill>
                <a:latin typeface="Calibri" pitchFamily="34" charset="0"/>
              </a:rPr>
              <a:t>A voltmeter must be connected in </a:t>
            </a:r>
            <a:r>
              <a:rPr lang="en-US" sz="3600" b="1" dirty="0" smtClean="0">
                <a:solidFill>
                  <a:schemeClr val="tx1"/>
                </a:solidFill>
                <a:latin typeface="Calibri" pitchFamily="34" charset="0"/>
              </a:rPr>
              <a:t>parallel</a:t>
            </a:r>
            <a:r>
              <a:rPr lang="en-US" sz="3600" dirty="0" smtClean="0">
                <a:solidFill>
                  <a:schemeClr val="tx1"/>
                </a:solidFill>
                <a:latin typeface="Calibri" pitchFamily="34" charset="0"/>
              </a:rPr>
              <a:t>. This is because a voltmeter measures the voltage drop </a:t>
            </a:r>
            <a:r>
              <a:rPr lang="en-US" sz="3600" b="1" dirty="0" smtClean="0">
                <a:solidFill>
                  <a:schemeClr val="tx1"/>
                </a:solidFill>
                <a:latin typeface="Calibri" pitchFamily="34" charset="0"/>
              </a:rPr>
              <a:t>across</a:t>
            </a:r>
            <a:r>
              <a:rPr lang="en-US" sz="3600" dirty="0" smtClean="0">
                <a:solidFill>
                  <a:schemeClr val="tx1"/>
                </a:solidFill>
                <a:latin typeface="Calibri" pitchFamily="34" charset="0"/>
              </a:rPr>
              <a:t> a device.</a:t>
            </a:r>
          </a:p>
          <a:p>
            <a:pPr lvl="0" fontAlgn="base">
              <a:spcBef>
                <a:spcPct val="0"/>
              </a:spcBef>
              <a:spcAft>
                <a:spcPts val="1000"/>
              </a:spcAft>
            </a:pPr>
            <a:r>
              <a:rPr lang="en-US" sz="3600" dirty="0" smtClean="0">
                <a:solidFill>
                  <a:schemeClr val="tx1"/>
                </a:solidFill>
                <a:latin typeface="Calibri" pitchFamily="34" charset="0"/>
              </a:rPr>
              <a:t>Ex.</a:t>
            </a:r>
          </a:p>
          <a:p>
            <a:pPr lvl="0" fontAlgn="base">
              <a:spcBef>
                <a:spcPct val="0"/>
              </a:spcBef>
              <a:spcAft>
                <a:spcPts val="1000"/>
              </a:spcAft>
            </a:pPr>
            <a:endParaRPr lang="en-US" sz="3600" dirty="0" smtClean="0">
              <a:solidFill>
                <a:schemeClr val="tx1"/>
              </a:solidFill>
              <a:latin typeface="Calibri" pitchFamily="34" charset="0"/>
            </a:endParaRPr>
          </a:p>
          <a:p>
            <a:pPr lvl="0" fontAlgn="base">
              <a:spcBef>
                <a:spcPct val="0"/>
              </a:spcBef>
              <a:spcAft>
                <a:spcPts val="1000"/>
              </a:spcAft>
            </a:pPr>
            <a:endParaRPr lang="en-US" sz="3600" dirty="0" smtClean="0">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57158" y="285728"/>
            <a:ext cx="8501122" cy="6286544"/>
          </a:xfrm>
          <a:prstGeom prst="roundRect">
            <a:avLst>
              <a:gd name="adj" fmla="val 11163"/>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lvl="0" fontAlgn="base">
              <a:spcBef>
                <a:spcPct val="0"/>
              </a:spcBef>
              <a:spcAft>
                <a:spcPts val="1000"/>
              </a:spcAft>
            </a:pPr>
            <a:r>
              <a:rPr lang="en-US" sz="3600" dirty="0" smtClean="0">
                <a:solidFill>
                  <a:schemeClr val="tx1"/>
                </a:solidFill>
                <a:latin typeface="Calibri" pitchFamily="34" charset="0"/>
              </a:rPr>
              <a:t>An ammeter must be connected in </a:t>
            </a:r>
            <a:r>
              <a:rPr lang="en-US" sz="3600" b="1" dirty="0" smtClean="0">
                <a:solidFill>
                  <a:schemeClr val="tx1"/>
                </a:solidFill>
                <a:latin typeface="Calibri" pitchFamily="34" charset="0"/>
              </a:rPr>
              <a:t>series</a:t>
            </a:r>
            <a:r>
              <a:rPr lang="en-US" sz="3600" dirty="0" smtClean="0">
                <a:solidFill>
                  <a:schemeClr val="tx1"/>
                </a:solidFill>
                <a:latin typeface="Calibri" pitchFamily="34" charset="0"/>
              </a:rPr>
              <a:t>. This is because an ammeter measures the current </a:t>
            </a:r>
            <a:r>
              <a:rPr lang="en-US" sz="3600" b="1" dirty="0" smtClean="0">
                <a:solidFill>
                  <a:schemeClr val="tx1"/>
                </a:solidFill>
                <a:latin typeface="Calibri" pitchFamily="34" charset="0"/>
              </a:rPr>
              <a:t>through</a:t>
            </a:r>
            <a:r>
              <a:rPr lang="en-US" sz="3600" dirty="0" smtClean="0">
                <a:solidFill>
                  <a:schemeClr val="tx1"/>
                </a:solidFill>
                <a:latin typeface="Calibri" pitchFamily="34" charset="0"/>
              </a:rPr>
              <a:t> a circuit.</a:t>
            </a:r>
          </a:p>
          <a:p>
            <a:pPr lvl="0" fontAlgn="base">
              <a:spcBef>
                <a:spcPct val="0"/>
              </a:spcBef>
              <a:spcAft>
                <a:spcPts val="1000"/>
              </a:spcAft>
            </a:pPr>
            <a:r>
              <a:rPr lang="en-US" sz="3600" dirty="0" smtClean="0">
                <a:solidFill>
                  <a:schemeClr val="tx1"/>
                </a:solidFill>
                <a:latin typeface="Calibri" pitchFamily="34" charset="0"/>
              </a:rPr>
              <a:t>Ex.</a:t>
            </a:r>
            <a:endParaRPr lang="en-US" sz="3600" dirty="0" smtClean="0">
              <a:solidFill>
                <a:schemeClr val="tx1"/>
              </a:solidFill>
              <a:latin typeface="Arial" pitchFamily="34" charset="0"/>
            </a:endParaRPr>
          </a:p>
          <a:p>
            <a:pPr lvl="0" fontAlgn="base">
              <a:spcBef>
                <a:spcPct val="0"/>
              </a:spcBef>
              <a:spcAft>
                <a:spcPts val="1000"/>
              </a:spcAft>
            </a:pPr>
            <a:endParaRPr lang="en-US" sz="3600" dirty="0" smtClean="0">
              <a:solidFill>
                <a:schemeClr val="tx1"/>
              </a:solidFill>
              <a:latin typeface="Calibri" pitchFamily="34" charset="0"/>
            </a:endParaRPr>
          </a:p>
          <a:p>
            <a:pPr lvl="0" fontAlgn="base">
              <a:spcBef>
                <a:spcPct val="0"/>
              </a:spcBef>
              <a:spcAft>
                <a:spcPts val="1000"/>
              </a:spcAft>
            </a:pPr>
            <a:endParaRPr lang="en-US" sz="3600" dirty="0" smtClean="0">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42844" y="285728"/>
            <a:ext cx="8858312" cy="6357982"/>
          </a:xfrm>
          <a:prstGeom prst="roundRect">
            <a:avLst>
              <a:gd name="adj" fmla="val 10284"/>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sng" strike="noStrike" cap="none" normalizeH="0" baseline="0" dirty="0" smtClean="0">
                <a:ln>
                  <a:noFill/>
                </a:ln>
                <a:solidFill>
                  <a:schemeClr val="tx1"/>
                </a:solidFill>
                <a:effectLst/>
                <a:latin typeface="Calibri" pitchFamily="34" charset="0"/>
              </a:rPr>
              <a:t>One last note…</a:t>
            </a: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There are two types of current. DC (</a:t>
            </a:r>
            <a:r>
              <a:rPr kumimoji="0" lang="en-US" sz="3200" b="1" i="0" u="none" strike="noStrike" cap="none" normalizeH="0" baseline="0" dirty="0" smtClean="0">
                <a:ln>
                  <a:noFill/>
                </a:ln>
                <a:solidFill>
                  <a:schemeClr val="tx1"/>
                </a:solidFill>
                <a:effectLst/>
                <a:latin typeface="Calibri" pitchFamily="34" charset="0"/>
              </a:rPr>
              <a:t>direct current</a:t>
            </a:r>
            <a:r>
              <a:rPr kumimoji="0" lang="en-US" sz="3200" b="0" i="0" u="none" strike="noStrike" cap="none" normalizeH="0" baseline="0" dirty="0" smtClean="0">
                <a:ln>
                  <a:noFill/>
                </a:ln>
                <a:solidFill>
                  <a:schemeClr val="tx1"/>
                </a:solidFill>
                <a:effectLst/>
                <a:latin typeface="Calibri" pitchFamily="34" charset="0"/>
              </a:rPr>
              <a:t>) means it flows in one direction such as the current from a battery. </a:t>
            </a:r>
            <a:endParaRPr lang="en-US" sz="3200" dirty="0" smtClean="0">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AC (</a:t>
            </a:r>
            <a:r>
              <a:rPr kumimoji="0" lang="en-US" sz="3200" b="1" i="0" u="none" strike="noStrike" cap="none" normalizeH="0" baseline="0" dirty="0" smtClean="0">
                <a:ln>
                  <a:noFill/>
                </a:ln>
                <a:solidFill>
                  <a:schemeClr val="tx1"/>
                </a:solidFill>
                <a:effectLst/>
                <a:latin typeface="Calibri" pitchFamily="34" charset="0"/>
              </a:rPr>
              <a:t>alternating current</a:t>
            </a:r>
            <a:r>
              <a:rPr kumimoji="0" lang="en-US" sz="3200" b="0" i="0" u="none" strike="noStrike" cap="none" normalizeH="0" baseline="0" dirty="0" smtClean="0">
                <a:ln>
                  <a:noFill/>
                </a:ln>
                <a:solidFill>
                  <a:schemeClr val="tx1"/>
                </a:solidFill>
                <a:effectLst/>
                <a:latin typeface="Calibri" pitchFamily="34" charset="0"/>
              </a:rPr>
              <a:t>) means that it alternates the direction of flow. In the case of home electric circuits, they alternate at 60 Hz.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As fun as it sounds AC is a little advanced for us just yet so we sill be mostly sticking to DC in this course.</a:t>
            </a: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428596" y="642918"/>
            <a:ext cx="8358246" cy="5786478"/>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In the last chapter we examined how static electric charges interact with one another. These fixed electrical charges are not the same as the electricity that we use in everyday life, current electricity.</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Current electricity is all about</a:t>
            </a:r>
            <a:r>
              <a:rPr kumimoji="0" lang="en-US" sz="3200" b="0" i="0" u="none" strike="noStrike" cap="none" normalizeH="0" dirty="0" smtClean="0">
                <a:ln>
                  <a:noFill/>
                </a:ln>
                <a:solidFill>
                  <a:schemeClr val="tx1"/>
                </a:solidFill>
                <a:effectLst/>
                <a:latin typeface="Calibri" pitchFamily="34" charset="0"/>
              </a:rPr>
              <a:t> </a:t>
            </a:r>
            <a:r>
              <a:rPr kumimoji="0" lang="en-US" sz="3200" b="1" i="0" u="none" strike="noStrike" cap="none" normalizeH="0" dirty="0" smtClean="0">
                <a:ln>
                  <a:noFill/>
                </a:ln>
                <a:solidFill>
                  <a:schemeClr val="tx1"/>
                </a:solidFill>
                <a:effectLst/>
                <a:latin typeface="Calibri" pitchFamily="34" charset="0"/>
              </a:rPr>
              <a:t>the flow of electrons.</a:t>
            </a:r>
            <a:endParaRPr kumimoji="0" lang="en-US" sz="3200" b="1"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fade">
                                      <p:cBhvr>
                                        <p:cTn id="7" dur="2000"/>
                                        <p:tgtEl>
                                          <p:spTgt spid="1026">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2000"/>
                                  </p:stCondLst>
                                  <p:childTnLst>
                                    <p:set>
                                      <p:cBhvr>
                                        <p:cTn id="10" dur="1" fill="hold">
                                          <p:stCondLst>
                                            <p:cond delay="0"/>
                                          </p:stCondLst>
                                        </p:cTn>
                                        <p:tgtEl>
                                          <p:spTgt spid="1026">
                                            <p:txEl>
                                              <p:pRg st="2" end="2"/>
                                            </p:txEl>
                                          </p:spTgt>
                                        </p:tgtEl>
                                        <p:attrNameLst>
                                          <p:attrName>style.visibility</p:attrName>
                                        </p:attrNameLst>
                                      </p:cBhvr>
                                      <p:to>
                                        <p:strVal val="visible"/>
                                      </p:to>
                                    </p:set>
                                    <p:animEffect transition="in" filter="fade">
                                      <p:cBhvr>
                                        <p:cTn id="11" dur="2000"/>
                                        <p:tgtEl>
                                          <p:spTgt spid="10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428596" y="428604"/>
            <a:ext cx="8286808" cy="6143668"/>
          </a:xfrm>
          <a:prstGeom prst="roundRect">
            <a:avLst>
              <a:gd name="adj" fmla="val 16181"/>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rPr>
              <a:t>This number of charges flowing per second is defined by the specific quantity – </a:t>
            </a:r>
            <a:r>
              <a:rPr kumimoji="0" lang="en-US" sz="2800" b="1" i="0" u="none" strike="noStrike" cap="none" normalizeH="0" baseline="0" dirty="0" smtClean="0">
                <a:ln>
                  <a:noFill/>
                </a:ln>
                <a:solidFill>
                  <a:schemeClr val="tx1"/>
                </a:solidFill>
                <a:effectLst/>
                <a:latin typeface="Calibri" pitchFamily="34" charset="0"/>
              </a:rPr>
              <a:t>current.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rPr>
              <a:t>Current (I)</a:t>
            </a:r>
            <a:r>
              <a:rPr kumimoji="0" lang="en-US" sz="2800" b="0" i="0" u="none" strike="noStrike" cap="none" normalizeH="0" baseline="0" dirty="0" smtClean="0">
                <a:ln>
                  <a:noFill/>
                </a:ln>
                <a:solidFill>
                  <a:schemeClr val="tx1"/>
                </a:solidFill>
                <a:effectLst/>
                <a:latin typeface="Calibri" pitchFamily="34" charset="0"/>
              </a:rPr>
              <a:t>:</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rPr>
              <a:t>The unit of current is </a:t>
            </a:r>
            <a:r>
              <a:rPr kumimoji="0" lang="en-US" sz="2800" b="1" i="0" u="none" strike="noStrike" cap="none" normalizeH="0" baseline="0" dirty="0" smtClean="0">
                <a:ln>
                  <a:noFill/>
                </a:ln>
                <a:solidFill>
                  <a:schemeClr val="tx1"/>
                </a:solidFill>
                <a:effectLst/>
                <a:latin typeface="Calibri" pitchFamily="34" charset="0"/>
              </a:rPr>
              <a:t>Amperes</a:t>
            </a:r>
            <a:r>
              <a:rPr kumimoji="0" lang="en-US" sz="2800" b="0" i="0" u="none" strike="noStrike" cap="none" normalizeH="0" baseline="0" dirty="0" smtClean="0">
                <a:ln>
                  <a:noFill/>
                </a:ln>
                <a:solidFill>
                  <a:schemeClr val="tx1"/>
                </a:solidFill>
                <a:effectLst/>
                <a:latin typeface="Calibri" pitchFamily="34" charset="0"/>
              </a:rPr>
              <a:t> or </a:t>
            </a:r>
            <a:r>
              <a:rPr kumimoji="0" lang="en-US" sz="2800" b="1" i="0" u="none" strike="noStrike" cap="none" normalizeH="0" baseline="0" dirty="0" smtClean="0">
                <a:ln>
                  <a:noFill/>
                </a:ln>
                <a:solidFill>
                  <a:schemeClr val="tx1"/>
                </a:solidFill>
                <a:effectLst/>
                <a:latin typeface="Calibri" pitchFamily="34" charset="0"/>
              </a:rPr>
              <a:t>amps (A)</a:t>
            </a:r>
            <a:r>
              <a:rPr kumimoji="0" lang="en-US" sz="2800" b="0" i="0" u="none" strike="noStrike" cap="none" normalizeH="0" baseline="0" dirty="0" smtClean="0">
                <a:ln>
                  <a:noFill/>
                </a:ln>
                <a:solidFill>
                  <a:schemeClr val="tx1"/>
                </a:solidFill>
                <a:effectLst/>
                <a:latin typeface="Calibri"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
        <p:nvSpPr>
          <p:cNvPr id="2053" name="Rectangle 5"/>
          <p:cNvSpPr>
            <a:spLocks noChangeArrowheads="1"/>
          </p:cNvSpPr>
          <p:nvPr/>
        </p:nvSpPr>
        <p:spPr bwMode="auto">
          <a:xfrm>
            <a:off x="2771800" y="1988840"/>
            <a:ext cx="3429024" cy="1785380"/>
          </a:xfrm>
          <a:prstGeom prst="round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p>
            <a:pPr algn="ctr"/>
            <a:r>
              <a:rPr lang="en-US" sz="5400" dirty="0" smtClean="0">
                <a:effectLst>
                  <a:outerShdw blurRad="38100" dist="38100" dir="2700000" algn="tl">
                    <a:srgbClr val="000000">
                      <a:alpha val="43137"/>
                    </a:srgbClr>
                  </a:outerShdw>
                </a:effectLst>
                <a:latin typeface="Times New Roman" pitchFamily="18" charset="0"/>
                <a:cs typeface="Times New Roman" pitchFamily="18" charset="0"/>
              </a:rPr>
              <a:t>I = </a:t>
            </a:r>
            <a:r>
              <a:rPr lang="en-US" sz="5400" u="sng" dirty="0" smtClean="0">
                <a:effectLst>
                  <a:outerShdw blurRad="38100" dist="38100" dir="2700000" algn="tl">
                    <a:srgbClr val="000000">
                      <a:alpha val="43137"/>
                    </a:srgbClr>
                  </a:outerShdw>
                </a:effectLst>
                <a:latin typeface="Times New Roman" pitchFamily="18" charset="0"/>
                <a:cs typeface="Times New Roman" pitchFamily="18" charset="0"/>
              </a:rPr>
              <a:t>q </a:t>
            </a:r>
          </a:p>
          <a:p>
            <a:pPr algn="ctr"/>
            <a:r>
              <a:rPr lang="en-US" sz="5400" dirty="0" smtClean="0">
                <a:effectLst>
                  <a:outerShdw blurRad="38100" dist="38100" dir="2700000" algn="tl">
                    <a:srgbClr val="000000">
                      <a:alpha val="43137"/>
                    </a:srgbClr>
                  </a:outerShdw>
                </a:effectLst>
                <a:latin typeface="Times New Roman" pitchFamily="18" charset="0"/>
                <a:cs typeface="Times New Roman" pitchFamily="18" charset="0"/>
              </a:rPr>
              <a:t>      t</a:t>
            </a:r>
            <a:endParaRPr lang="en-US" sz="54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Effect transition="in" filter="fade">
                                      <p:cBhvr>
                                        <p:cTn id="7" dur="2000"/>
                                        <p:tgtEl>
                                          <p:spTgt spid="205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1000"/>
                                  </p:stCondLst>
                                  <p:childTnLst>
                                    <p:set>
                                      <p:cBhvr>
                                        <p:cTn id="10" dur="1" fill="hold">
                                          <p:stCondLst>
                                            <p:cond delay="0"/>
                                          </p:stCondLst>
                                        </p:cTn>
                                        <p:tgtEl>
                                          <p:spTgt spid="2052">
                                            <p:txEl>
                                              <p:pRg st="1" end="1"/>
                                            </p:txEl>
                                          </p:spTgt>
                                        </p:tgtEl>
                                        <p:attrNameLst>
                                          <p:attrName>style.visibility</p:attrName>
                                        </p:attrNameLst>
                                      </p:cBhvr>
                                      <p:to>
                                        <p:strVal val="visible"/>
                                      </p:to>
                                    </p:set>
                                    <p:animEffect transition="in" filter="fade">
                                      <p:cBhvr>
                                        <p:cTn id="11" dur="2000"/>
                                        <p:tgtEl>
                                          <p:spTgt spid="2052">
                                            <p:txEl>
                                              <p:pRg st="1" end="1"/>
                                            </p:txEl>
                                          </p:spTgt>
                                        </p:tgtEl>
                                      </p:cBhvr>
                                    </p:animEffect>
                                  </p:childTnLst>
                                </p:cTn>
                              </p:par>
                            </p:childTnLst>
                          </p:cTn>
                        </p:par>
                        <p:par>
                          <p:cTn id="12" fill="hold">
                            <p:stCondLst>
                              <p:cond delay="5000"/>
                            </p:stCondLst>
                            <p:childTnLst>
                              <p:par>
                                <p:cTn id="13" presetID="26" presetClass="entr" presetSubtype="0" fill="hold" grpId="0" nodeType="afterEffect">
                                  <p:stCondLst>
                                    <p:cond delay="0"/>
                                  </p:stCondLst>
                                  <p:childTnLst>
                                    <p:set>
                                      <p:cBhvr>
                                        <p:cTn id="14" dur="1" fill="hold">
                                          <p:stCondLst>
                                            <p:cond delay="0"/>
                                          </p:stCondLst>
                                        </p:cTn>
                                        <p:tgtEl>
                                          <p:spTgt spid="2053"/>
                                        </p:tgtEl>
                                        <p:attrNameLst>
                                          <p:attrName>style.visibility</p:attrName>
                                        </p:attrNameLst>
                                      </p:cBhvr>
                                      <p:to>
                                        <p:strVal val="visible"/>
                                      </p:to>
                                    </p:set>
                                    <p:animEffect transition="in" filter="wipe(down)">
                                      <p:cBhvr>
                                        <p:cTn id="15" dur="580">
                                          <p:stCondLst>
                                            <p:cond delay="0"/>
                                          </p:stCondLst>
                                        </p:cTn>
                                        <p:tgtEl>
                                          <p:spTgt spid="2053"/>
                                        </p:tgtEl>
                                      </p:cBhvr>
                                    </p:animEffect>
                                    <p:anim calcmode="lin" valueType="num">
                                      <p:cBhvr>
                                        <p:cTn id="16" dur="1822" tmFilter="0,0; 0.14,0.36; 0.43,0.73; 0.71,0.91; 1.0,1.0">
                                          <p:stCondLst>
                                            <p:cond delay="0"/>
                                          </p:stCondLst>
                                        </p:cTn>
                                        <p:tgtEl>
                                          <p:spTgt spid="205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05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05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05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053"/>
                                        </p:tgtEl>
                                        <p:attrNameLst>
                                          <p:attrName>ppt_y</p:attrName>
                                        </p:attrNameLst>
                                      </p:cBhvr>
                                      <p:tavLst>
                                        <p:tav tm="0" fmla="#ppt_y-sin(pi*$)/81">
                                          <p:val>
                                            <p:fltVal val="0"/>
                                          </p:val>
                                        </p:tav>
                                        <p:tav tm="100000">
                                          <p:val>
                                            <p:fltVal val="1"/>
                                          </p:val>
                                        </p:tav>
                                      </p:tavLst>
                                    </p:anim>
                                    <p:animScale>
                                      <p:cBhvr>
                                        <p:cTn id="21" dur="26">
                                          <p:stCondLst>
                                            <p:cond delay="650"/>
                                          </p:stCondLst>
                                        </p:cTn>
                                        <p:tgtEl>
                                          <p:spTgt spid="2053"/>
                                        </p:tgtEl>
                                      </p:cBhvr>
                                      <p:to x="100000" y="60000"/>
                                    </p:animScale>
                                    <p:animScale>
                                      <p:cBhvr>
                                        <p:cTn id="22" dur="166" decel="50000">
                                          <p:stCondLst>
                                            <p:cond delay="676"/>
                                          </p:stCondLst>
                                        </p:cTn>
                                        <p:tgtEl>
                                          <p:spTgt spid="2053"/>
                                        </p:tgtEl>
                                      </p:cBhvr>
                                      <p:to x="100000" y="100000"/>
                                    </p:animScale>
                                    <p:animScale>
                                      <p:cBhvr>
                                        <p:cTn id="23" dur="26">
                                          <p:stCondLst>
                                            <p:cond delay="1312"/>
                                          </p:stCondLst>
                                        </p:cTn>
                                        <p:tgtEl>
                                          <p:spTgt spid="2053"/>
                                        </p:tgtEl>
                                      </p:cBhvr>
                                      <p:to x="100000" y="80000"/>
                                    </p:animScale>
                                    <p:animScale>
                                      <p:cBhvr>
                                        <p:cTn id="24" dur="166" decel="50000">
                                          <p:stCondLst>
                                            <p:cond delay="1338"/>
                                          </p:stCondLst>
                                        </p:cTn>
                                        <p:tgtEl>
                                          <p:spTgt spid="2053"/>
                                        </p:tgtEl>
                                      </p:cBhvr>
                                      <p:to x="100000" y="100000"/>
                                    </p:animScale>
                                    <p:animScale>
                                      <p:cBhvr>
                                        <p:cTn id="25" dur="26">
                                          <p:stCondLst>
                                            <p:cond delay="1642"/>
                                          </p:stCondLst>
                                        </p:cTn>
                                        <p:tgtEl>
                                          <p:spTgt spid="2053"/>
                                        </p:tgtEl>
                                      </p:cBhvr>
                                      <p:to x="100000" y="90000"/>
                                    </p:animScale>
                                    <p:animScale>
                                      <p:cBhvr>
                                        <p:cTn id="26" dur="166" decel="50000">
                                          <p:stCondLst>
                                            <p:cond delay="1668"/>
                                          </p:stCondLst>
                                        </p:cTn>
                                        <p:tgtEl>
                                          <p:spTgt spid="2053"/>
                                        </p:tgtEl>
                                      </p:cBhvr>
                                      <p:to x="100000" y="100000"/>
                                    </p:animScale>
                                    <p:animScale>
                                      <p:cBhvr>
                                        <p:cTn id="27" dur="26">
                                          <p:stCondLst>
                                            <p:cond delay="1808"/>
                                          </p:stCondLst>
                                        </p:cTn>
                                        <p:tgtEl>
                                          <p:spTgt spid="2053"/>
                                        </p:tgtEl>
                                      </p:cBhvr>
                                      <p:to x="100000" y="95000"/>
                                    </p:animScale>
                                    <p:animScale>
                                      <p:cBhvr>
                                        <p:cTn id="28" dur="166" decel="50000">
                                          <p:stCondLst>
                                            <p:cond delay="1834"/>
                                          </p:stCondLst>
                                        </p:cTn>
                                        <p:tgtEl>
                                          <p:spTgt spid="2053"/>
                                        </p:tgtEl>
                                      </p:cBhvr>
                                      <p:to x="100000" y="100000"/>
                                    </p:animScale>
                                  </p:childTnLst>
                                </p:cTn>
                              </p:par>
                            </p:childTnLst>
                          </p:cTn>
                        </p:par>
                        <p:par>
                          <p:cTn id="29" fill="hold">
                            <p:stCondLst>
                              <p:cond delay="7000"/>
                            </p:stCondLst>
                            <p:childTnLst>
                              <p:par>
                                <p:cTn id="30" presetID="10" presetClass="entr" presetSubtype="0" fill="hold" grpId="0" nodeType="afterEffect">
                                  <p:stCondLst>
                                    <p:cond delay="1000"/>
                                  </p:stCondLst>
                                  <p:childTnLst>
                                    <p:set>
                                      <p:cBhvr>
                                        <p:cTn id="31" dur="1" fill="hold">
                                          <p:stCondLst>
                                            <p:cond delay="0"/>
                                          </p:stCondLst>
                                        </p:cTn>
                                        <p:tgtEl>
                                          <p:spTgt spid="2052">
                                            <p:txEl>
                                              <p:pRg st="5" end="5"/>
                                            </p:txEl>
                                          </p:spTgt>
                                        </p:tgtEl>
                                        <p:attrNameLst>
                                          <p:attrName>style.visibility</p:attrName>
                                        </p:attrNameLst>
                                      </p:cBhvr>
                                      <p:to>
                                        <p:strVal val="visible"/>
                                      </p:to>
                                    </p:set>
                                    <p:animEffect transition="in" filter="fade">
                                      <p:cBhvr>
                                        <p:cTn id="32" dur="2000"/>
                                        <p:tgtEl>
                                          <p:spTgt spid="205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uiExpand="1" build="p"/>
      <p:bldP spid="205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85720" y="500042"/>
            <a:ext cx="8572560" cy="6072230"/>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However, current will not flow through a conductor unless there is:</a:t>
            </a:r>
          </a:p>
          <a:p>
            <a:pPr marL="0" marR="0" lvl="0" indent="0" algn="l" defTabSz="914400" rtl="0" eaLnBrk="1" fontAlgn="base" latinLnBrk="0" hangingPunct="1">
              <a:lnSpc>
                <a:spcPct val="100000"/>
              </a:lnSpc>
              <a:spcBef>
                <a:spcPct val="0"/>
              </a:spcBef>
              <a:spcAft>
                <a:spcPts val="1000"/>
              </a:spcAft>
              <a:buClrTx/>
              <a:buSzTx/>
              <a:buFontTx/>
              <a:buNone/>
              <a:tabLst/>
            </a:pPr>
            <a:r>
              <a:rPr lang="en-US" sz="3200" dirty="0" smtClean="0">
                <a:latin typeface="Calibri" pitchFamily="34" charset="0"/>
              </a:rPr>
              <a:t>a) </a:t>
            </a:r>
            <a:r>
              <a:rPr kumimoji="0" lang="en-US" sz="3200" b="0" i="0" u="none" strike="noStrike" cap="none" normalizeH="0" baseline="0" dirty="0" smtClean="0">
                <a:ln>
                  <a:noFill/>
                </a:ln>
                <a:solidFill>
                  <a:schemeClr val="tx1"/>
                </a:solidFill>
                <a:effectLst/>
                <a:latin typeface="Calibri" pitchFamily="34" charset="0"/>
              </a:rPr>
              <a:t>potential difference </a:t>
            </a:r>
            <a:r>
              <a:rPr kumimoji="0" lang="en-US" sz="3200" b="1" i="0" u="none" strike="noStrike" cap="none" normalizeH="0" baseline="0" dirty="0" smtClean="0">
                <a:ln>
                  <a:noFill/>
                </a:ln>
                <a:solidFill>
                  <a:schemeClr val="tx1"/>
                </a:solidFill>
                <a:effectLst/>
                <a:latin typeface="Calibri" pitchFamily="34" charset="0"/>
              </a:rPr>
              <a:t>(voltage source).</a:t>
            </a:r>
          </a:p>
          <a:p>
            <a:pPr marL="0" marR="0" lvl="0" indent="0" algn="l" defTabSz="914400" rtl="0" eaLnBrk="1" fontAlgn="base" latinLnBrk="0" hangingPunct="1">
              <a:lnSpc>
                <a:spcPct val="100000"/>
              </a:lnSpc>
              <a:spcBef>
                <a:spcPct val="0"/>
              </a:spcBef>
              <a:spcAft>
                <a:spcPct val="0"/>
              </a:spcAft>
              <a:buClrTx/>
              <a:buSzTx/>
              <a:tabLst/>
            </a:pPr>
            <a:r>
              <a:rPr kumimoji="0" lang="en-US" sz="3200" b="0" i="0" u="none" strike="noStrike" cap="none" normalizeH="0" baseline="0" dirty="0" smtClean="0">
                <a:ln>
                  <a:noFill/>
                </a:ln>
                <a:solidFill>
                  <a:schemeClr val="tx1"/>
                </a:solidFill>
                <a:effectLst/>
                <a:latin typeface="Calibri" pitchFamily="34" charset="0"/>
              </a:rPr>
              <a:t>b)</a:t>
            </a:r>
            <a:r>
              <a:rPr kumimoji="0" lang="en-US" sz="3200" b="0" i="0" u="none" strike="noStrike" cap="none" normalizeH="0" dirty="0" smtClean="0">
                <a:ln>
                  <a:noFill/>
                </a:ln>
                <a:solidFill>
                  <a:schemeClr val="tx1"/>
                </a:solidFill>
                <a:effectLst/>
                <a:latin typeface="Calibri" pitchFamily="34" charset="0"/>
              </a:rPr>
              <a:t> </a:t>
            </a:r>
            <a:r>
              <a:rPr kumimoji="0" lang="en-US" sz="3200" b="1" i="0" u="none" strike="noStrike" cap="none" normalizeH="0" baseline="0" dirty="0" smtClean="0">
                <a:ln>
                  <a:noFill/>
                </a:ln>
                <a:solidFill>
                  <a:schemeClr val="tx1"/>
                </a:solidFill>
                <a:effectLst/>
                <a:latin typeface="Calibri" pitchFamily="34" charset="0"/>
              </a:rPr>
              <a:t>complete circuit</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Some examples of voltage sources that we use everyday are</a:t>
            </a:r>
            <a:r>
              <a:rPr kumimoji="0" lang="en-US" sz="3200" b="0" i="0" u="none" strike="noStrike" cap="none" normalizeH="0" dirty="0" smtClean="0">
                <a:ln>
                  <a:noFill/>
                </a:ln>
                <a:solidFill>
                  <a:schemeClr val="tx1"/>
                </a:solidFill>
                <a:effectLst/>
                <a:latin typeface="Calibri" pitchFamily="34" charset="0"/>
              </a:rPr>
              <a:t> </a:t>
            </a:r>
            <a:r>
              <a:rPr kumimoji="0" lang="en-US" sz="3200" b="1" i="0" u="none" strike="noStrike" cap="none" normalizeH="0" dirty="0" smtClean="0">
                <a:ln>
                  <a:noFill/>
                </a:ln>
                <a:solidFill>
                  <a:schemeClr val="tx1"/>
                </a:solidFill>
                <a:effectLst/>
                <a:latin typeface="Calibri" pitchFamily="34" charset="0"/>
              </a:rPr>
              <a:t>b</a:t>
            </a:r>
            <a:r>
              <a:rPr kumimoji="0" lang="en-US" sz="3200" b="1" i="0" u="none" strike="noStrike" cap="none" normalizeH="0" baseline="0" dirty="0" smtClean="0">
                <a:ln>
                  <a:noFill/>
                </a:ln>
                <a:solidFill>
                  <a:schemeClr val="tx1"/>
                </a:solidFill>
                <a:effectLst/>
                <a:latin typeface="Calibri" pitchFamily="34" charset="0"/>
              </a:rPr>
              <a:t>atteries</a:t>
            </a:r>
            <a:r>
              <a:rPr kumimoji="0" lang="en-US" sz="3200" b="0" i="0" u="none" strike="noStrike" cap="none" normalizeH="0" dirty="0" smtClean="0">
                <a:ln>
                  <a:noFill/>
                </a:ln>
                <a:solidFill>
                  <a:schemeClr val="tx1"/>
                </a:solidFill>
                <a:effectLst/>
                <a:latin typeface="Calibri" pitchFamily="34" charset="0"/>
              </a:rPr>
              <a:t> (cells)</a:t>
            </a:r>
            <a:r>
              <a:rPr kumimoji="0" lang="en-US" sz="3200" b="0" i="0" u="none" strike="noStrike" cap="none" normalizeH="0" baseline="0" dirty="0" smtClean="0">
                <a:ln>
                  <a:noFill/>
                </a:ln>
                <a:solidFill>
                  <a:schemeClr val="tx1"/>
                </a:solidFill>
                <a:effectLst/>
                <a:latin typeface="Calibri" pitchFamily="34" charset="0"/>
              </a:rPr>
              <a:t> and </a:t>
            </a:r>
            <a:r>
              <a:rPr kumimoji="0" lang="en-US" sz="3200" b="1" i="0" u="none" strike="noStrike" cap="none" normalizeH="0" baseline="0" dirty="0" smtClean="0">
                <a:ln>
                  <a:noFill/>
                </a:ln>
                <a:solidFill>
                  <a:schemeClr val="tx1"/>
                </a:solidFill>
                <a:effectLst/>
                <a:latin typeface="Calibri" pitchFamily="34" charset="0"/>
              </a:rPr>
              <a:t>electrical outlets</a:t>
            </a:r>
            <a:r>
              <a:rPr kumimoji="0" lang="en-US" sz="3200" b="0" i="0" u="none" strike="noStrike" cap="none" normalizeH="0" baseline="0" dirty="0" smtClean="0">
                <a:ln>
                  <a:noFill/>
                </a:ln>
                <a:solidFill>
                  <a:schemeClr val="tx1"/>
                </a:solidFill>
                <a:effectLst/>
                <a:latin typeface="Calibri"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074">
                                            <p:txEl>
                                              <p:pRg st="1" end="1"/>
                                            </p:txEl>
                                          </p:spTgt>
                                        </p:tgtEl>
                                        <p:attrNameLst>
                                          <p:attrName>style.visibility</p:attrName>
                                        </p:attrNameLst>
                                      </p:cBhvr>
                                      <p:to>
                                        <p:strVal val="visible"/>
                                      </p:to>
                                    </p:set>
                                    <p:anim calcmode="lin" valueType="num">
                                      <p:cBhvr>
                                        <p:cTn id="7" dur="1000" fill="hold"/>
                                        <p:tgtEl>
                                          <p:spTgt spid="3074">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07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xEl>
                                              <p:pRg st="1" end="1"/>
                                            </p:txEl>
                                          </p:spTgt>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3074">
                                            <p:txEl>
                                              <p:pRg st="2" end="2"/>
                                            </p:txEl>
                                          </p:spTgt>
                                        </p:tgtEl>
                                        <p:attrNameLst>
                                          <p:attrName>style.visibility</p:attrName>
                                        </p:attrNameLst>
                                      </p:cBhvr>
                                      <p:to>
                                        <p:strVal val="visible"/>
                                      </p:to>
                                    </p:set>
                                    <p:anim calcmode="lin" valueType="num">
                                      <p:cBhvr>
                                        <p:cTn id="13" dur="1000" fill="hold"/>
                                        <p:tgtEl>
                                          <p:spTgt spid="3074">
                                            <p:txEl>
                                              <p:pRg st="2" end="2"/>
                                            </p:txEl>
                                          </p:spTgt>
                                        </p:tgtEl>
                                        <p:attrNameLst>
                                          <p:attrName>ppt_x</p:attrName>
                                        </p:attrNameLst>
                                      </p:cBhvr>
                                      <p:tavLst>
                                        <p:tav tm="0">
                                          <p:val>
                                            <p:strVal val="#ppt_x-.2"/>
                                          </p:val>
                                        </p:tav>
                                        <p:tav tm="100000">
                                          <p:val>
                                            <p:strVal val="#ppt_x"/>
                                          </p:val>
                                        </p:tav>
                                      </p:tavLst>
                                    </p:anim>
                                    <p:anim calcmode="lin" valueType="num">
                                      <p:cBhvr>
                                        <p:cTn id="14" dur="1000" fill="hold"/>
                                        <p:tgtEl>
                                          <p:spTgt spid="3074">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07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nodeType="clickEffect">
                                  <p:stCondLst>
                                    <p:cond delay="0"/>
                                  </p:stCondLst>
                                  <p:childTnLst>
                                    <p:set>
                                      <p:cBhvr>
                                        <p:cTn id="19" dur="1" fill="hold">
                                          <p:stCondLst>
                                            <p:cond delay="0"/>
                                          </p:stCondLst>
                                        </p:cTn>
                                        <p:tgtEl>
                                          <p:spTgt spid="3074">
                                            <p:txEl>
                                              <p:pRg st="4" end="4"/>
                                            </p:txEl>
                                          </p:spTgt>
                                        </p:tgtEl>
                                        <p:attrNameLst>
                                          <p:attrName>style.visibility</p:attrName>
                                        </p:attrNameLst>
                                      </p:cBhvr>
                                      <p:to>
                                        <p:strVal val="visible"/>
                                      </p:to>
                                    </p:set>
                                    <p:anim calcmode="lin" valueType="num">
                                      <p:cBhvr>
                                        <p:cTn id="20" dur="1000" fill="hold"/>
                                        <p:tgtEl>
                                          <p:spTgt spid="3074">
                                            <p:txEl>
                                              <p:pRg st="4" end="4"/>
                                            </p:txEl>
                                          </p:spTgt>
                                        </p:tgtEl>
                                        <p:attrNameLst>
                                          <p:attrName>ppt_x</p:attrName>
                                        </p:attrNameLst>
                                      </p:cBhvr>
                                      <p:tavLst>
                                        <p:tav tm="0">
                                          <p:val>
                                            <p:strVal val="#ppt_x-.2"/>
                                          </p:val>
                                        </p:tav>
                                        <p:tav tm="100000">
                                          <p:val>
                                            <p:strVal val="#ppt_x"/>
                                          </p:val>
                                        </p:tav>
                                      </p:tavLst>
                                    </p:anim>
                                    <p:anim calcmode="lin" valueType="num">
                                      <p:cBhvr>
                                        <p:cTn id="21" dur="1000" fill="hold"/>
                                        <p:tgtEl>
                                          <p:spTgt spid="3074">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0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858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i="0" u="none" strike="noStrike" cap="none" normalizeH="0" baseline="0" dirty="0" smtClean="0">
                <a:ln>
                  <a:noFill/>
                </a:ln>
                <a:solidFill>
                  <a:schemeClr val="tx1"/>
                </a:solidFill>
                <a:latin typeface="Calibri" pitchFamily="34" charset="0"/>
              </a:rPr>
              <a:t>Consider a river.  The rate of water flowing down the river is its </a:t>
            </a:r>
            <a:r>
              <a:rPr kumimoji="0" lang="en-US" sz="3200" i="1" u="none" strike="noStrike" cap="none" normalizeH="0" baseline="0" dirty="0" smtClean="0">
                <a:ln>
                  <a:noFill/>
                </a:ln>
                <a:solidFill>
                  <a:schemeClr val="tx1"/>
                </a:solidFill>
                <a:latin typeface="Calibri" pitchFamily="34" charset="0"/>
              </a:rPr>
              <a:t>current</a:t>
            </a:r>
            <a:r>
              <a:rPr kumimoji="0" lang="en-US" sz="3200" i="0" u="none" strike="noStrike" cap="none" normalizeH="0" baseline="0" dirty="0" smtClean="0">
                <a:ln>
                  <a:noFill/>
                </a:ln>
                <a:solidFill>
                  <a:schemeClr val="tx1"/>
                </a:solidFill>
                <a:latin typeface="Calibri"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i="0" u="none" strike="noStrike" cap="none" normalizeH="0" baseline="0" dirty="0" smtClean="0">
              <a:ln>
                <a:noFill/>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i="0" u="none" strike="noStrike" cap="none" normalizeH="0" baseline="0" dirty="0" smtClean="0">
                <a:ln>
                  <a:noFill/>
                </a:ln>
                <a:solidFill>
                  <a:schemeClr val="tx1"/>
                </a:solidFill>
                <a:latin typeface="Calibri" pitchFamily="34" charset="0"/>
              </a:rPr>
              <a:t>Note that we talk about the rate of water flowing, not the speed that the individual water molecules are moving.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i="0" u="none" strike="noStrike" cap="none" normalizeH="0" baseline="0" dirty="0" smtClean="0">
              <a:ln>
                <a:noFill/>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i="0" u="none" strike="noStrike" cap="none" normalizeH="0" baseline="0" dirty="0" smtClean="0">
                <a:ln>
                  <a:noFill/>
                </a:ln>
                <a:solidFill>
                  <a:schemeClr val="tx1"/>
                </a:solidFill>
                <a:latin typeface="Calibri" pitchFamily="34" charset="0"/>
              </a:rPr>
              <a:t>The same is true for electric circuits, where the current represents how many electrons pass a certain point in a certain amount of time.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i="0" u="none" strike="noStrike" cap="none" normalizeH="0" baseline="0" dirty="0" smtClean="0">
              <a:ln>
                <a:noFill/>
              </a:ln>
              <a:solidFill>
                <a:schemeClr val="tx1"/>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500" fill="hold"/>
                                        <p:tgtEl>
                                          <p:spTgt spid="40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8">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098">
                                            <p:txEl>
                                              <p:pRg st="2" end="2"/>
                                            </p:txEl>
                                          </p:spTgt>
                                        </p:tgtEl>
                                        <p:attrNameLst>
                                          <p:attrName>style.visibility</p:attrName>
                                        </p:attrNameLst>
                                      </p:cBhvr>
                                      <p:to>
                                        <p:strVal val="visible"/>
                                      </p:to>
                                    </p:set>
                                    <p:anim calcmode="lin" valueType="num">
                                      <p:cBhvr additive="base">
                                        <p:cTn id="12" dur="5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098">
                                            <p:txEl>
                                              <p:pRg st="4" end="4"/>
                                            </p:txEl>
                                          </p:spTgt>
                                        </p:tgtEl>
                                        <p:attrNameLst>
                                          <p:attrName>style.visibility</p:attrName>
                                        </p:attrNameLst>
                                      </p:cBhvr>
                                      <p:to>
                                        <p:strVal val="visible"/>
                                      </p:to>
                                    </p:set>
                                    <p:anim calcmode="lin" valueType="num">
                                      <p:cBhvr additive="base">
                                        <p:cTn id="18" dur="5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0" y="0"/>
            <a:ext cx="9144000" cy="6858000"/>
          </a:xfrm>
          <a:prstGeom prst="roundRect">
            <a:avLst>
              <a:gd name="adj" fmla="val 5540"/>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rPr>
              <a:t>The current in a circuit depends on two variables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rPr>
              <a:t/>
            </a:r>
            <a:br>
              <a:rPr kumimoji="0" lang="en-US" sz="2800" b="1" i="0" u="none" strike="noStrike" cap="none" normalizeH="0" baseline="0" dirty="0" smtClean="0">
                <a:ln>
                  <a:noFill/>
                </a:ln>
                <a:solidFill>
                  <a:schemeClr val="tx1"/>
                </a:solidFill>
                <a:effectLst/>
                <a:latin typeface="Calibri" pitchFamily="34" charset="0"/>
              </a:rPr>
            </a:br>
            <a:r>
              <a:rPr kumimoji="0" lang="en-US" sz="2800" b="1" i="0" u="none" strike="noStrike" cap="none" normalizeH="0" baseline="0" dirty="0" smtClean="0">
                <a:ln>
                  <a:noFill/>
                </a:ln>
                <a:solidFill>
                  <a:schemeClr val="tx1"/>
                </a:solidFill>
                <a:effectLst/>
                <a:latin typeface="Calibri" pitchFamily="34" charset="0"/>
              </a:rPr>
              <a:t>Voltage (V)</a:t>
            </a:r>
            <a:r>
              <a:rPr kumimoji="0" lang="en-US" sz="2800" b="0" i="0" u="none" strike="noStrike" cap="none" normalizeH="0" baseline="0" dirty="0" smtClean="0">
                <a:ln>
                  <a:noFill/>
                </a:ln>
                <a:solidFill>
                  <a:schemeClr val="tx1"/>
                </a:solidFill>
                <a:effectLst/>
                <a:latin typeface="Calibri" pitchFamily="34" charset="0"/>
              </a:rPr>
              <a:t>:</a:t>
            </a:r>
            <a:r>
              <a:rPr kumimoji="0" lang="en-US" sz="2800" b="0" i="0" u="none" strike="noStrike" cap="none" normalizeH="0" dirty="0" smtClean="0">
                <a:ln>
                  <a:noFill/>
                </a:ln>
                <a:solidFill>
                  <a:schemeClr val="tx1"/>
                </a:solidFill>
                <a:effectLst/>
                <a:latin typeface="Calibri" pitchFamily="34" charset="0"/>
              </a:rPr>
              <a:t> energy per coulomb given to an electron.</a:t>
            </a: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rPr>
              <a:t>The units of voltage are </a:t>
            </a:r>
            <a:r>
              <a:rPr kumimoji="0" lang="en-US" sz="2800" b="1" i="0" u="none" strike="noStrike" cap="none" normalizeH="0" baseline="0" dirty="0" smtClean="0">
                <a:ln>
                  <a:noFill/>
                </a:ln>
                <a:solidFill>
                  <a:schemeClr val="tx1"/>
                </a:solidFill>
                <a:effectLst/>
                <a:latin typeface="Calibri" pitchFamily="34" charset="0"/>
              </a:rPr>
              <a:t>volts (V)</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rPr>
              <a:t>Resistance (R)</a:t>
            </a:r>
            <a:r>
              <a:rPr kumimoji="0" lang="en-US" sz="2800" b="0" i="0" u="none" strike="noStrike" cap="none" normalizeH="0" baseline="0" dirty="0" smtClean="0">
                <a:ln>
                  <a:noFill/>
                </a:ln>
                <a:solidFill>
                  <a:schemeClr val="tx1"/>
                </a:solidFill>
                <a:effectLst/>
                <a:latin typeface="Calibri" pitchFamily="34" charset="0"/>
              </a:rPr>
              <a:t>: </a:t>
            </a:r>
            <a:r>
              <a:rPr kumimoji="0" lang="en-US" sz="2800" b="0" i="0" u="none" strike="noStrike" cap="none" normalizeH="0" dirty="0" smtClean="0">
                <a:ln>
                  <a:noFill/>
                </a:ln>
                <a:solidFill>
                  <a:schemeClr val="tx1"/>
                </a:solidFill>
                <a:effectLst/>
                <a:latin typeface="Calibri" pitchFamily="34" charset="0"/>
              </a:rPr>
              <a:t>how difficult it is for current to flow through a substance.</a:t>
            </a:r>
            <a:endParaRPr kumimoji="0" lang="en-US" sz="28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rPr>
              <a:t>The units of resistance are </a:t>
            </a:r>
            <a:r>
              <a:rPr kumimoji="0" lang="en-US" sz="2800" b="1" i="0" u="none" strike="noStrike" cap="none" normalizeH="0" baseline="0" dirty="0" smtClean="0">
                <a:ln>
                  <a:noFill/>
                </a:ln>
                <a:solidFill>
                  <a:schemeClr val="tx1"/>
                </a:solidFill>
                <a:effectLst/>
                <a:latin typeface="Calibri" pitchFamily="34" charset="0"/>
              </a:rPr>
              <a:t>Ohms (</a:t>
            </a:r>
            <a:r>
              <a:rPr kumimoji="0" lang="en-US" sz="2800" b="1" i="0" u="none" strike="noStrike" cap="none" normalizeH="0" baseline="0" dirty="0" smtClean="0">
                <a:ln>
                  <a:noFill/>
                </a:ln>
                <a:solidFill>
                  <a:schemeClr val="tx1"/>
                </a:solidFill>
                <a:effectLst/>
                <a:latin typeface="Calibri" pitchFamily="34" charset="0"/>
                <a:sym typeface="Symbol"/>
              </a:rPr>
              <a:t></a:t>
            </a:r>
            <a:r>
              <a:rPr kumimoji="0" lang="en-US" sz="2800" b="1" i="0" u="none" strike="noStrike" cap="none" normalizeH="0" baseline="0" dirty="0" smtClean="0">
                <a:ln>
                  <a:noFill/>
                </a:ln>
                <a:solidFill>
                  <a:schemeClr val="tx1"/>
                </a:solidFill>
                <a:effectLst/>
                <a:latin typeface="Calibri"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rPr>
              <a:t>These three quantities are related using Ohm’s Law:</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p:txBody>
      </p:sp>
      <p:sp>
        <p:nvSpPr>
          <p:cNvPr id="4" name="Rounded Rectangle 3"/>
          <p:cNvSpPr/>
          <p:nvPr/>
        </p:nvSpPr>
        <p:spPr>
          <a:xfrm>
            <a:off x="2987824" y="4365104"/>
            <a:ext cx="3286148" cy="1285884"/>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sz="7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V = IR</a:t>
            </a:r>
            <a:endParaRPr lang="en-US" sz="7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2000"/>
                                        <p:tgtEl>
                                          <p:spTgt spid="51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fade">
                                      <p:cBhvr>
                                        <p:cTn id="12" dur="2000"/>
                                        <p:tgtEl>
                                          <p:spTgt spid="5123">
                                            <p:txEl>
                                              <p:pRg st="0" end="0"/>
                                            </p:txEl>
                                          </p:spTgt>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5123">
                                            <p:txEl>
                                              <p:pRg st="2" end="2"/>
                                            </p:txEl>
                                          </p:spTgt>
                                        </p:tgtEl>
                                        <p:attrNameLst>
                                          <p:attrName>style.visibility</p:attrName>
                                        </p:attrNameLst>
                                      </p:cBhvr>
                                      <p:to>
                                        <p:strVal val="visible"/>
                                      </p:to>
                                    </p:set>
                                    <p:animEffect transition="in" filter="fade">
                                      <p:cBhvr>
                                        <p:cTn id="16" dur="2000"/>
                                        <p:tgtEl>
                                          <p:spTgt spid="512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123">
                                            <p:txEl>
                                              <p:pRg st="3" end="3"/>
                                            </p:txEl>
                                          </p:spTgt>
                                        </p:tgtEl>
                                        <p:attrNameLst>
                                          <p:attrName>style.visibility</p:attrName>
                                        </p:attrNameLst>
                                      </p:cBhvr>
                                      <p:to>
                                        <p:strVal val="visible"/>
                                      </p:to>
                                    </p:set>
                                    <p:animEffect transition="in" filter="fade">
                                      <p:cBhvr>
                                        <p:cTn id="21" dur="2000"/>
                                        <p:tgtEl>
                                          <p:spTgt spid="5123">
                                            <p:txEl>
                                              <p:pRg st="3" end="3"/>
                                            </p:txEl>
                                          </p:spTgt>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Effect transition="in" filter="fade">
                                      <p:cBhvr>
                                        <p:cTn id="25" dur="2000"/>
                                        <p:tgtEl>
                                          <p:spTgt spid="512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123">
                                            <p:txEl>
                                              <p:pRg st="5" end="5"/>
                                            </p:txEl>
                                          </p:spTgt>
                                        </p:tgtEl>
                                        <p:attrNameLst>
                                          <p:attrName>style.visibility</p:attrName>
                                        </p:attrNameLst>
                                      </p:cBhvr>
                                      <p:to>
                                        <p:strVal val="visible"/>
                                      </p:to>
                                    </p:set>
                                    <p:animEffect transition="in" filter="fade">
                                      <p:cBhvr>
                                        <p:cTn id="30" dur="2000"/>
                                        <p:tgtEl>
                                          <p:spTgt spid="5123">
                                            <p:txEl>
                                              <p:pRg st="5" end="5"/>
                                            </p:txEl>
                                          </p:spTgt>
                                        </p:tgtEl>
                                      </p:cBhvr>
                                    </p:animEffect>
                                  </p:childTnLst>
                                </p:cTn>
                              </p:par>
                            </p:childTnLst>
                          </p:cTn>
                        </p:par>
                        <p:par>
                          <p:cTn id="31" fill="hold">
                            <p:stCondLst>
                              <p:cond delay="2000"/>
                            </p:stCondLst>
                            <p:childTnLst>
                              <p:par>
                                <p:cTn id="32" presetID="19" presetClass="entr" presetSubtype="10"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5000" fill="hold"/>
                                        <p:tgtEl>
                                          <p:spTgt spid="4"/>
                                        </p:tgtEl>
                                        <p:attrNameLst>
                                          <p:attrName>ppt_w</p:attrName>
                                        </p:attrNameLst>
                                      </p:cBhvr>
                                      <p:tavLst>
                                        <p:tav tm="0" fmla="#ppt_w*sin(2.5*pi*$)">
                                          <p:val>
                                            <p:fltVal val="0"/>
                                          </p:val>
                                        </p:tav>
                                        <p:tav tm="100000">
                                          <p:val>
                                            <p:fltVal val="1"/>
                                          </p:val>
                                        </p:tav>
                                      </p:tavLst>
                                    </p:anim>
                                    <p:anim calcmode="lin" valueType="num">
                                      <p:cBhvr>
                                        <p:cTn id="35"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68580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600" i="0" u="sng" strike="noStrike" normalizeH="0" baseline="0" dirty="0" smtClean="0">
                <a:ln w="10541" cmpd="sng">
                  <a:solidFill>
                    <a:schemeClr val="accent1">
                      <a:shade val="88000"/>
                      <a:satMod val="110000"/>
                    </a:schemeClr>
                  </a:solidFill>
                  <a:prstDash val="solid"/>
                </a:ln>
                <a:solidFill>
                  <a:schemeClr val="tx1"/>
                </a:solidFill>
                <a:latin typeface="Calibri" pitchFamily="34" charset="0"/>
              </a:rPr>
              <a:t>Electric Current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rPr>
              <a:t>Consider a circuit:</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rPr>
              <a:t>Which direction does the current flow?</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rPr>
              <a:t>Unfortunately, there are two ways to consider this.</a:t>
            </a:r>
            <a:br>
              <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rPr>
            </a:br>
            <a:r>
              <a:rPr kumimoji="0" lang="en-US" sz="2600" i="0" u="none" strike="noStrike" normalizeH="0" baseline="0" dirty="0" smtClean="0">
                <a:ln w="10541" cmpd="sng">
                  <a:solidFill>
                    <a:schemeClr val="accent1">
                      <a:shade val="88000"/>
                      <a:satMod val="110000"/>
                    </a:schemeClr>
                  </a:solidFill>
                  <a:prstDash val="solid"/>
                </a:ln>
                <a:solidFill>
                  <a:srgbClr val="00B0F0"/>
                </a:solidFill>
                <a:latin typeface="Calibri" pitchFamily="34" charset="0"/>
              </a:rPr>
              <a:t>1)</a:t>
            </a:r>
            <a:r>
              <a:rPr kumimoji="0" lang="en-US" sz="2600" i="0" u="sng" strike="noStrike" normalizeH="0" baseline="0" dirty="0" smtClean="0">
                <a:ln w="10541" cmpd="sng">
                  <a:solidFill>
                    <a:schemeClr val="accent1">
                      <a:shade val="88000"/>
                      <a:satMod val="110000"/>
                    </a:schemeClr>
                  </a:solidFill>
                  <a:prstDash val="solid"/>
                </a:ln>
                <a:solidFill>
                  <a:srgbClr val="00B0F0"/>
                </a:solidFill>
                <a:latin typeface="Calibri" pitchFamily="34" charset="0"/>
              </a:rPr>
              <a:t>Electron Flow</a:t>
            </a:r>
            <a:r>
              <a:rPr kumimoji="0" lang="en-US" sz="2600" i="0" u="none" strike="noStrike" normalizeH="0" baseline="0" dirty="0" smtClean="0">
                <a:ln w="10541" cmpd="sng">
                  <a:solidFill>
                    <a:schemeClr val="accent1">
                      <a:shade val="88000"/>
                      <a:satMod val="110000"/>
                    </a:schemeClr>
                  </a:solidFill>
                  <a:prstDash val="solid"/>
                </a:ln>
                <a:solidFill>
                  <a:srgbClr val="00B0F0"/>
                </a:solidFill>
                <a:latin typeface="Calibri" pitchFamily="34" charset="0"/>
              </a:rPr>
              <a:t>:  The direction that the electrons actually move. The electrons go from the negative</a:t>
            </a:r>
            <a:r>
              <a:rPr kumimoji="0" lang="en-US" sz="2600" i="0" u="none" strike="noStrike" normalizeH="0" dirty="0" smtClean="0">
                <a:ln w="10541" cmpd="sng">
                  <a:solidFill>
                    <a:schemeClr val="accent1">
                      <a:shade val="88000"/>
                      <a:satMod val="110000"/>
                    </a:schemeClr>
                  </a:solidFill>
                  <a:prstDash val="solid"/>
                </a:ln>
                <a:solidFill>
                  <a:srgbClr val="00B0F0"/>
                </a:solidFill>
                <a:latin typeface="Calibri" pitchFamily="34" charset="0"/>
              </a:rPr>
              <a:t> terminal</a:t>
            </a:r>
            <a:r>
              <a:rPr kumimoji="0" lang="en-US" sz="2600" i="0" u="none" strike="noStrike" normalizeH="0" baseline="0" dirty="0" smtClean="0">
                <a:ln w="10541" cmpd="sng">
                  <a:solidFill>
                    <a:schemeClr val="accent1">
                      <a:shade val="88000"/>
                      <a:satMod val="110000"/>
                    </a:schemeClr>
                  </a:solidFill>
                  <a:prstDash val="solid"/>
                </a:ln>
                <a:solidFill>
                  <a:srgbClr val="00B0F0"/>
                </a:solidFill>
                <a:latin typeface="Calibri" pitchFamily="34" charset="0"/>
              </a:rPr>
              <a:t> to the </a:t>
            </a:r>
            <a:r>
              <a:rPr lang="en-US" sz="2600" dirty="0" smtClean="0">
                <a:ln w="10541" cmpd="sng">
                  <a:solidFill>
                    <a:schemeClr val="accent1">
                      <a:shade val="88000"/>
                      <a:satMod val="110000"/>
                    </a:schemeClr>
                  </a:solidFill>
                  <a:prstDash val="solid"/>
                </a:ln>
                <a:solidFill>
                  <a:srgbClr val="00B0F0"/>
                </a:solidFill>
                <a:latin typeface="Calibri" pitchFamily="34" charset="0"/>
              </a:rPr>
              <a:t>positive</a:t>
            </a:r>
            <a:r>
              <a:rPr kumimoji="0" lang="en-US" sz="2600" i="0" u="none" strike="noStrike" normalizeH="0" baseline="0" dirty="0" smtClean="0">
                <a:ln w="10541" cmpd="sng">
                  <a:solidFill>
                    <a:schemeClr val="accent1">
                      <a:shade val="88000"/>
                      <a:satMod val="110000"/>
                    </a:schemeClr>
                  </a:solidFill>
                  <a:prstDash val="solid"/>
                </a:ln>
                <a:solidFill>
                  <a:srgbClr val="00B0F0"/>
                </a:solidFill>
                <a:latin typeface="Calibri" pitchFamily="34" charset="0"/>
              </a:rPr>
              <a:t>.</a:t>
            </a:r>
            <a:r>
              <a:rPr lang="en-US" sz="2600" dirty="0">
                <a:ln w="10541" cmpd="sng">
                  <a:solidFill>
                    <a:schemeClr val="accent1">
                      <a:shade val="88000"/>
                      <a:satMod val="110000"/>
                    </a:schemeClr>
                  </a:solidFill>
                  <a:prstDash val="solid"/>
                </a:ln>
                <a:solidFill>
                  <a:schemeClr val="tx1"/>
                </a:solidFill>
                <a:latin typeface="Calibri" pitchFamily="34" charset="0"/>
              </a:rPr>
              <a:t/>
            </a:r>
            <a:br>
              <a:rPr lang="en-US" sz="2600" dirty="0">
                <a:ln w="10541" cmpd="sng">
                  <a:solidFill>
                    <a:schemeClr val="accent1">
                      <a:shade val="88000"/>
                      <a:satMod val="110000"/>
                    </a:schemeClr>
                  </a:solidFill>
                  <a:prstDash val="solid"/>
                </a:ln>
                <a:solidFill>
                  <a:schemeClr val="tx1"/>
                </a:solidFill>
                <a:latin typeface="Calibri" pitchFamily="34" charset="0"/>
              </a:rPr>
            </a:br>
            <a:r>
              <a:rPr lang="en-US" sz="2600" dirty="0" smtClean="0">
                <a:ln w="10541" cmpd="sng">
                  <a:solidFill>
                    <a:schemeClr val="accent1">
                      <a:shade val="88000"/>
                      <a:satMod val="110000"/>
                    </a:schemeClr>
                  </a:solidFill>
                  <a:prstDash val="solid"/>
                </a:ln>
                <a:solidFill>
                  <a:srgbClr val="FF0000"/>
                </a:solidFill>
                <a:latin typeface="Calibri" pitchFamily="34" charset="0"/>
              </a:rPr>
              <a:t>2) </a:t>
            </a:r>
            <a:r>
              <a:rPr kumimoji="0" lang="en-US" sz="2600" i="0" u="sng" strike="noStrike" normalizeH="0" baseline="0" dirty="0" smtClean="0">
                <a:ln w="10541" cmpd="sng">
                  <a:solidFill>
                    <a:schemeClr val="accent1">
                      <a:shade val="88000"/>
                      <a:satMod val="110000"/>
                    </a:schemeClr>
                  </a:solidFill>
                  <a:prstDash val="solid"/>
                </a:ln>
                <a:solidFill>
                  <a:srgbClr val="FF0000"/>
                </a:solidFill>
                <a:latin typeface="Calibri" pitchFamily="34" charset="0"/>
              </a:rPr>
              <a:t>Conventional Current</a:t>
            </a:r>
            <a:r>
              <a:rPr kumimoji="0" lang="en-US" sz="2600" i="0" u="none" strike="noStrike" normalizeH="0" baseline="0" dirty="0" smtClean="0">
                <a:ln w="10541" cmpd="sng">
                  <a:solidFill>
                    <a:schemeClr val="accent1">
                      <a:shade val="88000"/>
                      <a:satMod val="110000"/>
                    </a:schemeClr>
                  </a:solidFill>
                  <a:prstDash val="solid"/>
                </a:ln>
                <a:solidFill>
                  <a:srgbClr val="FF0000"/>
                </a:solidFill>
                <a:latin typeface="Calibri" pitchFamily="34" charset="0"/>
              </a:rPr>
              <a:t>: Flow of positive charge. Positive charges flow from the positive terminal to the negative.</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600" i="0" u="none" strike="noStrike" normalizeH="0" baseline="0" dirty="0" smtClean="0">
              <a:ln w="10541" cmpd="sng">
                <a:solidFill>
                  <a:schemeClr val="accent1">
                    <a:shade val="88000"/>
                    <a:satMod val="110000"/>
                  </a:schemeClr>
                </a:solidFill>
                <a:prstDash val="solid"/>
              </a:ln>
              <a:solidFill>
                <a:schemeClr val="tx1"/>
              </a:solidFill>
              <a:latin typeface="Calibri"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3000364" y="428604"/>
            <a:ext cx="2928958" cy="2678925"/>
          </a:xfrm>
          <a:prstGeom prst="rect">
            <a:avLst/>
          </a:prstGeom>
          <a:ln>
            <a:noFill/>
          </a:ln>
          <a:effectLst>
            <a:outerShdw blurRad="190500" algn="tl" rotWithShape="0">
              <a:srgbClr val="000000">
                <a:alpha val="70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animEffect transition="in" filter="wipe(down)">
                                      <p:cBhvr>
                                        <p:cTn id="7" dur="500"/>
                                        <p:tgtEl>
                                          <p:spTgt spid="6146">
                                            <p:txEl>
                                              <p:pRg st="1" end="1"/>
                                            </p:txEl>
                                          </p:spTgt>
                                        </p:tgtEl>
                                      </p:cBhvr>
                                    </p:animEffect>
                                  </p:childTnLst>
                                </p:cTn>
                              </p:par>
                            </p:childTnLst>
                          </p:cTn>
                        </p:par>
                        <p:par>
                          <p:cTn id="8" fill="hold">
                            <p:stCondLst>
                              <p:cond delay="500"/>
                            </p:stCondLst>
                            <p:childTnLst>
                              <p:par>
                                <p:cTn id="9" presetID="52"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Scale>
                                      <p:cBhvr>
                                        <p:cTn id="11" dur="1000" decel="50000" fill="hold">
                                          <p:stCondLst>
                                            <p:cond delay="0"/>
                                          </p:stCondLst>
                                        </p:cTn>
                                        <p:tgtEl>
                                          <p:spTgt spid="10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1026"/>
                                        </p:tgtEl>
                                        <p:attrNameLst>
                                          <p:attrName>ppt_x</p:attrName>
                                          <p:attrName>ppt_y</p:attrName>
                                        </p:attrNameLst>
                                      </p:cBhvr>
                                    </p:animMotion>
                                    <p:animEffect transition="in" filter="fade">
                                      <p:cBhvr>
                                        <p:cTn id="13" dur="1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146">
                                            <p:txEl>
                                              <p:pRg st="6" end="6"/>
                                            </p:txEl>
                                          </p:spTgt>
                                        </p:tgtEl>
                                        <p:attrNameLst>
                                          <p:attrName>style.visibility</p:attrName>
                                        </p:attrNameLst>
                                      </p:cBhvr>
                                      <p:to>
                                        <p:strVal val="visible"/>
                                      </p:to>
                                    </p:set>
                                    <p:animEffect transition="in" filter="wipe(down)">
                                      <p:cBhvr>
                                        <p:cTn id="18" dur="500"/>
                                        <p:tgtEl>
                                          <p:spTgt spid="6146">
                                            <p:txEl>
                                              <p:pRg st="6" end="6"/>
                                            </p:txEl>
                                          </p:spTgt>
                                        </p:tgtEl>
                                      </p:cBhvr>
                                    </p:animEffect>
                                  </p:childTnLst>
                                </p:cTn>
                              </p:par>
                            </p:childTnLst>
                          </p:cTn>
                        </p:par>
                        <p:par>
                          <p:cTn id="19" fill="hold">
                            <p:stCondLst>
                              <p:cond delay="500"/>
                            </p:stCondLst>
                            <p:childTnLst>
                              <p:par>
                                <p:cTn id="20" presetID="22" presetClass="entr" presetSubtype="4" fill="hold" grpId="0" nodeType="afterEffect">
                                  <p:stCondLst>
                                    <p:cond delay="1000"/>
                                  </p:stCondLst>
                                  <p:childTnLst>
                                    <p:set>
                                      <p:cBhvr>
                                        <p:cTn id="21" dur="1" fill="hold">
                                          <p:stCondLst>
                                            <p:cond delay="0"/>
                                          </p:stCondLst>
                                        </p:cTn>
                                        <p:tgtEl>
                                          <p:spTgt spid="6146">
                                            <p:txEl>
                                              <p:pRg st="7" end="7"/>
                                            </p:txEl>
                                          </p:spTgt>
                                        </p:tgtEl>
                                        <p:attrNameLst>
                                          <p:attrName>style.visibility</p:attrName>
                                        </p:attrNameLst>
                                      </p:cBhvr>
                                      <p:to>
                                        <p:strVal val="visible"/>
                                      </p:to>
                                    </p:set>
                                    <p:animEffect transition="in" filter="wipe(down)">
                                      <p:cBhvr>
                                        <p:cTn id="22" dur="500"/>
                                        <p:tgtEl>
                                          <p:spTgt spid="614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57158" y="500042"/>
            <a:ext cx="8358246" cy="5929354"/>
          </a:xfrm>
          <a:prstGeom prst="roundRect">
            <a:avLst>
              <a:gd name="adj" fmla="val 7492"/>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Although a little confusing (and more than a little irritating) we need to recall that </a:t>
            </a:r>
            <a:r>
              <a:rPr kumimoji="0" lang="en-US" sz="3200" b="1" i="0" u="none" strike="noStrike" cap="none" normalizeH="0" baseline="0" dirty="0" smtClean="0">
                <a:ln>
                  <a:noFill/>
                </a:ln>
                <a:solidFill>
                  <a:schemeClr val="tx1"/>
                </a:solidFill>
                <a:effectLst/>
                <a:latin typeface="Calibri" pitchFamily="34" charset="0"/>
              </a:rPr>
              <a:t>electric potential</a:t>
            </a:r>
            <a:r>
              <a:rPr kumimoji="0" lang="en-US" sz="3200" b="0" i="0" u="none" strike="noStrike" cap="none" normalizeH="0" baseline="0" dirty="0" smtClean="0">
                <a:ln>
                  <a:noFill/>
                </a:ln>
                <a:solidFill>
                  <a:schemeClr val="tx1"/>
                </a:solidFill>
                <a:effectLst/>
                <a:latin typeface="Calibri" pitchFamily="34" charset="0"/>
              </a:rPr>
              <a:t> is defined in terms of moving positive charge. And the </a:t>
            </a:r>
            <a:r>
              <a:rPr kumimoji="0" lang="en-US" sz="3200" b="1" i="0" u="none" strike="noStrike" cap="none" normalizeH="0" baseline="0" dirty="0" smtClean="0">
                <a:ln>
                  <a:noFill/>
                </a:ln>
                <a:solidFill>
                  <a:schemeClr val="tx1"/>
                </a:solidFill>
                <a:effectLst/>
                <a:latin typeface="Calibri" pitchFamily="34" charset="0"/>
              </a:rPr>
              <a:t>direction</a:t>
            </a:r>
            <a:r>
              <a:rPr kumimoji="0" lang="en-US" sz="3200" b="0" i="0" u="none" strike="noStrike" cap="none" normalizeH="0" baseline="0" dirty="0" smtClean="0">
                <a:ln>
                  <a:noFill/>
                </a:ln>
                <a:solidFill>
                  <a:schemeClr val="tx1"/>
                </a:solidFill>
                <a:effectLst/>
                <a:latin typeface="Calibri" pitchFamily="34" charset="0"/>
              </a:rPr>
              <a:t> of an </a:t>
            </a:r>
            <a:r>
              <a:rPr kumimoji="0" lang="en-US" sz="3200" b="1" i="0" u="none" strike="noStrike" cap="none" normalizeH="0" baseline="0" dirty="0" smtClean="0">
                <a:ln>
                  <a:noFill/>
                </a:ln>
                <a:solidFill>
                  <a:schemeClr val="tx1"/>
                </a:solidFill>
                <a:effectLst/>
                <a:latin typeface="Calibri" pitchFamily="34" charset="0"/>
              </a:rPr>
              <a:t>electric field</a:t>
            </a:r>
            <a:r>
              <a:rPr kumimoji="0" lang="en-US" sz="3200" b="0" i="0" u="none" strike="noStrike" cap="none" normalizeH="0" baseline="0" dirty="0" smtClean="0">
                <a:ln>
                  <a:noFill/>
                </a:ln>
                <a:solidFill>
                  <a:schemeClr val="tx1"/>
                </a:solidFill>
                <a:effectLst/>
                <a:latin typeface="Calibri" pitchFamily="34" charset="0"/>
              </a:rPr>
              <a:t> is defined as the direction that a positive charge will move in that field.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Calibri" pitchFamily="34" charset="0"/>
              </a:rPr>
              <a:t>In this class, unless otherwise stated, we will always use </a:t>
            </a:r>
            <a:r>
              <a:rPr kumimoji="0" lang="en-US" sz="3200" b="1" i="0" u="none" strike="noStrike" cap="none" normalizeH="0" baseline="0" dirty="0" smtClean="0">
                <a:ln>
                  <a:noFill/>
                </a:ln>
                <a:solidFill>
                  <a:schemeClr val="tx1"/>
                </a:solidFill>
                <a:effectLst/>
                <a:latin typeface="Calibri" pitchFamily="34" charset="0"/>
              </a:rPr>
              <a:t>conventional current (+ to -)</a:t>
            </a:r>
            <a:r>
              <a:rPr kumimoji="0" lang="en-US" sz="3200" i="0" u="none" strike="noStrike" cap="none" normalizeH="0" baseline="0" dirty="0" smtClean="0">
                <a:ln>
                  <a:noFill/>
                </a:ln>
                <a:solidFill>
                  <a:schemeClr val="tx1"/>
                </a:solidFill>
                <a:effectLst/>
                <a:latin typeface="Calibri" pitchFamily="34" charset="0"/>
              </a:rPr>
              <a:t>!!!</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wipe(down)">
                                      <p:cBhvr>
                                        <p:cTn id="7" dur="500"/>
                                        <p:tgtEl>
                                          <p:spTgt spid="7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0">
                                            <p:txEl>
                                              <p:pRg st="2" end="2"/>
                                            </p:txEl>
                                          </p:spTgt>
                                        </p:tgtEl>
                                        <p:attrNameLst>
                                          <p:attrName>style.visibility</p:attrName>
                                        </p:attrNameLst>
                                      </p:cBhvr>
                                      <p:to>
                                        <p:strVal val="visible"/>
                                      </p:to>
                                    </p:set>
                                    <p:animEffect transition="in" filter="wipe(down)">
                                      <p:cBhvr>
                                        <p:cTn id="12" dur="500"/>
                                        <p:tgtEl>
                                          <p:spTgt spid="71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57158" y="714356"/>
            <a:ext cx="8358246" cy="5786478"/>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1" i="0" u="sng"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rPr>
              <a:t>Power</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rPr>
              <a:t>We often talk about the amount of power used by different electrical devices. This is often confused with voltage or energy.</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rPr>
              <a:t>Recall that power is the</a:t>
            </a:r>
            <a:r>
              <a:rPr kumimoji="0" lang="en-US" sz="3200" b="1" i="0" u="none" strike="noStrike" normalizeH="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rPr>
              <a:t> rate of doing work.</a:t>
            </a:r>
            <a:r>
              <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ppt_x</p:attrName>
                                        </p:attrNameLst>
                                      </p:cBhvr>
                                      <p:tavLst>
                                        <p:tav tm="0">
                                          <p:val>
                                            <p:strVal val="#ppt_x-.2"/>
                                          </p:val>
                                        </p:tav>
                                        <p:tav tm="100000">
                                          <p:val>
                                            <p:strVal val="#ppt_x"/>
                                          </p:val>
                                        </p:tav>
                                      </p:tavLst>
                                    </p:anim>
                                    <p:anim calcmode="lin" valueType="num">
                                      <p:cBhvr>
                                        <p:cTn id="8" dur="1000" fill="hold"/>
                                        <p:tgtEl>
                                          <p:spTgt spid="9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117</TotalTime>
  <Words>631</Words>
  <Application>Microsoft Office PowerPoint</Application>
  <PresentationFormat>On-screen Show (4:3)</PresentationFormat>
  <Paragraphs>155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Urban</vt:lpstr>
      <vt:lpstr>Electric Circuits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Circuits</dc:title>
  <dc:creator>School</dc:creator>
  <cp:lastModifiedBy>Matt</cp:lastModifiedBy>
  <cp:revision>21</cp:revision>
  <dcterms:created xsi:type="dcterms:W3CDTF">2007-11-28T18:46:22Z</dcterms:created>
  <dcterms:modified xsi:type="dcterms:W3CDTF">2012-03-01T03:12:35Z</dcterms:modified>
</cp:coreProperties>
</file>