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A92B-70C1-499F-B444-35608AC707B4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4C16-CD65-48B0-AC15-9EAD9B3D1C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A92B-70C1-499F-B444-35608AC707B4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4C16-CD65-48B0-AC15-9EAD9B3D1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A92B-70C1-499F-B444-35608AC707B4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4C16-CD65-48B0-AC15-9EAD9B3D1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A92B-70C1-499F-B444-35608AC707B4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4C16-CD65-48B0-AC15-9EAD9B3D1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A92B-70C1-499F-B444-35608AC707B4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4C16-CD65-48B0-AC15-9EAD9B3D1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A92B-70C1-499F-B444-35608AC707B4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4C16-CD65-48B0-AC15-9EAD9B3D1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A92B-70C1-499F-B444-35608AC707B4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4C16-CD65-48B0-AC15-9EAD9B3D1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A92B-70C1-499F-B444-35608AC707B4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4C16-CD65-48B0-AC15-9EAD9B3D1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A92B-70C1-499F-B444-35608AC707B4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4C16-CD65-48B0-AC15-9EAD9B3D1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A92B-70C1-499F-B444-35608AC707B4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4C16-CD65-48B0-AC15-9EAD9B3D1C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C1FA92B-70C1-499F-B444-35608AC707B4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7B84C16-CD65-48B0-AC15-9EAD9B3D1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C1FA92B-70C1-499F-B444-35608AC707B4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7B84C16-CD65-48B0-AC15-9EAD9B3D1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92882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Resistors in </a:t>
            </a:r>
            <a:b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</a:b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Series and Parallel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143248"/>
            <a:ext cx="6752997" cy="300514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57158" y="285728"/>
            <a:ext cx="8501122" cy="6286544"/>
          </a:xfrm>
          <a:prstGeom prst="roundRect">
            <a:avLst>
              <a:gd name="adj" fmla="val 11163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3600" dirty="0" smtClean="0">
                <a:solidFill>
                  <a:schemeClr val="tx1"/>
                </a:solidFill>
                <a:latin typeface="Calibri" pitchFamily="34" charset="0"/>
              </a:rPr>
              <a:t>An ammeter must be connected in </a:t>
            </a:r>
            <a:r>
              <a:rPr lang="en-US" sz="3600" b="1" dirty="0" smtClean="0">
                <a:solidFill>
                  <a:schemeClr val="tx1"/>
                </a:solidFill>
                <a:latin typeface="Calibri" pitchFamily="34" charset="0"/>
              </a:rPr>
              <a:t>series</a:t>
            </a:r>
            <a:r>
              <a:rPr lang="en-US" sz="3600" dirty="0" smtClean="0">
                <a:solidFill>
                  <a:schemeClr val="tx1"/>
                </a:solidFill>
                <a:latin typeface="Calibri" pitchFamily="34" charset="0"/>
              </a:rPr>
              <a:t>. This is because an ammeter measures the current </a:t>
            </a:r>
            <a:r>
              <a:rPr lang="en-US" sz="3600" b="1" dirty="0" smtClean="0">
                <a:solidFill>
                  <a:schemeClr val="tx1"/>
                </a:solidFill>
                <a:latin typeface="Calibri" pitchFamily="34" charset="0"/>
              </a:rPr>
              <a:t>through</a:t>
            </a:r>
            <a:r>
              <a:rPr lang="en-US" sz="3600" dirty="0" smtClean="0">
                <a:solidFill>
                  <a:schemeClr val="tx1"/>
                </a:solidFill>
                <a:latin typeface="Calibri" pitchFamily="34" charset="0"/>
              </a:rPr>
              <a:t> a circuit.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3600" dirty="0" smtClean="0">
                <a:solidFill>
                  <a:schemeClr val="tx1"/>
                </a:solidFill>
                <a:latin typeface="Calibri" pitchFamily="34" charset="0"/>
              </a:rPr>
              <a:t>Ex.</a:t>
            </a:r>
            <a:endParaRPr lang="en-US" sz="36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lang="en-US" sz="3600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lang="en-US" sz="36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42844" y="285728"/>
            <a:ext cx="8858312" cy="6357982"/>
          </a:xfrm>
          <a:prstGeom prst="roundRect">
            <a:avLst>
              <a:gd name="adj" fmla="val 10284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One last note…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There are two types of current. DC (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direct current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 means it flows in one direction such as the current from a battery. </a:t>
            </a:r>
            <a:endParaRPr lang="en-US" sz="3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AC (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alternating current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 means that it alternates the direction of flow. In the case of home electric circuits, they alternate at 60 Hz.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As fun as it sounds AC is a little advanced for us just yet so we sill be mostly sticking to DC in this course.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85720" y="357166"/>
            <a:ext cx="8572560" cy="6143668"/>
          </a:xfrm>
          <a:prstGeom prst="roundRect">
            <a:avLst>
              <a:gd name="adj" fmla="val 946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An electrical circuit requires a </a:t>
            </a:r>
            <a:r>
              <a:rPr kumimoji="0" lang="en-US" sz="3000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voltage source</a:t>
            </a:r>
            <a:r>
              <a:rPr kumimoji="0" lang="en-US" sz="3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and a </a:t>
            </a:r>
            <a:r>
              <a:rPr kumimoji="0" lang="en-US" sz="3000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complete circuit</a:t>
            </a:r>
            <a:r>
              <a:rPr kumimoji="0" lang="en-US" sz="3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. Electrical devices can be placed in the circuit so that the current flows through them.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In any circuit there is some resistance.  The resistance of a circuit works like friction, </a:t>
            </a:r>
            <a:r>
              <a:rPr kumimoji="0" lang="en-US" sz="3000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slowing down</a:t>
            </a:r>
            <a:r>
              <a:rPr kumimoji="0" lang="en-US" sz="3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current and generating </a:t>
            </a:r>
            <a:r>
              <a:rPr kumimoji="0" lang="en-US" sz="3000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heat</a:t>
            </a:r>
            <a:r>
              <a:rPr kumimoji="0" lang="en-US" sz="3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To draw the various devices that can make up electric circuits, we use schematic diagrams that are </a:t>
            </a:r>
            <a:r>
              <a:rPr kumimoji="0" lang="en-US" sz="3000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blueprints of a circuit</a:t>
            </a:r>
            <a:r>
              <a:rPr kumimoji="0" lang="en-US" sz="3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	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		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		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		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		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		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		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		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		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42844" y="142852"/>
          <a:ext cx="8858313" cy="657229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52771"/>
                <a:gridCol w="2952771"/>
                <a:gridCol w="2952771"/>
              </a:tblGrid>
              <a:tr h="53543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Schematic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Name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Function</a:t>
                      </a:r>
                      <a:endParaRPr lang="en-US" sz="2800" dirty="0"/>
                    </a:p>
                  </a:txBody>
                  <a:tcPr/>
                </a:tc>
              </a:tr>
              <a:tr h="75460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5460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460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460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460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460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460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460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85720" y="428604"/>
            <a:ext cx="8572560" cy="6000792"/>
          </a:xfrm>
          <a:prstGeom prst="roundRect">
            <a:avLst>
              <a:gd name="adj" fmla="val 8018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There are two ways that we can attach devices to a circuit.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Series:</a:t>
            </a: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only</a:t>
            </a:r>
            <a:r>
              <a:rPr kumimoji="0" lang="en-US" sz="3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one path for current to flow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Ex. Draw a battery of two cells connected to two resistors in series.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85720" y="428604"/>
            <a:ext cx="8572560" cy="6000792"/>
          </a:xfrm>
          <a:prstGeom prst="roundRect">
            <a:avLst>
              <a:gd name="adj" fmla="val 7813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 series circuits the current must flow through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each device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If one device in a series circuit burns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current</a:t>
            </a:r>
            <a:r>
              <a:rPr kumimoji="0" lang="en-US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cannot flow and no devices receive current.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Adding devices in series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increases</a:t>
            </a:r>
            <a:r>
              <a:rPr kumimoji="0" lang="en-US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total resistance.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85720" y="428604"/>
            <a:ext cx="8572560" cy="6000792"/>
          </a:xfrm>
          <a:prstGeom prst="roundRect">
            <a:avLst>
              <a:gd name="adj" fmla="val 8225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Parallel:</a:t>
            </a: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multiple</a:t>
            </a:r>
            <a:r>
              <a:rPr kumimoji="0" lang="en-US" sz="3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pathways for current to flow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Ex. Draw a battery of two cells connected to two resistors in parallel.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85720" y="428604"/>
            <a:ext cx="8572560" cy="6000792"/>
          </a:xfrm>
          <a:prstGeom prst="roundRect">
            <a:avLst>
              <a:gd name="adj" fmla="val 8225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 a parallel circuit current will flow through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each pathway.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If one device in a parallel circuit burns out the others will still receive current.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Adding devices in parallel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decreases total resistance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57158" y="285728"/>
            <a:ext cx="8501122" cy="6286544"/>
          </a:xfrm>
          <a:prstGeom prst="roundRect">
            <a:avLst>
              <a:gd name="adj" fmla="val 11163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Measuring Voltage and Current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We can measure the voltage in a circuit using a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voltmeter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and the current in a circuit using a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ammeter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We need to connect these two devices in different ways.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57158" y="285728"/>
            <a:ext cx="8501122" cy="6286544"/>
          </a:xfrm>
          <a:prstGeom prst="roundRect">
            <a:avLst>
              <a:gd name="adj" fmla="val 11163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3600" dirty="0" smtClean="0">
                <a:solidFill>
                  <a:schemeClr val="tx1"/>
                </a:solidFill>
                <a:latin typeface="Calibri" pitchFamily="34" charset="0"/>
              </a:rPr>
              <a:t>A voltmeter must be connected in </a:t>
            </a:r>
            <a:r>
              <a:rPr lang="en-US" sz="3600" b="1" dirty="0" smtClean="0">
                <a:solidFill>
                  <a:schemeClr val="tx1"/>
                </a:solidFill>
                <a:latin typeface="Calibri" pitchFamily="34" charset="0"/>
              </a:rPr>
              <a:t>parallel</a:t>
            </a:r>
            <a:r>
              <a:rPr lang="en-US" sz="3600" dirty="0" smtClean="0">
                <a:solidFill>
                  <a:schemeClr val="tx1"/>
                </a:solidFill>
                <a:latin typeface="Calibri" pitchFamily="34" charset="0"/>
              </a:rPr>
              <a:t>. This is because a voltmeter measures the voltage drop </a:t>
            </a:r>
            <a:r>
              <a:rPr lang="en-US" sz="3600" b="1" dirty="0" smtClean="0">
                <a:solidFill>
                  <a:schemeClr val="tx1"/>
                </a:solidFill>
                <a:latin typeface="Calibri" pitchFamily="34" charset="0"/>
              </a:rPr>
              <a:t>across</a:t>
            </a:r>
            <a:r>
              <a:rPr lang="en-US" sz="3600" dirty="0" smtClean="0">
                <a:solidFill>
                  <a:schemeClr val="tx1"/>
                </a:solidFill>
                <a:latin typeface="Calibri" pitchFamily="34" charset="0"/>
              </a:rPr>
              <a:t> a device.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3600" dirty="0" smtClean="0">
                <a:solidFill>
                  <a:schemeClr val="tx1"/>
                </a:solidFill>
                <a:latin typeface="Calibri" pitchFamily="34" charset="0"/>
              </a:rPr>
              <a:t>Ex.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lang="en-US" sz="3600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lang="en-US" sz="36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45</TotalTime>
  <Words>376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Resistors in  Series and Parallel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Resistors in Series  and Parallel</dc:title>
  <dc:creator>School</dc:creator>
  <cp:lastModifiedBy>Matt</cp:lastModifiedBy>
  <cp:revision>6</cp:revision>
  <dcterms:created xsi:type="dcterms:W3CDTF">2007-11-29T18:43:11Z</dcterms:created>
  <dcterms:modified xsi:type="dcterms:W3CDTF">2011-04-18T18:09:12Z</dcterms:modified>
</cp:coreProperties>
</file>