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2" autoAdjust="0"/>
    <p:restoredTop sz="94681" autoAdjust="0"/>
  </p:normalViewPr>
  <p:slideViewPr>
    <p:cSldViewPr>
      <p:cViewPr varScale="1">
        <p:scale>
          <a:sx n="66" d="100"/>
          <a:sy n="66" d="100"/>
        </p:scale>
        <p:origin x="-5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67-7319-4E5B-80B3-58229DF6C581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55F2-967A-430E-8622-DAE3921DBE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67-7319-4E5B-80B3-58229DF6C581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55F2-967A-430E-8622-DAE3921D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67-7319-4E5B-80B3-58229DF6C581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55F2-967A-430E-8622-DAE3921D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67-7319-4E5B-80B3-58229DF6C581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55F2-967A-430E-8622-DAE3921D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67-7319-4E5B-80B3-58229DF6C581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4B255F2-967A-430E-8622-DAE3921D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67-7319-4E5B-80B3-58229DF6C581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55F2-967A-430E-8622-DAE3921D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67-7319-4E5B-80B3-58229DF6C581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55F2-967A-430E-8622-DAE3921D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67-7319-4E5B-80B3-58229DF6C581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55F2-967A-430E-8622-DAE3921D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67-7319-4E5B-80B3-58229DF6C581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55F2-967A-430E-8622-DAE3921D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67-7319-4E5B-80B3-58229DF6C581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55F2-967A-430E-8622-DAE3921D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67-7319-4E5B-80B3-58229DF6C581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55F2-967A-430E-8622-DAE3921D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2C9067-7319-4E5B-80B3-58229DF6C581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B255F2-967A-430E-8622-DAE3921D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2144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Kirchhoff’s Laws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857496"/>
            <a:ext cx="3719519" cy="289437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Resistance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For </a:t>
            </a:r>
            <a:r>
              <a:rPr kumimoji="0" lang="en-US" sz="4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a series circuit: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The </a:t>
            </a: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total resistance in a series circuit is the </a:t>
            </a:r>
            <a:r>
              <a:rPr kumimoji="0" lang="en-US" sz="3200" b="1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sum</a:t>
            </a: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of </a:t>
            </a:r>
            <a:r>
              <a:rPr kumimoji="0" lang="en-US" sz="3200" b="1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all</a:t>
            </a: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the </a:t>
            </a:r>
            <a:r>
              <a:rPr kumimoji="0" lang="en-US" sz="3200" b="1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resistors</a:t>
            </a: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. Since each electron must push its way through</a:t>
            </a:r>
            <a:r>
              <a:rPr kumimoji="0" lang="en-US" sz="32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each resistor, it should make sense that the resistances are cumulative.</a:t>
            </a: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71604" y="3857628"/>
            <a:ext cx="6072230" cy="135732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R</a:t>
            </a:r>
            <a:r>
              <a:rPr kumimoji="0" lang="en-US" sz="6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T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= R</a:t>
            </a:r>
            <a:r>
              <a:rPr kumimoji="0" lang="en-US" sz="6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1</a:t>
            </a:r>
            <a:r>
              <a:rPr kumimoji="0" lang="en-US" sz="6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+ R</a:t>
            </a:r>
            <a:r>
              <a:rPr kumimoji="0" lang="en-US" sz="6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2</a:t>
            </a:r>
            <a:r>
              <a:rPr kumimoji="0" lang="en-US" sz="6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+ R</a:t>
            </a:r>
            <a:r>
              <a:rPr kumimoji="0" lang="en-US" sz="6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3</a:t>
            </a:r>
            <a:r>
              <a:rPr kumimoji="0" lang="en-US" sz="6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…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42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For a parallel circuit:</a:t>
            </a:r>
            <a:endParaRPr kumimoji="0" lang="en-US" sz="4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We already know that as we add resistors in parallel, the total resistance</a:t>
            </a:r>
            <a:r>
              <a:rPr kumimoji="0" lang="en-US" sz="32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kumimoji="0" lang="en-US" sz="3200" b="1" i="0" u="sng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decreases</a:t>
            </a:r>
            <a:r>
              <a:rPr kumimoji="0" lang="en-US" sz="32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.</a:t>
            </a: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If the electrons are forced through one path, then there will be much more friction than if there are multiple paths to choose from.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This is true even if the additional pathways are of higher resistance.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85918" y="4429132"/>
            <a:ext cx="5572164" cy="214314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60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  </a:t>
            </a:r>
            <a:r>
              <a:rPr kumimoji="0" lang="en-US" sz="60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1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= </a:t>
            </a:r>
            <a:r>
              <a:rPr kumimoji="0" lang="en-US" sz="60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1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+ </a:t>
            </a:r>
            <a:r>
              <a:rPr kumimoji="0" lang="en-US" sz="60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1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+ </a:t>
            </a:r>
            <a:r>
              <a:rPr kumimoji="0" lang="en-US" sz="60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1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…</a:t>
            </a:r>
            <a:r>
              <a:rPr lang="en-US" sz="60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60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6000" dirty="0" smtClean="0">
                <a:solidFill>
                  <a:schemeClr val="bg1"/>
                </a:solidFill>
                <a:latin typeface="Calibri" pitchFamily="34" charset="0"/>
              </a:rPr>
              <a:t> R</a:t>
            </a:r>
            <a:r>
              <a:rPr lang="en-US" sz="6000" baseline="-25000" dirty="0" smtClean="0">
                <a:solidFill>
                  <a:schemeClr val="bg1"/>
                </a:solidFill>
                <a:latin typeface="Calibri" pitchFamily="34" charset="0"/>
              </a:rPr>
              <a:t>T</a:t>
            </a:r>
            <a:r>
              <a:rPr kumimoji="0" lang="en-US" sz="6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  </a:t>
            </a:r>
            <a:r>
              <a:rPr lang="en-US" sz="6000" dirty="0" smtClean="0">
                <a:solidFill>
                  <a:schemeClr val="bg1"/>
                </a:solidFill>
                <a:latin typeface="Calibri" pitchFamily="34" charset="0"/>
              </a:rPr>
              <a:t>R</a:t>
            </a:r>
            <a:r>
              <a:rPr lang="en-US" sz="6000" baseline="-25000" dirty="0" smtClean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6000" dirty="0" smtClean="0">
                <a:solidFill>
                  <a:schemeClr val="bg1"/>
                </a:solidFill>
                <a:latin typeface="Calibri" pitchFamily="34" charset="0"/>
              </a:rPr>
              <a:t>  R</a:t>
            </a:r>
            <a:r>
              <a:rPr lang="en-US" sz="6000" baseline="-25000" dirty="0" smtClean="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en-US" sz="6000" dirty="0" smtClean="0">
                <a:solidFill>
                  <a:schemeClr val="bg1"/>
                </a:solidFill>
                <a:latin typeface="Calibri" pitchFamily="34" charset="0"/>
              </a:rPr>
              <a:t>   R</a:t>
            </a:r>
            <a:r>
              <a:rPr lang="en-US" sz="6000" baseline="-25000" dirty="0" smtClean="0">
                <a:solidFill>
                  <a:schemeClr val="bg1"/>
                </a:solidFill>
                <a:latin typeface="Calibri" pitchFamily="34" charset="0"/>
              </a:rPr>
              <a:t>3</a:t>
            </a:r>
            <a:r>
              <a:rPr lang="en-US" sz="6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6000" baseline="-25000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uiExpand="1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891862"/>
                <a:gridCol w="3547242"/>
                <a:gridCol w="3704896"/>
              </a:tblGrid>
              <a:tr h="969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j-lt"/>
                          <a:ea typeface="Times New Roman"/>
                        </a:rPr>
                        <a:t>Value</a:t>
                      </a:r>
                      <a:endParaRPr lang="en-US" sz="3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58994" marR="589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cap="none" spc="0" dirty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Series</a:t>
                      </a:r>
                      <a:endParaRPr lang="en-US" sz="3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58994" marR="589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cap="none" spc="0" dirty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Parallel</a:t>
                      </a:r>
                      <a:endParaRPr lang="en-US" sz="3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58994" marR="58994" marT="0" marB="0"/>
                </a:tc>
              </a:tr>
              <a:tr h="1962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58994" marR="589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58994" marR="589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6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58994" marR="58994" marT="0" marB="0"/>
                </a:tc>
              </a:tr>
              <a:tr h="1962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58994" marR="589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58994" marR="589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6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58994" marR="58994" marT="0" marB="0"/>
                </a:tc>
              </a:tr>
              <a:tr h="1962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58994" marR="589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58994" marR="589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58994" marR="5899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14282" y="214290"/>
            <a:ext cx="8715436" cy="16430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 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 already seen that we can connect devices to a circuit in two ways: </a:t>
            </a:r>
            <a:r>
              <a:rPr lang="en-US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series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or </a:t>
            </a:r>
            <a:r>
              <a:rPr lang="en-US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parallel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5720" y="2500306"/>
            <a:ext cx="8715436" cy="3357586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manner in which we attach components of a circuit can greatly affect the nature of the circuit in particular its </a:t>
            </a:r>
            <a:r>
              <a:rPr lang="en-US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resistance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there 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are a number of laws that we must use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called </a:t>
            </a:r>
            <a:r>
              <a:rPr lang="en-US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Kirchhoff’s Laws</a:t>
            </a:r>
            <a:endParaRPr lang="en-US" sz="3200" b="1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</a:rPr>
              <a:t>Kirchhoff’s Current Law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</a:rPr>
              <a:t>For a series circuit: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</a:rPr>
              <a:t>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</a:rPr>
              <a:t>In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</a:rPr>
              <a:t>a series circuit there is only one path so the current must be…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19672" y="3645024"/>
            <a:ext cx="6143668" cy="14287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6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6000" i="0" u="none" strike="noStrike" normalizeH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sz="6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I</a:t>
            </a:r>
            <a:r>
              <a:rPr kumimoji="0" lang="en-US" sz="6000" i="0" u="none" strike="noStrike" normalizeH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6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I</a:t>
            </a:r>
            <a:r>
              <a:rPr kumimoji="0" lang="en-US" sz="6000" i="0" u="none" strike="noStrike" normalizeH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6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I</a:t>
            </a:r>
            <a:r>
              <a:rPr kumimoji="0" lang="en-US" sz="6000" i="0" u="none" strike="noStrike" normalizeH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sz="6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</a:rPr>
              <a:t>For a parallel circuit: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Times New Roman" pitchFamily="18" charset="0"/>
              </a:rPr>
            </a:b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</a:rPr>
              <a:t>In a parallel circuit the charge can take different paths. Therefore the amount of charge at any point…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91680" y="3933056"/>
            <a:ext cx="6143668" cy="142876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6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6000" i="0" u="none" strike="noStrike" normalizeH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sz="6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I</a:t>
            </a:r>
            <a:r>
              <a:rPr kumimoji="0" lang="en-US" sz="6000" i="0" u="none" strike="noStrike" normalizeH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6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I</a:t>
            </a:r>
            <a:r>
              <a:rPr kumimoji="0" lang="en-US" sz="6000" i="0" u="none" strike="noStrike" normalizeH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6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I</a:t>
            </a:r>
            <a:r>
              <a:rPr kumimoji="0" lang="en-US" sz="6000" i="0" u="none" strike="noStrike" normalizeH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sz="6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uiExpand="1" build="allAtOnce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</a:rPr>
              <a:t>Kirchhoff’s Current Law</a:t>
            </a:r>
            <a:r>
              <a:rPr kumimoji="0" lang="en-US" sz="40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</a:rPr>
              <a:t>:</a:t>
            </a:r>
            <a:endParaRPr lang="en-US" sz="4000" u="sng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</a:rPr>
              <a:t>T</a:t>
            </a:r>
            <a:r>
              <a:rPr kumimoji="0" lang="en-US" sz="4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</a:rPr>
              <a:t>he sum of currents entering a junction must equal</a:t>
            </a:r>
            <a:r>
              <a:rPr kumimoji="0" lang="en-US" sz="40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</a:rPr>
              <a:t> the sum of charges leaving a junction.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400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</a:rPr>
              <a:t>This</a:t>
            </a:r>
            <a:r>
              <a:rPr kumimoji="0" lang="en-US" sz="40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</a:rPr>
              <a:t> must be true or else we would have electrons building up at points in our circuit which is impossible because of their strong repulsion.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4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Kirchhoff’s Voltage Law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sum of the potential differences in a </a:t>
            </a:r>
            <a:br>
              <a:rPr kumimoji="0" lang="en-US" sz="4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kumimoji="0" lang="en-US" sz="4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circuit must add</a:t>
            </a:r>
            <a:r>
              <a:rPr kumimoji="0" lang="en-US" sz="4000" b="1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up to zero.</a:t>
            </a:r>
            <a:endParaRPr kumimoji="0" lang="en-US" sz="40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4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 a way this is simply restating the Law of Conservation of Energy.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4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Kirchhoff’s Voltage Law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Remember that there is an increase in the potential across the </a:t>
            </a:r>
            <a:r>
              <a:rPr kumimoji="0" lang="en-US" sz="36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terminals</a:t>
            </a:r>
            <a:r>
              <a:rPr kumimoji="0" lang="en-US" sz="3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of a </a:t>
            </a:r>
            <a:r>
              <a:rPr kumimoji="0" lang="en-US" sz="36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cell</a:t>
            </a:r>
            <a:r>
              <a:rPr kumimoji="0" lang="en-US" sz="3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and that there is a decrease in potential across any </a:t>
            </a:r>
            <a:r>
              <a:rPr kumimoji="0" lang="en-US" sz="36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load</a:t>
            </a:r>
            <a:r>
              <a:rPr kumimoji="0" lang="en-US" sz="3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Essentially these increases and drops must add up to zero.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3579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 a series circuit: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Since there is only one path, the total voltage increase across the battery must equal the total drop across each resistor.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403648" y="4509120"/>
            <a:ext cx="6357982" cy="1214446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V</a:t>
            </a:r>
            <a:r>
              <a:rPr kumimoji="0" lang="en-US" sz="6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T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= V</a:t>
            </a:r>
            <a:r>
              <a:rPr kumimoji="0" lang="en-US" sz="6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1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+ V</a:t>
            </a:r>
            <a:r>
              <a:rPr kumimoji="0" lang="en-US" sz="6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2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+ V</a:t>
            </a:r>
            <a:r>
              <a:rPr kumimoji="0" lang="en-US" sz="6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3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… 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1720" y="620688"/>
            <a:ext cx="4786346" cy="27860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uiExpand="1" build="p"/>
      <p:bldP spid="31746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 a parallel circuit: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</a:t>
            </a: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 voltage drop is</a:t>
            </a:r>
            <a:r>
              <a:rPr kumimoji="0" lang="en-US" sz="28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the same across each resistor.</a:t>
            </a: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95736" y="620688"/>
            <a:ext cx="4680520" cy="2808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475656" y="4077072"/>
            <a:ext cx="6357982" cy="1214446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V</a:t>
            </a:r>
            <a:r>
              <a:rPr kumimoji="0" lang="en-US" sz="6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T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= V</a:t>
            </a:r>
            <a:r>
              <a:rPr kumimoji="0" lang="en-US" sz="6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1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= V</a:t>
            </a:r>
            <a:r>
              <a:rPr kumimoji="0" lang="en-US" sz="6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2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= V</a:t>
            </a:r>
            <a:r>
              <a:rPr kumimoji="0" lang="en-US" sz="6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3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… 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uiExpand="1" build="p"/>
      <p:bldP spid="3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102</TotalTime>
  <Words>381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Kirchhoff’s Laws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Kirchhoff’s Laws</dc:title>
  <dc:creator> Hansen</dc:creator>
  <cp:lastModifiedBy>Matt</cp:lastModifiedBy>
  <cp:revision>14</cp:revision>
  <dcterms:created xsi:type="dcterms:W3CDTF">2007-12-03T05:32:07Z</dcterms:created>
  <dcterms:modified xsi:type="dcterms:W3CDTF">2011-04-26T03:12:59Z</dcterms:modified>
</cp:coreProperties>
</file>