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F71E35-2F1D-4D34-8D80-B23DABB0F532}" type="datetimeFigureOut">
              <a:rPr lang="en-US" smtClean="0"/>
              <a:pPr/>
              <a:t>5/18/2011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A51DA22-D1F2-474D-9154-58F4AF7D7B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F71E35-2F1D-4D34-8D80-B23DABB0F532}"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1DA22-D1F2-474D-9154-58F4AF7D7B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F71E35-2F1D-4D34-8D80-B23DABB0F532}"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1DA22-D1F2-474D-9154-58F4AF7D7B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F71E35-2F1D-4D34-8D80-B23DABB0F532}"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1DA22-D1F2-474D-9154-58F4AF7D7B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F71E35-2F1D-4D34-8D80-B23DABB0F532}"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1DA22-D1F2-474D-9154-58F4AF7D7B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F71E35-2F1D-4D34-8D80-B23DABB0F532}"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1DA22-D1F2-474D-9154-58F4AF7D7B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F71E35-2F1D-4D34-8D80-B23DABB0F532}" type="datetimeFigureOut">
              <a:rPr lang="en-US" smtClean="0"/>
              <a:pPr/>
              <a:t>5/18/2011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51DA22-D1F2-474D-9154-58F4AF7D7B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F71E35-2F1D-4D34-8D80-B23DABB0F532}" type="datetimeFigureOut">
              <a:rPr lang="en-US" smtClean="0"/>
              <a:pPr/>
              <a:t>5/18/2011</a:t>
            </a:fld>
            <a:endParaRPr lang="en-US"/>
          </a:p>
        </p:txBody>
      </p:sp>
      <p:sp>
        <p:nvSpPr>
          <p:cNvPr id="8" name="Slide Number Placeholder 7"/>
          <p:cNvSpPr>
            <a:spLocks noGrp="1"/>
          </p:cNvSpPr>
          <p:nvPr>
            <p:ph type="sldNum" sz="quarter" idx="11"/>
          </p:nvPr>
        </p:nvSpPr>
        <p:spPr/>
        <p:txBody>
          <a:bodyPr/>
          <a:lstStyle/>
          <a:p>
            <a:fld id="{AA51DA22-D1F2-474D-9154-58F4AF7D7BD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71E35-2F1D-4D34-8D80-B23DABB0F532}" type="datetimeFigureOut">
              <a:rPr lang="en-US" smtClean="0"/>
              <a:pPr/>
              <a:t>5/18/2011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51DA22-D1F2-474D-9154-58F4AF7D7B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F71E35-2F1D-4D34-8D80-B23DABB0F532}"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A51DA22-D1F2-474D-9154-58F4AF7D7B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1F71E35-2F1D-4D34-8D80-B23DABB0F532}"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1DA22-D1F2-474D-9154-58F4AF7D7B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1F71E35-2F1D-4D34-8D80-B23DABB0F532}" type="datetimeFigureOut">
              <a:rPr lang="en-US" smtClean="0"/>
              <a:pPr/>
              <a:t>5/18/2011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A51DA22-D1F2-474D-9154-58F4AF7D7BD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285860"/>
            <a:ext cx="8358246" cy="2286016"/>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Cathode Ray Tubes and </a:t>
            </a:r>
            <a:br>
              <a:rPr lang="en-US" sz="4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4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JJ Thompson Experiment</a:t>
            </a:r>
            <a:endParaRPr lang="en-US" sz="480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57158" y="357166"/>
            <a:ext cx="8429684" cy="614366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r>
              <a:rPr lang="en-US" sz="2800" u="sng" dirty="0">
                <a:latin typeface="Calibri" pitchFamily="34" charset="0"/>
              </a:rPr>
              <a:t>Example:</a:t>
            </a:r>
            <a:endParaRPr lang="en-US" sz="2800" dirty="0">
              <a:latin typeface="Calibri" pitchFamily="34" charset="0"/>
            </a:endParaRPr>
          </a:p>
          <a:p>
            <a:r>
              <a:rPr lang="en-US" sz="2800" dirty="0">
                <a:latin typeface="Calibri" pitchFamily="34" charset="0"/>
              </a:rPr>
              <a:t>What is the speed of an electron that passes through an electric field of 6.30x10</a:t>
            </a:r>
            <a:r>
              <a:rPr lang="en-US" sz="2800" baseline="30000" dirty="0">
                <a:latin typeface="Calibri" pitchFamily="34" charset="0"/>
              </a:rPr>
              <a:t>3</a:t>
            </a:r>
            <a:r>
              <a:rPr lang="en-US" sz="2800" dirty="0">
                <a:latin typeface="Calibri" pitchFamily="34" charset="0"/>
              </a:rPr>
              <a:t> N/C and a magnetic field of 7.11x10</a:t>
            </a:r>
            <a:r>
              <a:rPr lang="en-US" sz="2800" baseline="30000" dirty="0">
                <a:latin typeface="Calibri" pitchFamily="34" charset="0"/>
              </a:rPr>
              <a:t>-3</a:t>
            </a:r>
            <a:r>
              <a:rPr lang="en-US" sz="2800" dirty="0">
                <a:latin typeface="Calibri" pitchFamily="34" charset="0"/>
              </a:rPr>
              <a:t> T </a:t>
            </a:r>
            <a:r>
              <a:rPr lang="en-US" sz="2800" dirty="0" err="1">
                <a:latin typeface="Calibri" pitchFamily="34" charset="0"/>
              </a:rPr>
              <a:t>undeflected</a:t>
            </a:r>
            <a:r>
              <a:rPr lang="en-US" sz="2800" dirty="0">
                <a:latin typeface="Calibri" pitchFamily="34" charset="0"/>
              </a:rPr>
              <a:t>? Assume the electric and magnetic fields are perpendicular to each other.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57158" y="357166"/>
            <a:ext cx="8429684" cy="614366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r>
              <a:rPr lang="en-US" sz="2800" u="sng" dirty="0">
                <a:latin typeface="Calibri" pitchFamily="34" charset="0"/>
              </a:rPr>
              <a:t>Example:</a:t>
            </a:r>
            <a:endParaRPr lang="en-US" sz="2800" dirty="0">
              <a:latin typeface="Calibri" pitchFamily="34" charset="0"/>
            </a:endParaRPr>
          </a:p>
          <a:p>
            <a:r>
              <a:rPr lang="en-US" sz="2800" dirty="0">
                <a:latin typeface="Calibri" pitchFamily="34" charset="0"/>
              </a:rPr>
              <a:t>An electron traveling vertically enters a horizontal magnetic field of 7.20x10</a:t>
            </a:r>
            <a:r>
              <a:rPr lang="en-US" sz="2800" baseline="30000" dirty="0">
                <a:latin typeface="Calibri" pitchFamily="34" charset="0"/>
              </a:rPr>
              <a:t>-2</a:t>
            </a:r>
            <a:r>
              <a:rPr lang="en-US" sz="2800" dirty="0">
                <a:latin typeface="Calibri" pitchFamily="34" charset="0"/>
              </a:rPr>
              <a:t> T.  If the electron is deflected in an arc of radius 3.70x10</a:t>
            </a:r>
            <a:r>
              <a:rPr lang="en-US" sz="2800" baseline="30000" dirty="0">
                <a:latin typeface="Calibri" pitchFamily="34" charset="0"/>
              </a:rPr>
              <a:t>-3</a:t>
            </a:r>
            <a:r>
              <a:rPr lang="en-US" sz="2800" dirty="0">
                <a:latin typeface="Calibri" pitchFamily="34" charset="0"/>
              </a:rPr>
              <a:t> m, what is the kinetic energy of the electron?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85720" y="142852"/>
            <a:ext cx="8429684" cy="714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Consider the following example:</a:t>
            </a: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1571604" y="714356"/>
            <a:ext cx="5715000" cy="21463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1028" name="Text Box 4"/>
          <p:cNvSpPr txBox="1">
            <a:spLocks noChangeArrowheads="1"/>
          </p:cNvSpPr>
          <p:nvPr/>
        </p:nvSpPr>
        <p:spPr bwMode="auto">
          <a:xfrm>
            <a:off x="214282" y="3000372"/>
            <a:ext cx="7358114" cy="342902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bg1"/>
                </a:solidFill>
                <a:effectLst/>
                <a:latin typeface="Calibri" pitchFamily="34" charset="0"/>
              </a:rPr>
              <a:t>1) The electron beam is produced by accelerating electrons through an electric potential difference of 380 V. What is the speed of the electrons as they leave the 380 V plate?</a:t>
            </a:r>
            <a:endParaRPr kumimoji="0" lang="en-US" sz="2400" b="0" i="0" u="none" strike="noStrike" cap="none" normalizeH="0" baseline="0" dirty="0" smtClean="0">
              <a:ln>
                <a:noFill/>
              </a:ln>
              <a:solidFill>
                <a:schemeClr val="bg1"/>
              </a:solidFill>
              <a:effectLst/>
              <a:latin typeface="Arial" pitchFamily="34" charset="0"/>
            </a:endParaRPr>
          </a:p>
        </p:txBody>
      </p:sp>
      <p:sp>
        <p:nvSpPr>
          <p:cNvPr id="8" name="Text Box 4"/>
          <p:cNvSpPr txBox="1">
            <a:spLocks noChangeArrowheads="1"/>
          </p:cNvSpPr>
          <p:nvPr/>
        </p:nvSpPr>
        <p:spPr bwMode="auto">
          <a:xfrm>
            <a:off x="571472" y="3214686"/>
            <a:ext cx="7358114" cy="342902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r>
              <a:rPr lang="en-US" sz="2400" dirty="0">
                <a:latin typeface="Calibri" pitchFamily="34" charset="0"/>
              </a:rPr>
              <a:t>2) What is the electrostatic force on electrons in the region between the horizontal plates when they are connected to a 9.0 V potential difference? </a:t>
            </a:r>
          </a:p>
        </p:txBody>
      </p:sp>
      <p:sp>
        <p:nvSpPr>
          <p:cNvPr id="9" name="Text Box 4"/>
          <p:cNvSpPr txBox="1">
            <a:spLocks noChangeArrowheads="1"/>
          </p:cNvSpPr>
          <p:nvPr/>
        </p:nvSpPr>
        <p:spPr bwMode="auto">
          <a:xfrm>
            <a:off x="1000100" y="3428976"/>
            <a:ext cx="7358114" cy="342902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r>
              <a:rPr lang="en-US" sz="2400" dirty="0">
                <a:latin typeface="Calibri" pitchFamily="34" charset="0"/>
              </a:rPr>
              <a:t>3) What is the acceleration of the electrons in the beam?</a:t>
            </a:r>
          </a:p>
          <a:p>
            <a:r>
              <a:rPr lang="en-US" sz="2400" dirty="0">
                <a:latin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down)">
                                      <p:cBhvr>
                                        <p:cTn id="7" dur="580">
                                          <p:stCondLst>
                                            <p:cond delay="0"/>
                                          </p:stCondLst>
                                        </p:cTn>
                                        <p:tgtEl>
                                          <p:spTgt spid="1028"/>
                                        </p:tgtEl>
                                      </p:cBhvr>
                                    </p:animEffect>
                                    <p:anim calcmode="lin" valueType="num">
                                      <p:cBhvr>
                                        <p:cTn id="8"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8"/>
                                        </p:tgtEl>
                                      </p:cBhvr>
                                      <p:to x="100000" y="60000"/>
                                    </p:animScale>
                                    <p:animScale>
                                      <p:cBhvr>
                                        <p:cTn id="14" dur="166" decel="50000">
                                          <p:stCondLst>
                                            <p:cond delay="676"/>
                                          </p:stCondLst>
                                        </p:cTn>
                                        <p:tgtEl>
                                          <p:spTgt spid="1028"/>
                                        </p:tgtEl>
                                      </p:cBhvr>
                                      <p:to x="100000" y="100000"/>
                                    </p:animScale>
                                    <p:animScale>
                                      <p:cBhvr>
                                        <p:cTn id="15" dur="26">
                                          <p:stCondLst>
                                            <p:cond delay="1312"/>
                                          </p:stCondLst>
                                        </p:cTn>
                                        <p:tgtEl>
                                          <p:spTgt spid="1028"/>
                                        </p:tgtEl>
                                      </p:cBhvr>
                                      <p:to x="100000" y="80000"/>
                                    </p:animScale>
                                    <p:animScale>
                                      <p:cBhvr>
                                        <p:cTn id="16" dur="166" decel="50000">
                                          <p:stCondLst>
                                            <p:cond delay="1338"/>
                                          </p:stCondLst>
                                        </p:cTn>
                                        <p:tgtEl>
                                          <p:spTgt spid="1028"/>
                                        </p:tgtEl>
                                      </p:cBhvr>
                                      <p:to x="100000" y="100000"/>
                                    </p:animScale>
                                    <p:animScale>
                                      <p:cBhvr>
                                        <p:cTn id="17" dur="26">
                                          <p:stCondLst>
                                            <p:cond delay="1642"/>
                                          </p:stCondLst>
                                        </p:cTn>
                                        <p:tgtEl>
                                          <p:spTgt spid="1028"/>
                                        </p:tgtEl>
                                      </p:cBhvr>
                                      <p:to x="100000" y="90000"/>
                                    </p:animScale>
                                    <p:animScale>
                                      <p:cBhvr>
                                        <p:cTn id="18" dur="166" decel="50000">
                                          <p:stCondLst>
                                            <p:cond delay="1668"/>
                                          </p:stCondLst>
                                        </p:cTn>
                                        <p:tgtEl>
                                          <p:spTgt spid="1028"/>
                                        </p:tgtEl>
                                      </p:cBhvr>
                                      <p:to x="100000" y="100000"/>
                                    </p:animScale>
                                    <p:animScale>
                                      <p:cBhvr>
                                        <p:cTn id="19" dur="26">
                                          <p:stCondLst>
                                            <p:cond delay="1808"/>
                                          </p:stCondLst>
                                        </p:cTn>
                                        <p:tgtEl>
                                          <p:spTgt spid="1028"/>
                                        </p:tgtEl>
                                      </p:cBhvr>
                                      <p:to x="100000" y="95000"/>
                                    </p:animScale>
                                    <p:animScale>
                                      <p:cBhvr>
                                        <p:cTn id="20" dur="166" decel="50000">
                                          <p:stCondLst>
                                            <p:cond delay="1834"/>
                                          </p:stCondLst>
                                        </p:cTn>
                                        <p:tgtEl>
                                          <p:spTgt spid="102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80">
                                          <p:stCondLst>
                                            <p:cond delay="0"/>
                                          </p:stCondLst>
                                        </p:cTn>
                                        <p:tgtEl>
                                          <p:spTgt spid="9"/>
                                        </p:tgtEl>
                                      </p:cBhvr>
                                    </p:animEffect>
                                    <p:anim calcmode="lin" valueType="num">
                                      <p:cBhvr>
                                        <p:cTn id="4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9" dur="26">
                                          <p:stCondLst>
                                            <p:cond delay="650"/>
                                          </p:stCondLst>
                                        </p:cTn>
                                        <p:tgtEl>
                                          <p:spTgt spid="9"/>
                                        </p:tgtEl>
                                      </p:cBhvr>
                                      <p:to x="100000" y="60000"/>
                                    </p:animScale>
                                    <p:animScale>
                                      <p:cBhvr>
                                        <p:cTn id="50" dur="166" decel="50000">
                                          <p:stCondLst>
                                            <p:cond delay="676"/>
                                          </p:stCondLst>
                                        </p:cTn>
                                        <p:tgtEl>
                                          <p:spTgt spid="9"/>
                                        </p:tgtEl>
                                      </p:cBhvr>
                                      <p:to x="100000" y="100000"/>
                                    </p:animScale>
                                    <p:animScale>
                                      <p:cBhvr>
                                        <p:cTn id="51" dur="26">
                                          <p:stCondLst>
                                            <p:cond delay="1312"/>
                                          </p:stCondLst>
                                        </p:cTn>
                                        <p:tgtEl>
                                          <p:spTgt spid="9"/>
                                        </p:tgtEl>
                                      </p:cBhvr>
                                      <p:to x="100000" y="80000"/>
                                    </p:animScale>
                                    <p:animScale>
                                      <p:cBhvr>
                                        <p:cTn id="52" dur="166" decel="50000">
                                          <p:stCondLst>
                                            <p:cond delay="1338"/>
                                          </p:stCondLst>
                                        </p:cTn>
                                        <p:tgtEl>
                                          <p:spTgt spid="9"/>
                                        </p:tgtEl>
                                      </p:cBhvr>
                                      <p:to x="100000" y="100000"/>
                                    </p:animScale>
                                    <p:animScale>
                                      <p:cBhvr>
                                        <p:cTn id="53" dur="26">
                                          <p:stCondLst>
                                            <p:cond delay="1642"/>
                                          </p:stCondLst>
                                        </p:cTn>
                                        <p:tgtEl>
                                          <p:spTgt spid="9"/>
                                        </p:tgtEl>
                                      </p:cBhvr>
                                      <p:to x="100000" y="90000"/>
                                    </p:animScale>
                                    <p:animScale>
                                      <p:cBhvr>
                                        <p:cTn id="54" dur="166" decel="50000">
                                          <p:stCondLst>
                                            <p:cond delay="1668"/>
                                          </p:stCondLst>
                                        </p:cTn>
                                        <p:tgtEl>
                                          <p:spTgt spid="9"/>
                                        </p:tgtEl>
                                      </p:cBhvr>
                                      <p:to x="100000" y="100000"/>
                                    </p:animScale>
                                    <p:animScale>
                                      <p:cBhvr>
                                        <p:cTn id="55" dur="26">
                                          <p:stCondLst>
                                            <p:cond delay="1808"/>
                                          </p:stCondLst>
                                        </p:cTn>
                                        <p:tgtEl>
                                          <p:spTgt spid="9"/>
                                        </p:tgtEl>
                                      </p:cBhvr>
                                      <p:to x="100000" y="95000"/>
                                    </p:animScale>
                                    <p:animScale>
                                      <p:cBhvr>
                                        <p:cTn id="56"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57158" y="285728"/>
            <a:ext cx="8429684" cy="37147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rPr>
              <a:t>Famed physicist J.J. Thompson took the cathode ray a step further. First he set up a cathode ray tube that deflected the electron ray using a second set of electrically charged plates (aka yoke), similar to the example above.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rPr>
              <a:t>As expected the ray deflected towards the positive plate.</a:t>
            </a: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pic>
        <p:nvPicPr>
          <p:cNvPr id="2051" name="Picture 3"/>
          <p:cNvPicPr>
            <a:picLocks noChangeAspect="1" noChangeArrowheads="1"/>
          </p:cNvPicPr>
          <p:nvPr/>
        </p:nvPicPr>
        <p:blipFill>
          <a:blip r:embed="rId2" cstate="print"/>
          <a:srcRect/>
          <a:stretch>
            <a:fillRect/>
          </a:stretch>
        </p:blipFill>
        <p:spPr bwMode="auto">
          <a:xfrm>
            <a:off x="2000232" y="3083421"/>
            <a:ext cx="5286412" cy="353804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57158" y="357166"/>
            <a:ext cx="8429684" cy="25717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Calibri" pitchFamily="34" charset="0"/>
              </a:rPr>
              <a:t>He then disconnected the current from the electric yoke and instead sent current through an electromagnet flanking the cathode ray. He was intrigued to note that the ray of electrons deflected downwards </a:t>
            </a: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endParaRPr>
          </a:p>
        </p:txBody>
      </p:sp>
      <p:pic>
        <p:nvPicPr>
          <p:cNvPr id="3075" name="Picture 3"/>
          <p:cNvPicPr>
            <a:picLocks noChangeAspect="1" noChangeArrowheads="1"/>
          </p:cNvPicPr>
          <p:nvPr/>
        </p:nvPicPr>
        <p:blipFill>
          <a:blip r:embed="rId2" cstate="print"/>
          <a:srcRect/>
          <a:stretch>
            <a:fillRect/>
          </a:stretch>
        </p:blipFill>
        <p:spPr bwMode="auto">
          <a:xfrm>
            <a:off x="1929628" y="2702604"/>
            <a:ext cx="5428454" cy="363310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00034" y="428604"/>
            <a:ext cx="8286808" cy="607223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bg1"/>
                </a:solidFill>
                <a:latin typeface="Calibri" pitchFamily="34" charset="0"/>
              </a:rPr>
              <a:t> It stands to reason that these electrons are being accelerated in a circular path by a magnetic force.  Of course any force that works to accelerate an object in a circular path is known as </a:t>
            </a:r>
            <a:r>
              <a:rPr kumimoji="0" lang="en-US" sz="2800" b="1" i="0" u="sng" strike="noStrike" cap="none" normalizeH="0" baseline="0" dirty="0" smtClean="0">
                <a:ln>
                  <a:noFill/>
                </a:ln>
                <a:solidFill>
                  <a:schemeClr val="bg1"/>
                </a:solidFill>
                <a:latin typeface="Calibri" pitchFamily="34" charset="0"/>
              </a:rPr>
              <a:t>centripetal</a:t>
            </a:r>
            <a:r>
              <a:rPr kumimoji="0" lang="en-US" sz="2800" b="0" i="0" u="none" strike="noStrike" cap="none" normalizeH="0" baseline="0" dirty="0" smtClean="0">
                <a:ln>
                  <a:noFill/>
                </a:ln>
                <a:solidFill>
                  <a:schemeClr val="bg1"/>
                </a:solidFill>
                <a:latin typeface="Calibri"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bg1"/>
                </a:solidFill>
                <a:latin typeface="Calibri" pitchFamily="34" charset="0"/>
              </a:rPr>
              <a:t>In this case:</a:t>
            </a:r>
          </a:p>
          <a:p>
            <a:pPr marL="0" marR="0" lvl="0" indent="0" algn="l" defTabSz="914400" rtl="0" eaLnBrk="1" fontAlgn="base" latinLnBrk="0" hangingPunct="1">
              <a:lnSpc>
                <a:spcPct val="100000"/>
              </a:lnSpc>
              <a:spcBef>
                <a:spcPct val="0"/>
              </a:spcBef>
              <a:spcAft>
                <a:spcPts val="1000"/>
              </a:spcAft>
              <a:buClrTx/>
              <a:buSzTx/>
              <a:buFontTx/>
              <a:buNone/>
              <a:tabLst/>
            </a:pPr>
            <a:endParaRPr lang="en-US" sz="2800" dirty="0">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2800" dirty="0">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2800" dirty="0">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bg1"/>
              </a:solidFill>
              <a:latin typeface="Arial" pitchFamily="34" charset="0"/>
            </a:endParaRPr>
          </a:p>
        </p:txBody>
      </p:sp>
      <p:sp>
        <p:nvSpPr>
          <p:cNvPr id="3" name="Rounded Rectangle 2"/>
          <p:cNvSpPr/>
          <p:nvPr/>
        </p:nvSpPr>
        <p:spPr>
          <a:xfrm>
            <a:off x="2143108" y="3857628"/>
            <a:ext cx="5143536" cy="14287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7158" y="500042"/>
            <a:ext cx="8429684" cy="600079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alibri" pitchFamily="34" charset="0"/>
              </a:rPr>
              <a:t>Since r and B can both be easily measured we could simply determine the speed of the electron </a:t>
            </a:r>
            <a:r>
              <a:rPr lang="en-US" sz="2800" dirty="0" smtClean="0">
                <a:solidFill>
                  <a:sysClr val="windowText" lastClr="000000"/>
                </a:solidFill>
                <a:effectLst>
                  <a:outerShdw blurRad="38100" dist="38100" dir="2700000" algn="tl">
                    <a:srgbClr val="000000">
                      <a:alpha val="43137"/>
                    </a:srgbClr>
                  </a:outerShdw>
                </a:effectLst>
                <a:latin typeface="Calibri" pitchFamily="34" charset="0"/>
              </a:rPr>
              <a:t>using the Law of Conservation of Energy.</a:t>
            </a:r>
            <a:endPar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alibri" pitchFamily="34" charset="0"/>
              </a:rPr>
              <a:t>Unfortunately for good old J. J., nobody</a:t>
            </a:r>
            <a:r>
              <a:rPr kumimoji="0" lang="en-US" sz="2800" b="0" i="0" u="none" strike="noStrike" cap="none" normalizeH="0" dirty="0" smtClean="0">
                <a:ln>
                  <a:noFill/>
                </a:ln>
                <a:solidFill>
                  <a:sysClr val="windowText" lastClr="000000"/>
                </a:solidFill>
                <a:effectLst>
                  <a:outerShdw blurRad="38100" dist="38100" dir="2700000" algn="tl">
                    <a:srgbClr val="000000">
                      <a:alpha val="43137"/>
                    </a:srgbClr>
                  </a:outerShdw>
                </a:effectLst>
                <a:latin typeface="Calibri" pitchFamily="34" charset="0"/>
              </a:rPr>
              <a:t> knew</a:t>
            </a:r>
            <a:r>
              <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alibri" pitchFamily="34" charset="0"/>
              </a:rPr>
              <a:t> the mass or charge of an electron. Both of which would be needed to determine the velocity of the electron ray.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alibri" pitchFamily="34" charset="0"/>
              </a:rPr>
              <a:t>But then, he weren’t no genius for </a:t>
            </a:r>
            <a:r>
              <a:rPr kumimoji="0" lang="en-US" sz="2800" b="0" i="0"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Calibri" pitchFamily="34" charset="0"/>
              </a:rPr>
              <a:t>nothin</a:t>
            </a:r>
            <a:r>
              <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alibri" pitchFamily="34" charset="0"/>
              </a:rPr>
              <a:t>’.  He set up another cathode ray that had both electromagnetic and electrostatic yokes working in opposition to each other.</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20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fade">
                                      <p:cBhvr>
                                        <p:cTn id="12" dur="2000"/>
                                        <p:tgtEl>
                                          <p:spTgt spid="51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2">
                                            <p:txEl>
                                              <p:pRg st="4" end="4"/>
                                            </p:txEl>
                                          </p:spTgt>
                                        </p:tgtEl>
                                        <p:attrNameLst>
                                          <p:attrName>style.visibility</p:attrName>
                                        </p:attrNameLst>
                                      </p:cBhvr>
                                      <p:to>
                                        <p:strVal val="visible"/>
                                      </p:to>
                                    </p:set>
                                    <p:animEffect transition="in" filter="fade">
                                      <p:cBhvr>
                                        <p:cTn id="17" dur="2000"/>
                                        <p:tgtEl>
                                          <p:spTgt spid="51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7158" y="500042"/>
            <a:ext cx="8429684" cy="60007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rPr>
              <a:t>By gently calibrating the electric field between the plates, he was able to obtain an </a:t>
            </a:r>
            <a:r>
              <a:rPr kumimoji="0" lang="en-US" sz="28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rPr>
              <a:t>undeflected</a:t>
            </a: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rPr>
              <a:t> beam as shown:</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pic>
        <p:nvPicPr>
          <p:cNvPr id="6146" name="Picture 2"/>
          <p:cNvPicPr>
            <a:picLocks noChangeAspect="1" noChangeArrowheads="1"/>
          </p:cNvPicPr>
          <p:nvPr/>
        </p:nvPicPr>
        <p:blipFill>
          <a:blip r:embed="rId2" cstate="print"/>
          <a:srcRect/>
          <a:stretch>
            <a:fillRect/>
          </a:stretch>
        </p:blipFill>
        <p:spPr bwMode="auto">
          <a:xfrm>
            <a:off x="1893492" y="2357430"/>
            <a:ext cx="5410500" cy="362109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85720" y="285728"/>
            <a:ext cx="8572560" cy="628654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bg1"/>
                </a:solidFill>
                <a:latin typeface="Calibri" pitchFamily="34" charset="0"/>
              </a:rPr>
              <a:t>In this case where the electrons are </a:t>
            </a:r>
            <a:r>
              <a:rPr kumimoji="0" lang="en-US" sz="2800" b="0" i="0" u="none" strike="noStrike" cap="none" normalizeH="0" baseline="0" dirty="0" err="1" smtClean="0">
                <a:ln>
                  <a:noFill/>
                </a:ln>
                <a:solidFill>
                  <a:schemeClr val="bg1"/>
                </a:solidFill>
                <a:latin typeface="Calibri" pitchFamily="34" charset="0"/>
              </a:rPr>
              <a:t>undeflected</a:t>
            </a:r>
            <a:r>
              <a:rPr kumimoji="0" lang="en-US" sz="2800" b="0" i="0" u="none" strike="noStrike" cap="none" normalizeH="0" baseline="0" dirty="0" smtClean="0">
                <a:ln>
                  <a:noFill/>
                </a:ln>
                <a:solidFill>
                  <a:schemeClr val="bg1"/>
                </a:solidFill>
                <a:latin typeface="Calibri" pitchFamily="34" charset="0"/>
              </a:rPr>
              <a:t>, we know that the electrostatic and magnetic forces are </a:t>
            </a:r>
            <a:r>
              <a:rPr kumimoji="0" lang="en-US" sz="2800" b="1" i="0" u="sng" strike="noStrike" cap="none" normalizeH="0" baseline="0" dirty="0" smtClean="0">
                <a:ln>
                  <a:noFill/>
                </a:ln>
                <a:solidFill>
                  <a:schemeClr val="bg1"/>
                </a:solidFill>
                <a:latin typeface="Calibri" pitchFamily="34" charset="0"/>
              </a:rPr>
              <a:t>balanced</a:t>
            </a:r>
            <a:r>
              <a:rPr kumimoji="0" lang="en-US" sz="2800" b="1" i="0" u="sng" strike="noStrike" cap="none" normalizeH="0" dirty="0" smtClean="0">
                <a:ln>
                  <a:noFill/>
                </a:ln>
                <a:solidFill>
                  <a:schemeClr val="bg1"/>
                </a:solidFill>
                <a:latin typeface="Calibri" pitchFamily="34" charset="0"/>
              </a:rPr>
              <a:t> and therefore equal</a:t>
            </a:r>
            <a:r>
              <a:rPr kumimoji="0" lang="en-US" sz="2800" b="0" i="0" u="none" strike="noStrike" cap="none" normalizeH="0" baseline="0" dirty="0" smtClean="0">
                <a:ln>
                  <a:noFill/>
                </a:ln>
                <a:solidFill>
                  <a:schemeClr val="bg1"/>
                </a:solidFill>
                <a:latin typeface="Calibri"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bg1"/>
                </a:solidFill>
                <a:latin typeface="Calibri" pitchFamily="34" charset="0"/>
              </a:rPr>
              <a:t>Or simply,</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bg1"/>
                </a:solidFill>
                <a:latin typeface="Calibri" pitchFamily="34" charset="0"/>
              </a:rPr>
              <a:t>This can be used to solve for the velocity of the electrons,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bg1"/>
                </a:solidFill>
                <a:latin typeface="Calibri" pitchFamily="34" charset="0"/>
              </a:rPr>
              <a:t>which in turn allowed Thompson to determine the charge to mass ratio of the electron long before either quantities were understood.</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bg1"/>
              </a:solidFill>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bg1"/>
              </a:solidFill>
              <a:latin typeface="Arial" pitchFamily="34" charset="0"/>
            </a:endParaRPr>
          </a:p>
        </p:txBody>
      </p:sp>
      <p:sp>
        <p:nvSpPr>
          <p:cNvPr id="3" name="Rounded Rectangle 2"/>
          <p:cNvSpPr/>
          <p:nvPr/>
        </p:nvSpPr>
        <p:spPr>
          <a:xfrm>
            <a:off x="3143240" y="1928802"/>
            <a:ext cx="2643206" cy="92869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F</a:t>
            </a:r>
            <a:r>
              <a:rPr lang="en-CA" sz="5400" baseline="-25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E</a:t>
            </a:r>
            <a:r>
              <a:rPr lang="en-C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 = F</a:t>
            </a:r>
            <a:r>
              <a:rPr lang="en-CA" sz="5400" baseline="-25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M</a:t>
            </a:r>
            <a:endParaRPr lang="en-CA" sz="5400" baseline="-25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12" name="Rounded Rectangle 11"/>
          <p:cNvSpPr/>
          <p:nvPr/>
        </p:nvSpPr>
        <p:spPr>
          <a:xfrm>
            <a:off x="2786050" y="3500438"/>
            <a:ext cx="3286148" cy="150019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v = </a:t>
            </a:r>
            <a:r>
              <a:rPr lang="en-CA" sz="5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E</a:t>
            </a:r>
            <a:r>
              <a:rPr lang="en-C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 </a:t>
            </a:r>
            <a:br>
              <a:rPr lang="en-C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br>
            <a:r>
              <a:rPr lang="en-C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	B</a:t>
            </a:r>
            <a:endParaRPr lang="en-CA" sz="5400" baseline="-25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57158" y="357166"/>
            <a:ext cx="8429684" cy="614366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sng" strike="noStrike" cap="none" normalizeH="0" baseline="0" smtClean="0">
                <a:ln>
                  <a:noFill/>
                </a:ln>
                <a:solidFill>
                  <a:schemeClr val="bg1"/>
                </a:solidFill>
                <a:latin typeface="Calibri" pitchFamily="34" charset="0"/>
              </a:rPr>
              <a:t>Example: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smtClean="0">
                <a:ln>
                  <a:noFill/>
                </a:ln>
                <a:solidFill>
                  <a:schemeClr val="bg1"/>
                </a:solidFill>
                <a:latin typeface="Calibri" pitchFamily="34" charset="0"/>
              </a:rPr>
              <a:t>Charged particles traveling horizontally at 3.60x10</a:t>
            </a:r>
            <a:r>
              <a:rPr kumimoji="0" lang="en-US" sz="2800" b="0" i="0" u="none" strike="noStrike" cap="none" normalizeH="0" baseline="30000" smtClean="0">
                <a:ln>
                  <a:noFill/>
                </a:ln>
                <a:solidFill>
                  <a:schemeClr val="bg1"/>
                </a:solidFill>
                <a:latin typeface="Calibri" pitchFamily="34" charset="0"/>
              </a:rPr>
              <a:t>6</a:t>
            </a:r>
            <a:r>
              <a:rPr kumimoji="0" lang="en-US" sz="2800" b="0" i="0" u="none" strike="noStrike" cap="none" normalizeH="0" baseline="0" smtClean="0">
                <a:ln>
                  <a:noFill/>
                </a:ln>
                <a:solidFill>
                  <a:schemeClr val="bg1"/>
                </a:solidFill>
                <a:latin typeface="Calibri" pitchFamily="34" charset="0"/>
              </a:rPr>
              <a:t> m/s when they enter a vertical magnetic field of 0.710 T.  If the radius of their arc is 9.50x10</a:t>
            </a:r>
            <a:r>
              <a:rPr kumimoji="0" lang="en-US" sz="2800" b="0" i="0" u="none" strike="noStrike" cap="none" normalizeH="0" baseline="30000" smtClean="0">
                <a:ln>
                  <a:noFill/>
                </a:ln>
                <a:solidFill>
                  <a:schemeClr val="bg1"/>
                </a:solidFill>
                <a:latin typeface="Calibri" pitchFamily="34" charset="0"/>
              </a:rPr>
              <a:t>-2</a:t>
            </a:r>
            <a:r>
              <a:rPr kumimoji="0" lang="en-US" sz="2800" b="0" i="0" u="none" strike="noStrike" cap="none" normalizeH="0" baseline="0" smtClean="0">
                <a:ln>
                  <a:noFill/>
                </a:ln>
                <a:solidFill>
                  <a:schemeClr val="bg1"/>
                </a:solidFill>
                <a:latin typeface="Calibri" pitchFamily="34" charset="0"/>
              </a:rPr>
              <a:t> m, what is the </a:t>
            </a:r>
            <a:r>
              <a:rPr kumimoji="0" lang="en-US" sz="2800" b="1" i="0" u="none" strike="noStrike" cap="none" normalizeH="0" baseline="0" smtClean="0">
                <a:ln>
                  <a:noFill/>
                </a:ln>
                <a:solidFill>
                  <a:schemeClr val="bg1"/>
                </a:solidFill>
                <a:latin typeface="Calibri" pitchFamily="34" charset="0"/>
              </a:rPr>
              <a:t>charge to mass </a:t>
            </a:r>
            <a:r>
              <a:rPr kumimoji="0" lang="en-US" sz="2800" b="0" i="0" u="none" strike="noStrike" cap="none" normalizeH="0" baseline="0" smtClean="0">
                <a:ln>
                  <a:noFill/>
                </a:ln>
                <a:solidFill>
                  <a:schemeClr val="bg1"/>
                </a:solidFill>
                <a:latin typeface="Calibri" pitchFamily="34" charset="0"/>
              </a:rPr>
              <a:t>ratio of the particles?</a:t>
            </a:r>
            <a:endParaRPr kumimoji="0" lang="en-US" sz="2800" b="0" i="0" u="none" strike="noStrike" cap="none" normalizeH="0" baseline="0" smtClean="0">
              <a:ln>
                <a:noFill/>
              </a:ln>
              <a:solidFill>
                <a:schemeClr val="bg1"/>
              </a:solidFill>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46</TotalTime>
  <Words>507</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Cathode Ray Tubes and  The JJ Thompson Experiment</vt:lpstr>
      <vt:lpstr>Slide 2</vt:lpstr>
      <vt:lpstr>Slide 3</vt:lpstr>
      <vt:lpstr>Slide 4</vt:lpstr>
      <vt:lpstr>Slide 5</vt:lpstr>
      <vt:lpstr>Slide 6</vt:lpstr>
      <vt:lpstr>Slide 7</vt:lpstr>
      <vt:lpstr>Slide 8</vt:lpstr>
      <vt:lpstr>Slide 9</vt:lpstr>
      <vt:lpstr>Slide 10</vt:lpstr>
      <vt:lpstr>Slide 11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Cathode Ray Tubes and  The JJ Thompson Experiment</dc:title>
  <dc:creator> Hansen</dc:creator>
  <cp:lastModifiedBy>Matt</cp:lastModifiedBy>
  <cp:revision>8</cp:revision>
  <dcterms:created xsi:type="dcterms:W3CDTF">2007-12-19T16:54:03Z</dcterms:created>
  <dcterms:modified xsi:type="dcterms:W3CDTF">2011-05-18T16:36:05Z</dcterms:modified>
</cp:coreProperties>
</file>