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3" r:id="rId7"/>
    <p:sldId id="265" r:id="rId8"/>
    <p:sldId id="268" r:id="rId9"/>
    <p:sldId id="260" r:id="rId10"/>
    <p:sldId id="261" r:id="rId11"/>
    <p:sldId id="262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7E21-ED36-486E-B719-BF3C8B3F7837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34D3-7F22-4148-9F33-0953A20D2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http://members.shaw.ca/barry-barclay/Quizzes/Electrostatics/quiz3.2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http://members.shaw.ca/barry-barclay/Quizzes/Electrostatics/quiz3.2.gi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5716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Potential and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Potential Energy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285992"/>
            <a:ext cx="49911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xplosion 2 4"/>
          <p:cNvSpPr/>
          <p:nvPr/>
        </p:nvSpPr>
        <p:spPr>
          <a:xfrm rot="1705929">
            <a:off x="5267445" y="1767524"/>
            <a:ext cx="4470700" cy="2553478"/>
          </a:xfrm>
          <a:prstGeom prst="irregularSeal2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Somehow Different!!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00079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potential is defined in terms of the moving of a positive charge.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Therefore:</a:t>
            </a:r>
          </a:p>
          <a:p>
            <a:pPr marL="514350" indent="-51435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charges move towards areas of low potential.</a:t>
            </a:r>
          </a:p>
          <a:p>
            <a:pPr marL="514350" indent="-51435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charges move towards areas of high potential.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514350" lvl="0" indent="-51435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	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for potential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J/C or Volts (V)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Calculate the potential at point P as shown in the diagram.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800720" y="1124744"/>
            <a:ext cx="3343280" cy="3286148"/>
            <a:chOff x="5940" y="896"/>
            <a:chExt cx="4140" cy="3780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 flipV="1">
              <a:off x="9000" y="1436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5940" y="896"/>
              <a:ext cx="4140" cy="3780"/>
              <a:chOff x="5580" y="4656"/>
              <a:chExt cx="4140" cy="3780"/>
            </a:xfrm>
          </p:grpSpPr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5940" y="5016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6120" y="7356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8460" y="7536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8640" y="4836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 flipH="1" flipV="1">
                <a:off x="6300" y="5196"/>
                <a:ext cx="23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 flipV="1">
                <a:off x="6480" y="5196"/>
                <a:ext cx="216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8640" y="6096"/>
                <a:ext cx="10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5.0 cm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6300" y="6276"/>
                <a:ext cx="10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7.0 cm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7020" y="4656"/>
                <a:ext cx="10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5.0 cm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5760" y="7716"/>
                <a:ext cx="10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4.0 uC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7560" y="5196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40</a:t>
                </a:r>
                <a:r>
                  <a:rPr kumimoji="0" lang="en-US" b="0" i="0" u="none" strike="noStrike" cap="none" normalizeH="0" baseline="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o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8100" y="5736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50</a:t>
                </a:r>
                <a:r>
                  <a:rPr kumimoji="0" lang="en-US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o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8100" y="7896"/>
                <a:ext cx="12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-2.0 uC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5580" y="4656"/>
                <a:ext cx="10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3.0 uC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0" y="4437112"/>
            <a:ext cx="9144000" cy="2420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Potentials are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scalar quantities and so we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do not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do vector addition.</a:t>
            </a:r>
            <a:endParaRPr lang="en-US" sz="2800" dirty="0" smtClean="0">
              <a:latin typeface="Calibri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use + and – signs when calculating potentials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inkTgt spid="_x0000_s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inkTgt spid="_x0000_s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inkTgt spid="_x0000_s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inkTgt spid="_x0000_s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inkTgt spid="_x0000_s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inkTgt spid="_x0000_s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inkTgt spid="_x0000_s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inkTgt spid="_x0000_s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inkTgt spid="_x0000_s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inkTgt spid="_x0000_s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inkTgt spid="_x0000_s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inkTgt spid="_x0000_s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inkTgt spid="_x0000_s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inkTgt spid="_x0000_s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inkTgt spid="_x0000_s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inkTgt spid="_x0000_s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inkTgt spid="_x0000_s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inkTgt spid="_x0000_s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inkTgt spid="_x0000_s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inkTgt spid="_x0000_s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inkTgt spid="_x0000_s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inkTgt spid="_x0000_s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inkTgt spid="_x0000_s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inkTgt spid="_x0000_s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inkTgt spid="_x0000_s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inkTgt spid="_x0000_s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inkTgt spid="_x0000_s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inkTgt spid="_x0000_s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inkTgt spid="_x0000_s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inkTgt spid="_x0000_s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inkTgt spid="_x0000_s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inkTgt spid="_x0000_s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inkTgt spid="_x0000_s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inkTgt spid="_x0000_s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inkTgt spid="_x0000_s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inkTgt spid="_x0000_s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inkTgt spid="_x0000_s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inkTgt spid="_x0000_s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inkTgt spid="_x0000_s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inkTgt spid="_x0000_s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inkTgt spid="_x0000_s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inkTgt spid="_x0000_s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inkTgt spid="_x0000_s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inkTgt spid="_x0000_s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inkTgt spid="_x0000_s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inkTgt spid="_x0000_s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inkTgt spid="_x0000_s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inkTgt spid="_x0000_s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inkTgt spid="_x0000_s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inkTgt spid="_x0000_s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inkTgt spid="_x0000_s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inkTgt spid="_x0000_s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inkTgt spid="_x0000_s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inkTgt spid="_x0000_s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358246" cy="6215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Potential Difference</a:t>
            </a: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sometimes want to determine the electric potential between two points.  This is known as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potential difference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 example, given two points A and B, the potential difference between A and B is: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NOTE: When we talk about potential at a point we are talking about the potential difference between that point and infinity, where the potential at infinity is ZERO.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inkTgt spid="_x0000_s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inkTgt spid="_x0000_s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inkTgt spid="_x0000_s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inkTgt spid="_x0000_s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inkTgt spid="_x0000_s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inkTgt spid="_x0000_s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inkTgt spid="_x0000_s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inkTgt spid="_x0000_s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inkTgt spid="_x0000_s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inkTgt spid="_x0000_s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358246" cy="6215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u="sng" dirty="0" smtClean="0">
                <a:solidFill>
                  <a:schemeClr val="tx1"/>
                </a:solidFill>
                <a:latin typeface="Calibri" pitchFamily="34" charset="0"/>
              </a:rPr>
              <a:t>Ex. 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What is the potential difference between points A and B due to the charge shown?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714876" y="1785926"/>
            <a:ext cx="3792545" cy="2357454"/>
            <a:chOff x="4714876" y="1785926"/>
            <a:chExt cx="3792545" cy="2357454"/>
          </a:xfrm>
        </p:grpSpPr>
        <p:sp>
          <p:nvSpPr>
            <p:cNvPr id="23555" name="Oval 3"/>
            <p:cNvSpPr>
              <a:spLocks noChangeArrowheads="1"/>
            </p:cNvSpPr>
            <p:nvPr/>
          </p:nvSpPr>
          <p:spPr bwMode="auto">
            <a:xfrm>
              <a:off x="4785699" y="2140315"/>
              <a:ext cx="201844" cy="21571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23556" name="Oval 4"/>
            <p:cNvSpPr>
              <a:spLocks noChangeArrowheads="1"/>
            </p:cNvSpPr>
            <p:nvPr/>
          </p:nvSpPr>
          <p:spPr bwMode="auto">
            <a:xfrm>
              <a:off x="7500958" y="2428868"/>
              <a:ext cx="194762" cy="21571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4714876" y="1785926"/>
              <a:ext cx="478052" cy="493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7572396" y="2071678"/>
              <a:ext cx="577203" cy="493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6542097" y="3296892"/>
              <a:ext cx="329325" cy="35342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6287136" y="3650318"/>
              <a:ext cx="1041091" cy="493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8.00 uC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561" name="AutoShape 9"/>
            <p:cNvCxnSpPr>
              <a:cxnSpLocks noChangeShapeType="1"/>
            </p:cNvCxnSpPr>
            <p:nvPr/>
          </p:nvCxnSpPr>
          <p:spPr bwMode="auto">
            <a:xfrm>
              <a:off x="4987543" y="2356029"/>
              <a:ext cx="1554554" cy="10776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62" name="AutoShape 10"/>
            <p:cNvCxnSpPr>
              <a:cxnSpLocks noChangeShapeType="1"/>
            </p:cNvCxnSpPr>
            <p:nvPr/>
          </p:nvCxnSpPr>
          <p:spPr bwMode="auto">
            <a:xfrm rot="5400000" flipH="1" flipV="1">
              <a:off x="6859334" y="2655270"/>
              <a:ext cx="653711" cy="629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5192928" y="2940578"/>
              <a:ext cx="1094208" cy="493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1.00 m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7429148" y="2665156"/>
              <a:ext cx="1078273" cy="493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0.50 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inkTgt spid="_x0000_s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inkTgt spid="_x0000_s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inkTgt spid="_x0000_s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inkTgt spid="_x0000_s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inkTgt spid="_x0000_s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inkTgt spid="_x0000_s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inkTgt spid="_x0000_s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inkTgt spid="_x0000_s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inkTgt spid="_x0000_s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inkTgt spid="_x0000_s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inkTgt spid="_x0000_s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inkTgt spid="_x0000_s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inkTgt spid="_x0000_s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inkTgt spid="_x0000_s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inkTgt spid="_x0000_s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inkTgt spid="_x0000_s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inkTgt spid="_x0000_s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inkTgt spid="_x0000_s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inkTgt spid="_x0000_s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inkTgt spid="_x0000_s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inkTgt spid="_x0000_s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inkTgt spid="_x0000_s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inkTgt spid="_x0000_s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inkTgt spid="_x0000_s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inkTgt spid="_x0000_s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inkTgt spid="_x0000_s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inkTgt spid="_x0000_s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inkTgt spid="_x0000_s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inkTgt spid="_x0000_s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inkTgt spid="_x0000_s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inkTgt spid="_x0000_s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inkTgt spid="_x0000_s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inkTgt spid="_x0000_s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inkTgt spid="_x0000_s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inkTgt spid="_x0000_s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inkTgt spid="_x0000_s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inkTgt spid="_x0000_s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inkTgt spid="_x0000_s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inkTgt spid="_x0000_s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inkTgt spid="_x0000_s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inkTgt spid="_x0000_s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inkTgt spid="_x0000_s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inkTgt spid="_x0000_s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inkTgt spid="_x0000_s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inkTgt spid="_x0000_s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inkTgt spid="_x0000_s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inkTgt spid="_x0000_s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inkTgt spid="_x0000_s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inkTgt spid="_x0000_s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inkTgt spid="_x0000_s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inkTgt spid="_x0000_s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inkTgt spid="_x0000_s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inkTgt spid="_x0000_s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2876" y="142852"/>
            <a:ext cx="8929718" cy="65008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First let’s examine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electric potential energy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. If a charged object is in an electric field it has electric potential energy - that is it has the potential to move in that field. Note that the potential energy it has could be used to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move towards or away from the charge.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A non-uniform field, such as that provided by a point, is one which has different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magnitude and direction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depending on proximity to the charge.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Again note the similarities…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28596" y="357166"/>
            <a:ext cx="8429684" cy="62151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 this case we can derive a formula for the electric potential energy in a NON-UNIFORM FIELD: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/>
              <a:t>Again note the </a:t>
            </a:r>
            <a:r>
              <a:rPr lang="en-US" sz="2800" dirty="0" smtClean="0"/>
              <a:t>similarities between </a:t>
            </a:r>
            <a:r>
              <a:rPr lang="en-US" sz="2800" b="1" dirty="0" smtClean="0"/>
              <a:t>gravitational and electric potential energy.</a:t>
            </a:r>
            <a:endParaRPr lang="en-US" sz="2800" b="1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</a:rPr>
              <a:t>Again note the similarities…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357422" y="3786190"/>
            <a:ext cx="4643470" cy="13573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inkTgt spid="_x0000_s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inkTgt spid="_x0000_s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inkTgt spid="_x0000_s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inkTgt spid="_x0000_s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inkTgt spid="_x0000_s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inkTgt spid="_x0000_s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inkTgt spid="_x0000_s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inkTgt spid="_x0000_s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inkTgt spid="_x0000_s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inkTgt spid="_x0000_s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inkTgt spid="_x0000_s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inkTgt spid="_x0000_s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inkTgt spid="_x0000_s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inkTgt spid="_x0000_s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inkTgt spid="_x0000_s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inkTgt spid="_x0000_s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inkTgt spid="_x0000_s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inkTgt spid="_x0000_s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inkTgt spid="_x0000_s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inkTgt spid="_x0000_s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inkTgt spid="_x0000_s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inkTgt spid="_x0000_s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inkTgt spid="_x0000_s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inkTgt spid="_x0000_s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inkTgt spid="_x0000_s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inkTgt spid="_x0000_s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inkTgt spid="_x0000_s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inkTgt spid="_x0000_s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inkTgt spid="_x0000_s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inkTgt spid="_x0000_s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inkTgt spid="_x0000_s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inkTgt spid="_x0000_s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inkTgt spid="_x0000_s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inkTgt spid="_x0000_s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inkTgt spid="_x0000_s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inkTgt spid="_x0000_s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inkTgt spid="_x0000_s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inkTgt spid="_x0000_s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inkTgt spid="_x0000_s1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inkTgt spid="_x0000_s1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inkTgt spid="_x0000_s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inkTgt spid="_x0000_s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inkTgt spid="_x0000_s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inkTgt spid="_x0000_s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inkTgt spid="_x0000_s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inkTgt spid="_x0000_s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inkTgt spid="_x0000_s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inkTgt spid="_x0000_s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inkTgt spid="_x0000_s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inkTgt spid="_x0000_s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How much work must be done to bring a 4.0 uC charged object to within 1.0 m of a 6.0 uC charged object from a long way away?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inkTgt spid="_x0000_s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inkTgt spid="_x0000_s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inkTgt spid="_x0000_s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inkTgt spid="_x0000_s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inkTgt spid="_x0000_s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inkTgt spid="_x0000_s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inkTgt spid="_x0000_s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inkTgt spid="_x0000_s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inkTgt spid="_x0000_s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inkTgt spid="_x0000_s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inkTgt spid="_x0000_s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inkTgt spid="_x0000_s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inkTgt spid="_x0000_s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inkTgt spid="_x0000_s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inkTgt spid="_x0000_s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inkTgt spid="_x0000_s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inkTgt spid="_x0000_s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inkTgt spid="_x0000_s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inkTgt spid="_x0000_s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inkTgt spid="_x0000_s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inkTgt spid="_x0000_s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inkTgt spid="_x0000_s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inkTgt spid="_x0000_s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inkTgt spid="_x0000_s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inkTgt spid="_x0000_s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0" y="692696"/>
            <a:ext cx="9144000" cy="30243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Potential energy is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 scalar quantities and so we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do not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do vector addition.</a:t>
            </a:r>
            <a:endParaRPr lang="en-US" sz="3200" dirty="0" smtClean="0">
              <a:latin typeface="Calibri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WILL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use + and – signs when calculating potential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energy.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4149080"/>
            <a:ext cx="9144032" cy="1728792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 this case, bringing  a positive charge near another positive charge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requires </a:t>
            </a:r>
            <a:r>
              <a:rPr kumimoji="0" lang="en-US" sz="3200" b="1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energy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therefore work is </a:t>
            </a:r>
            <a:r>
              <a:rPr kumimoji="0" lang="en-US" sz="3200" b="1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positive</a:t>
            </a:r>
            <a:r>
              <a:rPr kumimoji="0" lang="en-US" sz="32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u="sng" dirty="0" smtClean="0"/>
              <a:t>Example:</a:t>
            </a:r>
            <a:endParaRPr lang="en-US" sz="2800" dirty="0" smtClean="0"/>
          </a:p>
          <a:p>
            <a:r>
              <a:rPr lang="en-US" sz="2800" dirty="0" smtClean="0"/>
              <a:t>How much work must be done to bring a -7.0 </a:t>
            </a:r>
            <a:r>
              <a:rPr lang="en-US" sz="2800" dirty="0" err="1" smtClean="0"/>
              <a:t>uC</a:t>
            </a:r>
            <a:r>
              <a:rPr lang="en-US" sz="2800" dirty="0" smtClean="0"/>
              <a:t> charged object to within 0.5 m of a 5.0 </a:t>
            </a:r>
            <a:r>
              <a:rPr lang="en-US" sz="2800" dirty="0" err="1" smtClean="0"/>
              <a:t>uC</a:t>
            </a:r>
            <a:r>
              <a:rPr lang="en-US" sz="2800" dirty="0" smtClean="0"/>
              <a:t> charged object from a long way away?</a:t>
            </a:r>
            <a:endParaRPr lang="en-US" sz="2800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512" y="4725144"/>
            <a:ext cx="8784976" cy="192768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In this case, bringing  a negative charge near a positive charge</a:t>
            </a:r>
            <a:r>
              <a:rPr kumimoji="0" lang="en-US" sz="3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0" lang="en-US" sz="3600" b="1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releases</a:t>
            </a:r>
            <a:r>
              <a:rPr kumimoji="0" lang="en-US" sz="3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energy therefore work is </a:t>
            </a:r>
            <a:r>
              <a:rPr kumimoji="0" lang="en-US" sz="3600" b="1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negative</a:t>
            </a:r>
            <a:r>
              <a:rPr kumimoji="0" lang="en-US" sz="3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.</a:t>
            </a:r>
            <a:endParaRPr kumimoji="0" lang="en-US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inkTgt spid="_x0000_s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inkTgt spid="_x0000_s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inkTgt spid="_x0000_s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inkTgt spid="_x0000_s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inkTgt spid="_x0000_s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inkTgt spid="_x0000_s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inkTgt spid="_x0000_s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inkTgt spid="_x0000_s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inkTgt spid="_x0000_s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inkTgt spid="_x0000_s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inkTgt spid="_x0000_s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inkTgt spid="_x0000_s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inkTgt spid="_x0000_s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inkTgt spid="_x0000_s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inkTgt spid="_x0000_s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inkTgt spid="_x0000_s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inkTgt spid="_x0000_s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inkTgt spid="_x0000_s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inkTgt spid="_x0000_s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inkTgt spid="_x0000_s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inkTgt spid="_x0000_s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inkTgt spid="_x0000_s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inkTgt spid="_x0000_s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inkTgt spid="_x0000_s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inkTgt spid="_x0000_s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inkTgt spid="_x0000_s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inkTgt spid="_x0000_s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inkTgt spid="_x0000_s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inkTgt spid="_x0000_s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inkTgt spid="_x0000_s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inkTgt spid="_x0000_s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inkTgt spid="_x0000_s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inkTgt spid="_x0000_s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inkTgt spid="_x0000_s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inkTgt spid="_x0000_s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inkTgt spid="_x0000_s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inkTgt spid="_x0000_s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inkTgt spid="_x0000_s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inkTgt spid="_x0000_s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inkTgt spid="_x0000_s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inkTgt spid="_x0000_s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inkTgt spid="_x0000_s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inkTgt spid="_x0000_s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inkTgt spid="_x0000_s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inkTgt spid="_x0000_s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inkTgt spid="_x0000_s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 4.0 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-9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 charge of mass 2.4 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-21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kg, is initially located at point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3.0 m from a stationary 6.0x10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-8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 charge.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a) How much work is required, by an external agent, to move the 4.0x10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-9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 charge to a point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0.50 m from the stationary charge?</a:t>
            </a:r>
          </a:p>
        </p:txBody>
      </p:sp>
      <p:pic>
        <p:nvPicPr>
          <p:cNvPr id="22532" name="Picture 4" descr="http://members.shaw.ca/barry-barclay/Quizzes/Electrostatics/quiz3.2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835696" y="260648"/>
            <a:ext cx="6419316" cy="14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inkTgt spid="_x0000_s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inkTgt spid="_x0000_s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inkTgt spid="_x0000_s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inkTgt spid="_x0000_s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inkTgt spid="_x0000_s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inkTgt spid="_x0000_s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inkTgt spid="_x0000_s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inkTgt spid="_x0000_s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inkTgt spid="_x0000_s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inkTgt spid="_x0000_s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inkTgt spid="_x0000_s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inkTgt spid="_x0000_s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inkTgt spid="_x0000_s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inkTgt spid="_x0000_s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inkTgt spid="_x0000_s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inkTgt spid="_x0000_s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inkTgt spid="_x0000_s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inkTgt spid="_x0000_s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inkTgt spid="_x0000_s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inkTgt spid="_x0000_s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inkTgt spid="_x0000_s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inkTgt spid="_x0000_s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inkTgt spid="_x0000_s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inkTgt spid="_x0000_s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inkTgt spid="_x0000_s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inkTgt spid="_x0000_s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inkTgt spid="_x0000_s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inkTgt spid="_x0000_s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inkTgt spid="_x0000_s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inkTgt spid="_x0000_s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inkTgt spid="_x0000_s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inkTgt spid="_x0000_s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inkTgt spid="_x0000_s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inkTgt spid="_x0000_s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inkTgt spid="_x0000_s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inkTgt spid="_x0000_s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inkTgt spid="_x0000_s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inkTgt spid="_x0000_s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inkTgt spid="_x0000_s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inkTgt spid="_x0000_s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inkTgt spid="_x0000_s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inkTgt spid="_x0000_s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inkTgt spid="_x0000_s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inkTgt spid="_x0000_s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inkTgt spid="_x0000_s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inkTgt spid="_x0000_s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inkTgt spid="_x0000_s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inkTgt spid="_x0000_s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inkTgt spid="_x0000_s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inkTgt spid="_x0000_s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inkTgt spid="_x0000_s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inkTgt spid="_x0000_s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b) If the 4.0x10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-9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 charge is now released from point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what will be its velocity when it passes back through point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?</a:t>
            </a:r>
          </a:p>
        </p:txBody>
      </p:sp>
      <p:pic>
        <p:nvPicPr>
          <p:cNvPr id="4" name="Picture 4" descr="http://members.shaw.ca/barry-barclay/Quizzes/Electrostatics/quiz3.2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475656" y="260648"/>
            <a:ext cx="6419316" cy="14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inkTgt spid="_x0000_s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inkTgt spid="_x0000_s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inkTgt spid="_x0000_s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inkTgt spid="_x0000_s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inkTgt spid="_x0000_s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inkTgt spid="_x0000_s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inkTgt spid="_x0000_s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inkTgt spid="_x0000_s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inkTgt spid="_x0000_s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inkTgt spid="_x0000_s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inkTgt spid="_x0000_s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inkTgt spid="_x0000_s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inkTgt spid="_x0000_s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inkTgt spid="_x0000_s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inkTgt spid="_x0000_s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inkTgt spid="_x0000_s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inkTgt spid="_x0000_s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inkTgt spid="_x0000_s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inkTgt spid="_x0000_s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inkTgt spid="_x0000_s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inkTgt spid="_x0000_s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inkTgt spid="_x0000_s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inkTgt spid="_x0000_s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inkTgt spid="_x0000_s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inkTgt spid="_x0000_s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inkTgt spid="_x0000_s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inkTgt spid="_x0000_s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inkTgt spid="_x0000_s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inkTgt spid="_x0000_s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inkTgt spid="_x0000_s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inkTgt spid="_x0000_s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inkTgt spid="_x0000_s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inkTgt spid="_x0000_s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inkTgt spid="_x0000_s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inkTgt spid="_x0000_s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inkTgt spid="_x0000_s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inkTgt spid="_x0000_s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inkTgt spid="_x0000_s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inkTgt spid="_x0000_s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inkTgt spid="_x0000_s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inkTgt spid="_x0000_s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inkTgt spid="_x0000_s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inkTgt spid="_x0000_s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inkTgt spid="_x0000_s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inkTgt spid="_x0000_s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inkTgt spid="_x0000_s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inkTgt spid="_x0000_s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inkTgt spid="_x0000_s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inkTgt spid="_x0000_s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inkTgt spid="_x0000_s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inkTgt spid="_x0000_s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inkTgt spid="_x0000_s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inkTgt spid="_x0000_s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inkTgt spid="_x0000_s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inkTgt spid="_x0000_s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inkTgt spid="_x0000_s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inkTgt spid="_x0000_s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inkTgt spid="_x0000_s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inkTgt spid="_x0000_s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inkTgt spid="_x0000_s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inkTgt spid="_x0000_s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inkTgt spid="_x0000_s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inkTgt spid="_x0000_s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01122" cy="6108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Electric Potential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Now we need to consider a new quantity, electric potential (V). Electric potential is defined as the electric potential energy per unit charge.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Which becomes,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NOTE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(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electric potential is defined in terms of the moving of a positive charge.  Therefore…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(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unit for potential is…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643174" y="2285992"/>
            <a:ext cx="3786214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14612" y="5143512"/>
            <a:ext cx="3786214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inkTgt spid="_x0000_s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inkTgt spid="_x0000_s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561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Electric Potential and  Electric Potential Energy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 and  Electric Potential Energy</dc:title>
  <dc:creator> Hansen</dc:creator>
  <cp:lastModifiedBy>Matt</cp:lastModifiedBy>
  <cp:revision>27</cp:revision>
  <dcterms:created xsi:type="dcterms:W3CDTF">2007-11-15T17:11:10Z</dcterms:created>
  <dcterms:modified xsi:type="dcterms:W3CDTF">2011-03-09T17:36:16Z</dcterms:modified>
</cp:coreProperties>
</file>