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B928-4502-454C-AA09-670DFEDB9366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7753-1EDE-44C4-A28B-60819A709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B928-4502-454C-AA09-670DFEDB9366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7753-1EDE-44C4-A28B-60819A709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B928-4502-454C-AA09-670DFEDB9366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7753-1EDE-44C4-A28B-60819A709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B928-4502-454C-AA09-670DFEDB9366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7753-1EDE-44C4-A28B-60819A709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B928-4502-454C-AA09-670DFEDB9366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7753-1EDE-44C4-A28B-60819A709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B928-4502-454C-AA09-670DFEDB9366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7753-1EDE-44C4-A28B-60819A709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B928-4502-454C-AA09-670DFEDB9366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7753-1EDE-44C4-A28B-60819A709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B928-4502-454C-AA09-670DFEDB9366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7753-1EDE-44C4-A28B-60819A709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B928-4502-454C-AA09-670DFEDB9366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7753-1EDE-44C4-A28B-60819A709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B928-4502-454C-AA09-670DFEDB9366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7753-1EDE-44C4-A28B-60819A709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B928-4502-454C-AA09-670DFEDB9366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7753-1EDE-44C4-A28B-60819A709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FB928-4502-454C-AA09-670DFEDB9366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D7753-1EDE-44C4-A28B-60819A709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Back EMF</a:t>
            </a:r>
            <a:endParaRPr lang="en-U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285992"/>
            <a:ext cx="4738698" cy="42787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714620"/>
            <a:ext cx="471490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1819" y="2714620"/>
            <a:ext cx="4162181" cy="3962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 Same Side Corner Rectangle 7"/>
          <p:cNvSpPr/>
          <p:nvPr/>
        </p:nvSpPr>
        <p:spPr>
          <a:xfrm>
            <a:off x="142844" y="142852"/>
            <a:ext cx="8858312" cy="2500354"/>
          </a:xfrm>
          <a:prstGeom prst="round2Same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Devices that use mechanical energy to induce an electric current are called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generators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Many kinds of mechanical energy can therefore by converted into electrical energy such as in: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ydro-electric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and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wind turbines.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42844" y="71414"/>
            <a:ext cx="8858312" cy="214314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Note that this works in the exact opposite manner as an electric motor.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Motor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electrical energy</a:t>
            </a: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to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mechanical energy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Generator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mechanical energy</a:t>
            </a: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to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electrical energy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428868"/>
            <a:ext cx="4071966" cy="25717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42844" y="2357430"/>
            <a:ext cx="4500594" cy="2643206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Notice that these generators produce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alternating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current because 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</a:t>
            </a:r>
            <a:r>
              <a:rPr kumimoji="0" lang="en-US" sz="28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direction of the current reverses every half turn.</a:t>
            </a:r>
            <a:endParaRPr kumimoji="0" lang="en-US" sz="2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4282" y="5143512"/>
            <a:ext cx="8786874" cy="14287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to determine the direction of the current through a loop we can use 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 hand rules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determine the EMF produced by a loop we can use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N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az-Cyrl-AZ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/t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ame Side Corner Rectangle 2"/>
          <p:cNvSpPr/>
          <p:nvPr/>
        </p:nvSpPr>
        <p:spPr>
          <a:xfrm>
            <a:off x="285720" y="214290"/>
            <a:ext cx="8572560" cy="2500330"/>
          </a:xfrm>
          <a:prstGeom prst="round2Same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This brings up an inherent 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problem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with all electric motors. 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As we said, electric motors are basically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coils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of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wire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rotating in a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magnetic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field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</a:t>
            </a:r>
          </a:p>
        </p:txBody>
      </p:sp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357290" y="4714884"/>
            <a:ext cx="62865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20" y="2857496"/>
            <a:ext cx="8572560" cy="12858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However, we know that whenever we rotate wires in a magnetic field we generate an </a:t>
            </a:r>
            <a:r>
              <a:rPr kumimoji="0" lang="en-US" sz="3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electric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3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potential.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20" y="4357694"/>
            <a:ext cx="8572560" cy="17145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 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also know from Lenz’s Law that the induced EMF works in the </a:t>
            </a:r>
            <a:r>
              <a:rPr lang="en-US" sz="32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opposite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direction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5720" y="285728"/>
            <a:ext cx="8572560" cy="6286544"/>
          </a:xfrm>
          <a:prstGeom prst="roundRect">
            <a:avLst>
              <a:gd name="adj" fmla="val 10386"/>
            </a:avLst>
          </a:prstGeom>
          <a:solidFill>
            <a:schemeClr val="tx1">
              <a:lumMod val="65000"/>
              <a:lumOff val="3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This 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called </a:t>
            </a:r>
            <a:r>
              <a:rPr lang="en-US" sz="32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Back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EMF</a:t>
            </a:r>
            <a:endParaRPr lang="en-US" sz="32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 always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works </a:t>
            </a:r>
            <a:r>
              <a:rPr lang="en-US" sz="3200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against the applied EMF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Back EMF can 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 calculated using:</a:t>
            </a:r>
          </a:p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  <a:p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Where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	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</a:t>
            </a:r>
            <a:r>
              <a:rPr lang="en-US" sz="3200" baseline="-2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back</a:t>
            </a:r>
            <a:r>
              <a:rPr lang="en-US" sz="32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 induced back EMF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</a:t>
            </a:r>
            <a:r>
              <a:rPr lang="el-G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ε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	= EMF of voltage source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	= current through motor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r	=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resistance of armature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14480" y="2428868"/>
            <a:ext cx="5929354" cy="150019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 err="1" smtClean="0"/>
              <a:t>V</a:t>
            </a:r>
            <a:r>
              <a:rPr lang="en-US" sz="9600" baseline="-25000" dirty="0" err="1" smtClean="0"/>
              <a:t>Back</a:t>
            </a:r>
            <a:r>
              <a:rPr lang="en-US" sz="9600" dirty="0" smtClean="0"/>
              <a:t> = </a:t>
            </a:r>
            <a:r>
              <a:rPr lang="el-GR" sz="9600" dirty="0" smtClean="0">
                <a:latin typeface="Times New Roman"/>
                <a:cs typeface="Times New Roman"/>
              </a:rPr>
              <a:t>ε</a:t>
            </a:r>
            <a:r>
              <a:rPr lang="en-US" sz="9600" dirty="0" smtClean="0">
                <a:latin typeface="Times New Roman"/>
                <a:cs typeface="Times New Roman"/>
              </a:rPr>
              <a:t> </a:t>
            </a:r>
            <a:r>
              <a:rPr lang="en-US" sz="9600" dirty="0" smtClean="0"/>
              <a:t>- </a:t>
            </a:r>
            <a:r>
              <a:rPr lang="en-US" sz="9600" dirty="0" err="1" smtClean="0"/>
              <a:t>Ir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57158" y="357166"/>
            <a:ext cx="8429684" cy="60722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120 V motor draws 12 A when operating at full speed. The armature has a resistance of 6.0 ohms.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a) Find the current when the motor is initially turned 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b) Find the back EMF when the motor reaches full speed.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57158" y="357166"/>
            <a:ext cx="8429684" cy="60722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The diagram shows a 0.010 kg metal rod resting on two long horizontal frictionless rails which remain 0.40 m apart. The circuit has a resistance of 3.0 </a:t>
            </a:r>
            <a:r>
              <a:rPr lang="en-US" sz="2800" dirty="0" smtClean="0">
                <a:solidFill>
                  <a:schemeClr val="tx1"/>
                </a:solidFill>
                <a:latin typeface="Symbol" pitchFamily="18" charset="2"/>
              </a:rPr>
              <a:t>W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and is located in a uniform 0.20 T magnetic field.</a:t>
            </a:r>
            <a:endParaRPr lang="en-US" sz="3600" dirty="0" smtClean="0">
              <a:solidFill>
                <a:schemeClr val="tx1"/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 smtClean="0">
                <a:latin typeface="Calibri" pitchFamily="34" charset="0"/>
              </a:rPr>
              <a:t>a) What is the initial acceleration of the bar?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 smtClean="0">
                <a:latin typeface="Calibri" pitchFamily="34" charset="0"/>
              </a:rPr>
              <a:t>b) </a:t>
            </a:r>
            <a:r>
              <a:rPr lang="en-US" sz="2800" dirty="0" smtClean="0"/>
              <a:t>What is the value of the terminal velocity as limited by the back </a:t>
            </a:r>
            <a:r>
              <a:rPr lang="en-US" sz="2800" dirty="0" err="1" smtClean="0"/>
              <a:t>emf</a:t>
            </a:r>
            <a:r>
              <a:rPr lang="en-US" sz="2800" dirty="0" smtClean="0"/>
              <a:t> produced by the moving glider</a:t>
            </a:r>
            <a:r>
              <a:rPr lang="en-US" sz="2800" dirty="0" smtClean="0">
                <a:latin typeface="Calibri" pitchFamily="34" charset="0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14620"/>
            <a:ext cx="6564312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57158" y="357166"/>
            <a:ext cx="8429684" cy="60722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600" dirty="0" smtClean="0">
                <a:latin typeface="Calibri" pitchFamily="34" charset="0"/>
              </a:rPr>
              <a:t>The diagram below shows a pair of horizontal parallel rails 0.12 m apart with a uniform magnetic field of 0.055 T directed vertically downward between the rails. There is a glider of mass 9.5x10</a:t>
            </a:r>
            <a:r>
              <a:rPr lang="en-US" sz="2600" baseline="30000" dirty="0" smtClean="0">
                <a:latin typeface="Calibri" pitchFamily="34" charset="0"/>
              </a:rPr>
              <a:t>-2</a:t>
            </a:r>
            <a:r>
              <a:rPr lang="en-US" sz="2600" dirty="0" smtClean="0">
                <a:latin typeface="Calibri" pitchFamily="34" charset="0"/>
              </a:rPr>
              <a:t> kg across the rails. The internal resistance of the 75 V power supply is 0.30 ohms and the electrical resistance of the rails and the glider is negligible. Assume friction is also negligible.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600" dirty="0" smtClean="0">
                <a:latin typeface="Calibri" pitchFamily="34" charset="0"/>
              </a:rPr>
              <a:t>a) What is the initial acceleration of the bar?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600" dirty="0" smtClean="0">
                <a:latin typeface="Calibri" pitchFamily="34" charset="0"/>
              </a:rPr>
              <a:t>b) What is its top speed?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714752"/>
            <a:ext cx="7706464" cy="174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419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Back EMF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EMF</dc:title>
  <dc:creator> Hansen</dc:creator>
  <cp:lastModifiedBy>Matt</cp:lastModifiedBy>
  <cp:revision>20</cp:revision>
  <dcterms:created xsi:type="dcterms:W3CDTF">2008-01-07T02:37:13Z</dcterms:created>
  <dcterms:modified xsi:type="dcterms:W3CDTF">2011-05-26T04:05:55Z</dcterms:modified>
</cp:coreProperties>
</file>