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8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FD80ED2-E8B2-4BF3-9DA7-DCDCE0CA8ACE}"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0577-79D3-4A98-8CF1-A61023DB7BB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D80ED2-E8B2-4BF3-9DA7-DCDCE0CA8ACE}"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0577-79D3-4A98-8CF1-A61023DB7B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D80ED2-E8B2-4BF3-9DA7-DCDCE0CA8ACE}" type="datetimeFigureOut">
              <a:rPr lang="en-US" smtClean="0"/>
              <a:pPr/>
              <a:t>4/12/2013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7660577-79D3-4A98-8CF1-A61023DB7B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D80ED2-E8B2-4BF3-9DA7-DCDCE0CA8ACE}"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0577-79D3-4A98-8CF1-A61023DB7B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D80ED2-E8B2-4BF3-9DA7-DCDCE0CA8ACE}"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0577-79D3-4A98-8CF1-A61023DB7BB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D80ED2-E8B2-4BF3-9DA7-DCDCE0CA8ACE}"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0577-79D3-4A98-8CF1-A61023DB7B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D80ED2-E8B2-4BF3-9DA7-DCDCE0CA8ACE}" type="datetimeFigureOut">
              <a:rPr lang="en-US" smtClean="0"/>
              <a:pPr/>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60577-79D3-4A98-8CF1-A61023DB7B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D80ED2-E8B2-4BF3-9DA7-DCDCE0CA8ACE}" type="datetimeFigureOut">
              <a:rPr lang="en-US" smtClean="0"/>
              <a:pPr/>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0577-79D3-4A98-8CF1-A61023DB7B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80ED2-E8B2-4BF3-9DA7-DCDCE0CA8ACE}" type="datetimeFigureOut">
              <a:rPr lang="en-US" smtClean="0"/>
              <a:pPr/>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60577-79D3-4A98-8CF1-A61023DB7B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D80ED2-E8B2-4BF3-9DA7-DCDCE0CA8ACE}"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0577-79D3-4A98-8CF1-A61023DB7BB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FD80ED2-E8B2-4BF3-9DA7-DCDCE0CA8ACE}" type="datetimeFigureOut">
              <a:rPr lang="en-US" smtClean="0"/>
              <a:pPr/>
              <a:t>4/12/2013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7660577-79D3-4A98-8CF1-A61023DB7B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FD80ED2-E8B2-4BF3-9DA7-DCDCE0CA8ACE}" type="datetimeFigureOut">
              <a:rPr lang="en-US" smtClean="0"/>
              <a:pPr/>
              <a:t>4/12/2013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7660577-79D3-4A98-8CF1-A61023DB7B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928926" y="2714620"/>
            <a:ext cx="3524255" cy="344062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029" name="Picture 5"/>
          <p:cNvPicPr>
            <a:picLocks noChangeAspect="1" noChangeArrowheads="1"/>
          </p:cNvPicPr>
          <p:nvPr/>
        </p:nvPicPr>
        <p:blipFill>
          <a:blip r:embed="rId3" cstate="print"/>
          <a:srcRect/>
          <a:stretch>
            <a:fillRect/>
          </a:stretch>
        </p:blipFill>
        <p:spPr bwMode="auto">
          <a:xfrm>
            <a:off x="214282" y="285728"/>
            <a:ext cx="5634492" cy="1857388"/>
          </a:xfrm>
          <a:prstGeom prst="rect">
            <a:avLst/>
          </a:prstGeom>
          <a:noFill/>
          <a:ln w="9525">
            <a:noFill/>
            <a:miter lim="800000"/>
            <a:headEnd/>
            <a:tailEnd/>
          </a:ln>
          <a:effectLst/>
        </p:spPr>
      </p:pic>
      <p:sp>
        <p:nvSpPr>
          <p:cNvPr id="9" name="&quot;No&quot; Symbol 8"/>
          <p:cNvSpPr/>
          <p:nvPr/>
        </p:nvSpPr>
        <p:spPr>
          <a:xfrm>
            <a:off x="1785918" y="1571612"/>
            <a:ext cx="5643602" cy="5286388"/>
          </a:xfrm>
          <a:prstGeom prst="noSmoking">
            <a:avLst>
              <a:gd name="adj" fmla="val 15160"/>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par>
                          <p:cTn id="8" fill="hold">
                            <p:stCondLst>
                              <p:cond delay="4000"/>
                            </p:stCondLst>
                            <p:childTnLst>
                              <p:par>
                                <p:cTn id="9" presetID="23" presetClass="entr" presetSubtype="16" fill="hold" grpId="0" nodeType="afterEffect">
                                  <p:stCondLst>
                                    <p:cond delay="200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20482" name="Text Box 2"/>
          <p:cNvSpPr txBox="1">
            <a:spLocks noGrp="1" noChangeArrowheads="1"/>
          </p:cNvSpPr>
          <p:nvPr>
            <p:ph idx="1"/>
          </p:nvPr>
        </p:nvSpPr>
        <p:spPr bwMode="auto">
          <a:xfrm>
            <a:off x="457200" y="1643050"/>
            <a:ext cx="8258204" cy="48577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indent="0" fontAlgn="base">
              <a:spcBef>
                <a:spcPct val="0"/>
              </a:spcBef>
              <a:spcAft>
                <a:spcPts val="1000"/>
              </a:spcAft>
              <a:buClrTx/>
              <a:buSzTx/>
              <a:buNone/>
            </a:pPr>
            <a:r>
              <a:rPr lang="en-US" dirty="0" smtClean="0">
                <a:latin typeface="Calibri" pitchFamily="34" charset="0"/>
              </a:rPr>
              <a:t>A step-up transformer has 1000 turns on its primary coil and 1x10</a:t>
            </a:r>
            <a:r>
              <a:rPr lang="en-US" baseline="30000" dirty="0" smtClean="0">
                <a:latin typeface="Calibri" pitchFamily="34" charset="0"/>
              </a:rPr>
              <a:t>5</a:t>
            </a:r>
            <a:r>
              <a:rPr lang="en-US" dirty="0" smtClean="0">
                <a:latin typeface="Calibri" pitchFamily="34" charset="0"/>
              </a:rPr>
              <a:t> turns on its secondary coil.  If the transformer is connected to a 120 V power line, what is the step-up voltage?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20482" name="Text Box 2"/>
          <p:cNvSpPr txBox="1">
            <a:spLocks noGrp="1" noChangeArrowheads="1"/>
          </p:cNvSpPr>
          <p:nvPr>
            <p:ph idx="1"/>
          </p:nvPr>
        </p:nvSpPr>
        <p:spPr bwMode="auto">
          <a:xfrm>
            <a:off x="214282" y="1500174"/>
            <a:ext cx="8501122" cy="52149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a:buNone/>
            </a:pPr>
            <a:r>
              <a:rPr lang="en-US" dirty="0" smtClean="0">
                <a:latin typeface="Calibri" pitchFamily="34" charset="0"/>
              </a:rPr>
              <a:t>	A step-down transformer reduces the voltage from a 120 V to 12.0 V. If the primary coil has 500 turns and draws 3.00x10</a:t>
            </a:r>
            <a:r>
              <a:rPr lang="en-US" baseline="30000" dirty="0" smtClean="0">
                <a:latin typeface="Calibri" pitchFamily="34" charset="0"/>
              </a:rPr>
              <a:t>-2</a:t>
            </a:r>
            <a:r>
              <a:rPr lang="en-US" dirty="0" smtClean="0">
                <a:latin typeface="Calibri" pitchFamily="34" charset="0"/>
              </a:rPr>
              <a:t> A,</a:t>
            </a:r>
          </a:p>
          <a:p>
            <a:pPr>
              <a:buNone/>
            </a:pPr>
            <a:r>
              <a:rPr lang="en-US" dirty="0" smtClean="0">
                <a:latin typeface="Calibri" pitchFamily="34" charset="0"/>
              </a:rPr>
              <a:t>	a) What is the power delivered to the secondary coil?</a:t>
            </a:r>
          </a:p>
          <a:p>
            <a:pPr>
              <a:buNone/>
            </a:pPr>
            <a:endParaRPr lang="en-US" dirty="0" smtClean="0">
              <a:latin typeface="Calibri" pitchFamily="34" charset="0"/>
            </a:endParaRPr>
          </a:p>
          <a:p>
            <a:pPr>
              <a:buNone/>
            </a:pPr>
            <a:r>
              <a:rPr lang="en-US" dirty="0" smtClean="0">
                <a:latin typeface="Calibri" pitchFamily="34" charset="0"/>
              </a:rPr>
              <a:t>	b) What is the current in the secondary coil?</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0"/>
            <a:ext cx="9144000" cy="6858000"/>
          </a:xfrm>
          <a:prstGeom prst="rect">
            <a:avLst/>
          </a:prstGeom>
        </p:spPr>
        <p:style>
          <a:lnRef idx="2">
            <a:schemeClr val="dk1"/>
          </a:lnRef>
          <a:fillRef idx="1">
            <a:schemeClr val="lt1"/>
          </a:fillRef>
          <a:effectRef idx="0">
            <a:schemeClr val="dk1"/>
          </a:effectRef>
          <a:fontRef idx="minor">
            <a:schemeClr val="dk1"/>
          </a:fontRef>
        </p:style>
        <p:txBody>
          <a:bodyPr vert="horz" lIns="146304" tIns="0" rIns="45720" bIns="0" rtlCol="0" anchor="t">
            <a:normAutofit/>
          </a:bodyPr>
          <a:lstStyle/>
          <a:p>
            <a:r>
              <a:rPr lang="en-US" sz="2800" dirty="0" smtClean="0"/>
              <a:t>When we generate power we ramp up the voltage for transmission (up to 100 000V) and then when it arrives at homes we ramp it back down for convenient use (120V). </a:t>
            </a:r>
            <a:endParaRPr lang="en-CA" sz="2800" dirty="0" smtClean="0"/>
          </a:p>
          <a:p>
            <a:r>
              <a:rPr lang="en-US" sz="2800" dirty="0" smtClean="0"/>
              <a:t> </a:t>
            </a:r>
            <a:endParaRPr lang="en-CA" sz="2800" dirty="0" smtClean="0"/>
          </a:p>
          <a:p>
            <a:r>
              <a:rPr lang="en-US" sz="2800" dirty="0" smtClean="0"/>
              <a:t>Say we need to transmit a </a:t>
            </a:r>
            <a:br>
              <a:rPr lang="en-US" sz="2800" dirty="0" smtClean="0"/>
            </a:br>
            <a:r>
              <a:rPr lang="en-US" sz="2800" dirty="0" smtClean="0"/>
              <a:t>certain amount of  power </a:t>
            </a:r>
            <a:br>
              <a:rPr lang="en-US" sz="2800" dirty="0" smtClean="0"/>
            </a:br>
            <a:r>
              <a:rPr lang="en-US" sz="2800" dirty="0" smtClean="0"/>
              <a:t>(P = IV) </a:t>
            </a:r>
            <a:endParaRPr lang="en-CA" sz="2800" dirty="0" smtClean="0"/>
          </a:p>
          <a:p>
            <a:pPr lvl="0">
              <a:buFont typeface="Arial" pitchFamily="34" charset="0"/>
              <a:buChar char="•"/>
            </a:pPr>
            <a:r>
              <a:rPr lang="en-US" sz="2800" dirty="0" smtClean="0"/>
              <a:t> a high voltage means a </a:t>
            </a:r>
            <a:br>
              <a:rPr lang="en-US" sz="2800" dirty="0" smtClean="0"/>
            </a:br>
            <a:r>
              <a:rPr lang="en-US" sz="2800" dirty="0" smtClean="0"/>
              <a:t>   low current. </a:t>
            </a:r>
            <a:endParaRPr lang="en-CA" sz="2800" dirty="0" smtClean="0"/>
          </a:p>
          <a:p>
            <a:pPr lvl="0">
              <a:buFont typeface="Arial" pitchFamily="34" charset="0"/>
              <a:buChar char="•"/>
            </a:pPr>
            <a:r>
              <a:rPr lang="en-US" sz="2800" dirty="0" smtClean="0"/>
              <a:t>since power lost by the </a:t>
            </a:r>
            <a:br>
              <a:rPr lang="en-US" sz="2800" dirty="0" smtClean="0"/>
            </a:br>
            <a:r>
              <a:rPr lang="en-US" sz="2800" dirty="0" smtClean="0"/>
              <a:t>  wire due to resistance is </a:t>
            </a:r>
            <a:br>
              <a:rPr lang="en-US" sz="2800" dirty="0" smtClean="0"/>
            </a:br>
            <a:r>
              <a:rPr lang="en-US" sz="2800" dirty="0" smtClean="0"/>
              <a:t>  </a:t>
            </a:r>
            <a:r>
              <a:rPr lang="en-US" sz="2800" dirty="0" err="1" smtClean="0"/>
              <a:t>P</a:t>
            </a:r>
            <a:r>
              <a:rPr lang="en-US" sz="2800" baseline="-25000" dirty="0" err="1" smtClean="0"/>
              <a:t>loss</a:t>
            </a:r>
            <a:r>
              <a:rPr lang="en-US" sz="2800" dirty="0" smtClean="0"/>
              <a:t> = I</a:t>
            </a:r>
            <a:r>
              <a:rPr lang="en-US" sz="2800" baseline="30000" dirty="0" smtClean="0"/>
              <a:t>2</a:t>
            </a:r>
            <a:r>
              <a:rPr lang="en-US" sz="2800" dirty="0" smtClean="0"/>
              <a:t>R</a:t>
            </a:r>
            <a:endParaRPr lang="en-CA" sz="2800" dirty="0" smtClean="0"/>
          </a:p>
          <a:p>
            <a:pPr lvl="0">
              <a:buFont typeface="Arial" pitchFamily="34" charset="0"/>
              <a:buChar char="•"/>
            </a:pPr>
            <a:r>
              <a:rPr lang="en-CA" sz="2800" dirty="0" smtClean="0"/>
              <a:t> </a:t>
            </a:r>
            <a:r>
              <a:rPr lang="en-US" sz="2800" dirty="0" smtClean="0"/>
              <a:t>low current means power loss is at a minimum</a:t>
            </a:r>
            <a:endParaRPr lang="en-CA" sz="2800" dirty="0" smtClean="0"/>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800" b="0" i="0" u="none" strike="noStrike" kern="1200" cap="none" spc="0" normalizeH="0" baseline="0" noProof="0" dirty="0">
              <a:ln>
                <a:noFill/>
              </a:ln>
              <a:solidFill>
                <a:schemeClr val="bg1"/>
              </a:solidFill>
              <a:effectLst/>
              <a:uLnTx/>
              <a:uFillTx/>
              <a:latin typeface="Calibri" pitchFamily="34" charset="0"/>
            </a:endParaRPr>
          </a:p>
        </p:txBody>
      </p:sp>
      <p:pic>
        <p:nvPicPr>
          <p:cNvPr id="3" name="Picture 2"/>
          <p:cNvPicPr/>
          <p:nvPr/>
        </p:nvPicPr>
        <p:blipFill>
          <a:blip r:embed="rId2" cstate="print"/>
          <a:srcRect/>
          <a:stretch>
            <a:fillRect/>
          </a:stretch>
        </p:blipFill>
        <p:spPr bwMode="auto">
          <a:xfrm>
            <a:off x="4143372" y="1285860"/>
            <a:ext cx="4681550" cy="34290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28596" y="357166"/>
            <a:ext cx="8358246" cy="6215106"/>
          </a:xfrm>
          <a:prstGeom prst="rect">
            <a:avLst/>
          </a:prstGeom>
        </p:spPr>
        <p:style>
          <a:lnRef idx="2">
            <a:schemeClr val="dk1"/>
          </a:lnRef>
          <a:fillRef idx="1">
            <a:schemeClr val="lt1"/>
          </a:fillRef>
          <a:effectRef idx="0">
            <a:schemeClr val="dk1"/>
          </a:effectRef>
          <a:fontRef idx="minor">
            <a:schemeClr val="dk1"/>
          </a:fontRef>
        </p:style>
        <p:txBody>
          <a:bodyPr vert="horz" lIns="146304" tIns="0" rIns="45720" bIns="0" rtlCol="0" anchor="t">
            <a:norm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bg1"/>
              </a:solidFill>
              <a:effectLst/>
              <a:uLnTx/>
              <a:uFillTx/>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3200" b="0" i="0" u="none" strike="noStrike" kern="1200" cap="none" spc="0" normalizeH="0" baseline="0" noProof="0" dirty="0" smtClean="0">
                <a:ln>
                  <a:noFill/>
                </a:ln>
                <a:solidFill>
                  <a:schemeClr val="bg1"/>
                </a:solidFill>
                <a:effectLst/>
                <a:uLnTx/>
                <a:uFillTx/>
                <a:latin typeface="Calibri" pitchFamily="34" charset="0"/>
              </a:rPr>
              <a:t>But how is this done?</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bg1"/>
              </a:solidFill>
              <a:effectLst/>
              <a:uLnTx/>
              <a:uFillTx/>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3200" b="0" i="0" u="none" strike="noStrike" kern="1200" cap="none" spc="0" normalizeH="0" baseline="0" noProof="0" dirty="0" smtClean="0">
                <a:ln>
                  <a:noFill/>
                </a:ln>
                <a:solidFill>
                  <a:schemeClr val="bg1"/>
                </a:solidFill>
                <a:effectLst/>
                <a:uLnTx/>
                <a:uFillTx/>
                <a:latin typeface="Calibri" pitchFamily="34" charset="0"/>
              </a:rPr>
              <a:t>To convert voltage to a higher or lower value we use a </a:t>
            </a:r>
            <a:r>
              <a:rPr kumimoji="0" lang="en-US" sz="3200" b="1" i="0" u="sng" strike="noStrike" kern="1200" cap="none" spc="0" normalizeH="0" baseline="0" noProof="0" dirty="0" smtClean="0">
                <a:ln>
                  <a:noFill/>
                </a:ln>
                <a:solidFill>
                  <a:schemeClr val="bg1"/>
                </a:solidFill>
                <a:effectLst/>
                <a:uLnTx/>
                <a:uFillTx/>
                <a:latin typeface="Calibri" pitchFamily="34" charset="0"/>
              </a:rPr>
              <a:t>transformer</a:t>
            </a:r>
            <a:r>
              <a:rPr kumimoji="0" lang="en-US" sz="3200" b="0" i="0" u="none" strike="noStrike" kern="1200" cap="none" spc="0" normalizeH="0" baseline="0" noProof="0" dirty="0" smtClean="0">
                <a:ln>
                  <a:noFill/>
                </a:ln>
                <a:solidFill>
                  <a:schemeClr val="bg1"/>
                </a:solidFill>
                <a:effectLst/>
                <a:uLnTx/>
                <a:uFillTx/>
                <a:latin typeface="Calibri" pitchFamily="34" charset="0"/>
              </a:rPr>
              <a:t>.</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bg1"/>
              </a:solidFill>
              <a:effectLst/>
              <a:uLnTx/>
              <a:uFillTx/>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3200" b="0" i="0" u="none" strike="noStrike" kern="1200" cap="none" spc="0" normalizeH="0" baseline="0" noProof="0" dirty="0" smtClean="0">
                <a:ln>
                  <a:noFill/>
                </a:ln>
                <a:solidFill>
                  <a:schemeClr val="bg1"/>
                </a:solidFill>
                <a:effectLst/>
                <a:uLnTx/>
                <a:uFillTx/>
                <a:latin typeface="Calibri" pitchFamily="34" charset="0"/>
              </a:rPr>
              <a:t>This is another important application of </a:t>
            </a:r>
            <a:r>
              <a:rPr kumimoji="0" lang="en-US" sz="3200" b="1" i="0" u="sng" strike="noStrike" kern="1200" cap="none" spc="0" normalizeH="0" baseline="0" noProof="0" dirty="0" smtClean="0">
                <a:ln>
                  <a:noFill/>
                </a:ln>
                <a:solidFill>
                  <a:schemeClr val="bg1"/>
                </a:solidFill>
                <a:effectLst/>
                <a:uLnTx/>
                <a:uFillTx/>
                <a:latin typeface="Calibri" pitchFamily="34" charset="0"/>
              </a:rPr>
              <a:t>electromagnetic induction</a:t>
            </a:r>
            <a:r>
              <a:rPr kumimoji="0" lang="en-US" sz="3200" b="0" i="0" u="none" strike="noStrike" kern="1200" cap="none" spc="0" normalizeH="0" baseline="0" noProof="0" dirty="0" smtClean="0">
                <a:ln>
                  <a:noFill/>
                </a:ln>
                <a:solidFill>
                  <a:schemeClr val="bg1"/>
                </a:solidFill>
                <a:effectLst/>
                <a:uLnTx/>
                <a:uFillTx/>
                <a:latin typeface="Calibri" pitchFamily="34" charset="0"/>
              </a:rPr>
              <a:t>.</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bg1"/>
              </a:solidFill>
              <a:effectLst/>
              <a:uLnTx/>
              <a:uFillTx/>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bg1"/>
              </a:solidFill>
              <a:effectLst/>
              <a:uLnTx/>
              <a:uFillTx/>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bg1"/>
              </a:solidFill>
              <a:effectLst/>
              <a:uLnTx/>
              <a:uFillTx/>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2000"/>
                                        <p:tgtEl>
                                          <p:spTgt spid="4">
                                            <p:txEl>
                                              <p:pRg st="3" end="3"/>
                                            </p:txEl>
                                          </p:spTgt>
                                        </p:tgtEl>
                                      </p:cBhvr>
                                    </p:animEffect>
                                  </p:childTnLst>
                                </p:cTn>
                              </p:par>
                            </p:childTnLst>
                          </p:cTn>
                        </p:par>
                        <p:par>
                          <p:cTn id="8" fill="hold">
                            <p:stCondLst>
                              <p:cond delay="2000"/>
                            </p:stCondLst>
                            <p:childTnLst>
                              <p:par>
                                <p:cTn id="9" presetID="10" presetClass="entr" presetSubtype="0" fill="hold" grpId="0" nodeType="afterEffect">
                                  <p:stCondLst>
                                    <p:cond delay="1000"/>
                                  </p:stCondLst>
                                  <p:childTnLst>
                                    <p:set>
                                      <p:cBhvr>
                                        <p:cTn id="10" dur="1" fill="hold">
                                          <p:stCondLst>
                                            <p:cond delay="0"/>
                                          </p:stCondLst>
                                        </p:cTn>
                                        <p:tgtEl>
                                          <p:spTgt spid="4">
                                            <p:txEl>
                                              <p:pRg st="5" end="5"/>
                                            </p:txEl>
                                          </p:spTgt>
                                        </p:tgtEl>
                                        <p:attrNameLst>
                                          <p:attrName>style.visibility</p:attrName>
                                        </p:attrNameLst>
                                      </p:cBhvr>
                                      <p:to>
                                        <p:strVal val="visible"/>
                                      </p:to>
                                    </p:set>
                                    <p:animEffect transition="in" filter="fade">
                                      <p:cBhvr>
                                        <p:cTn id="11"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28596" y="357166"/>
            <a:ext cx="8358246" cy="6215106"/>
          </a:xfrm>
          <a:prstGeom prst="rect">
            <a:avLst/>
          </a:prstGeom>
        </p:spPr>
        <p:style>
          <a:lnRef idx="2">
            <a:schemeClr val="dk1"/>
          </a:lnRef>
          <a:fillRef idx="1">
            <a:schemeClr val="lt1"/>
          </a:fillRef>
          <a:effectRef idx="0">
            <a:schemeClr val="dk1"/>
          </a:effectRef>
          <a:fontRef idx="minor">
            <a:schemeClr val="dk1"/>
          </a:fontRef>
        </p:style>
        <p:txBody>
          <a:bodyPr vert="horz" lIns="146304" tIns="0" rIns="45720" bIns="0" rtlCol="0" anchor="t">
            <a:normAutofit/>
          </a:bodyPr>
          <a:lstStyle/>
          <a:p>
            <a:r>
              <a:rPr lang="en-US" sz="3200" dirty="0">
                <a:latin typeface="Calibri" pitchFamily="34" charset="0"/>
              </a:rPr>
              <a:t>A transformer consists of a </a:t>
            </a:r>
            <a:r>
              <a:rPr lang="en-US" sz="3200" b="1" u="sng" dirty="0" smtClean="0">
                <a:latin typeface="Calibri" pitchFamily="34" charset="0"/>
              </a:rPr>
              <a:t>primary</a:t>
            </a:r>
            <a:r>
              <a:rPr lang="en-US" sz="3200" dirty="0" smtClean="0">
                <a:latin typeface="Calibri" pitchFamily="34" charset="0"/>
              </a:rPr>
              <a:t> coil </a:t>
            </a:r>
            <a:r>
              <a:rPr lang="en-US" sz="3200" dirty="0">
                <a:latin typeface="Calibri" pitchFamily="34" charset="0"/>
              </a:rPr>
              <a:t>and a </a:t>
            </a:r>
            <a:r>
              <a:rPr lang="en-US" sz="3200" b="1" u="sng" dirty="0" smtClean="0">
                <a:latin typeface="Calibri" pitchFamily="34" charset="0"/>
              </a:rPr>
              <a:t>secondary</a:t>
            </a:r>
            <a:r>
              <a:rPr lang="en-US" sz="3200" dirty="0" smtClean="0">
                <a:latin typeface="Calibri" pitchFamily="34" charset="0"/>
              </a:rPr>
              <a:t> coil</a:t>
            </a:r>
            <a:r>
              <a:rPr lang="en-US" sz="3200" dirty="0">
                <a:latin typeface="Calibri" pitchFamily="34" charset="0"/>
              </a:rPr>
              <a:t>. </a:t>
            </a:r>
          </a:p>
          <a:p>
            <a:r>
              <a:rPr lang="en-US" sz="3200" dirty="0">
                <a:latin typeface="Calibri" pitchFamily="34" charset="0"/>
              </a:rPr>
              <a:t> </a:t>
            </a:r>
          </a:p>
          <a:p>
            <a:r>
              <a:rPr lang="en-US" sz="3200" dirty="0">
                <a:latin typeface="Calibri" pitchFamily="34" charset="0"/>
              </a:rPr>
              <a:t>As current flows through the primary coil it produces a </a:t>
            </a:r>
            <a:r>
              <a:rPr lang="en-US" sz="3200" b="1" u="sng" dirty="0" smtClean="0">
                <a:latin typeface="Calibri" pitchFamily="34" charset="0"/>
              </a:rPr>
              <a:t>magnetic</a:t>
            </a:r>
            <a:r>
              <a:rPr lang="en-US" sz="3200" b="1" dirty="0" smtClean="0">
                <a:latin typeface="Calibri" pitchFamily="34" charset="0"/>
              </a:rPr>
              <a:t> </a:t>
            </a:r>
            <a:r>
              <a:rPr lang="en-US" sz="3200" b="1" u="sng" dirty="0" smtClean="0">
                <a:latin typeface="Calibri" pitchFamily="34" charset="0"/>
              </a:rPr>
              <a:t>field</a:t>
            </a:r>
            <a:r>
              <a:rPr lang="en-US" sz="3200" dirty="0" smtClean="0">
                <a:latin typeface="Calibri" pitchFamily="34" charset="0"/>
              </a:rPr>
              <a:t>. This </a:t>
            </a:r>
            <a:r>
              <a:rPr lang="en-US" sz="3200" dirty="0">
                <a:latin typeface="Calibri" pitchFamily="34" charset="0"/>
              </a:rPr>
              <a:t>magnetic field then induces an </a:t>
            </a:r>
            <a:r>
              <a:rPr lang="en-US" sz="3200" b="1" u="sng" dirty="0" smtClean="0">
                <a:latin typeface="Calibri" pitchFamily="34" charset="0"/>
              </a:rPr>
              <a:t>electric</a:t>
            </a:r>
            <a:r>
              <a:rPr lang="en-US" sz="3200" dirty="0" smtClean="0">
                <a:latin typeface="Calibri" pitchFamily="34" charset="0"/>
              </a:rPr>
              <a:t> </a:t>
            </a:r>
            <a:r>
              <a:rPr lang="en-US" sz="3200" b="1" u="sng" dirty="0" smtClean="0">
                <a:latin typeface="Calibri" pitchFamily="34" charset="0"/>
              </a:rPr>
              <a:t>current</a:t>
            </a:r>
            <a:r>
              <a:rPr lang="en-US" sz="3200" dirty="0" smtClean="0">
                <a:latin typeface="Calibri" pitchFamily="34" charset="0"/>
              </a:rPr>
              <a:t> in </a:t>
            </a:r>
            <a:r>
              <a:rPr lang="en-US" sz="3200" dirty="0">
                <a:latin typeface="Calibri" pitchFamily="34" charset="0"/>
              </a:rPr>
              <a:t>the secondary coil</a:t>
            </a:r>
            <a:r>
              <a:rPr lang="en-US" sz="3200" dirty="0" smtClean="0">
                <a:latin typeface="Calibri" pitchFamily="34" charset="0"/>
              </a:rPr>
              <a:t>.</a:t>
            </a:r>
          </a:p>
          <a:p>
            <a:endParaRPr lang="en-US" sz="3200" dirty="0">
              <a:latin typeface="Calibri" pitchFamily="34" charset="0"/>
            </a:endParaRPr>
          </a:p>
          <a:p>
            <a:r>
              <a:rPr lang="en-US" sz="3200" dirty="0"/>
              <a:t>Note that transformers generally only work when using </a:t>
            </a:r>
            <a:r>
              <a:rPr lang="en-US" sz="3200" b="1" u="sng" dirty="0" smtClean="0"/>
              <a:t>alternating</a:t>
            </a:r>
            <a:r>
              <a:rPr lang="en-US" sz="3200" dirty="0" smtClean="0"/>
              <a:t> </a:t>
            </a:r>
            <a:r>
              <a:rPr lang="en-US" sz="3200" b="1" u="sng" dirty="0" smtClean="0"/>
              <a:t>current</a:t>
            </a:r>
            <a:r>
              <a:rPr lang="en-US" sz="3200" dirty="0" smtClean="0"/>
              <a:t>. If </a:t>
            </a:r>
            <a:r>
              <a:rPr lang="en-US" sz="3200" dirty="0"/>
              <a:t>we use </a:t>
            </a:r>
            <a:r>
              <a:rPr lang="en-US" sz="3200" b="1" u="sng" dirty="0" smtClean="0"/>
              <a:t>direct</a:t>
            </a:r>
            <a:r>
              <a:rPr lang="en-US" sz="3200" dirty="0" smtClean="0"/>
              <a:t> </a:t>
            </a:r>
            <a:r>
              <a:rPr lang="en-US" sz="3200" b="1" u="sng" dirty="0" smtClean="0"/>
              <a:t>current</a:t>
            </a:r>
            <a:r>
              <a:rPr lang="en-US" sz="3200" dirty="0" smtClean="0"/>
              <a:t> then </a:t>
            </a:r>
            <a:r>
              <a:rPr lang="en-US" sz="3200" dirty="0"/>
              <a:t>we need to constantly switch the current on and off.</a:t>
            </a:r>
          </a:p>
          <a:p>
            <a:endParaRPr lang="en-US" sz="3200" dirty="0">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bg1"/>
              </a:solidFill>
              <a:effectLst/>
              <a:uLnTx/>
              <a:uFillTx/>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bg1"/>
              </a:solidFill>
              <a:effectLst/>
              <a:uLnTx/>
              <a:uFillTx/>
              <a:latin typeface="Calibri" pitchFamily="34" charset="0"/>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bg1"/>
              </a:solidFill>
              <a:effectLst/>
              <a:uLnTx/>
              <a:uFillTx/>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00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000"/>
                                        <p:tgtEl>
                                          <p:spTgt spid="4">
                                            <p:txEl>
                                              <p:pRg st="2" end="2"/>
                                            </p:txEl>
                                          </p:spTgt>
                                        </p:tgtEl>
                                      </p:cBhvr>
                                    </p:animEffect>
                                  </p:childTnLst>
                                </p:cTn>
                              </p:par>
                            </p:childTnLst>
                          </p:cTn>
                        </p:par>
                        <p:par>
                          <p:cTn id="12" fill="hold">
                            <p:stCondLst>
                              <p:cond delay="6000"/>
                            </p:stCondLst>
                            <p:childTnLst>
                              <p:par>
                                <p:cTn id="13" presetID="10" presetClass="entr" presetSubtype="0" fill="hold" grpId="0" nodeType="afterEffect">
                                  <p:stCondLst>
                                    <p:cond delay="200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When a transformer </a:t>
            </a:r>
            <a:r>
              <a:rPr lang="en-US" sz="3600" i="1" dirty="0" smtClean="0"/>
              <a:t>increases</a:t>
            </a:r>
            <a:r>
              <a:rPr lang="en-US" sz="3600" dirty="0" smtClean="0"/>
              <a:t> voltage it is called a step-</a:t>
            </a:r>
            <a:r>
              <a:rPr lang="en-US" sz="3600" i="1" dirty="0" smtClean="0"/>
              <a:t>up</a:t>
            </a:r>
            <a:r>
              <a:rPr lang="en-US" sz="3600" dirty="0" smtClean="0"/>
              <a:t> transformer</a:t>
            </a:r>
            <a:endParaRPr lang="en-US" sz="3600" dirty="0"/>
          </a:p>
        </p:txBody>
      </p:sp>
      <p:sp>
        <p:nvSpPr>
          <p:cNvPr id="3" name="Content Placeholder 2"/>
          <p:cNvSpPr>
            <a:spLocks noGrp="1"/>
          </p:cNvSpPr>
          <p:nvPr>
            <p:ph idx="1"/>
          </p:nvPr>
        </p:nvSpPr>
        <p:spPr>
          <a:xfrm>
            <a:off x="142844" y="1928802"/>
            <a:ext cx="3829048" cy="4500593"/>
          </a:xfrm>
        </p:spPr>
        <p:txBody>
          <a:bodyPr/>
          <a:lstStyle/>
          <a:p>
            <a:pPr>
              <a:buNone/>
            </a:pPr>
            <a:r>
              <a:rPr lang="en-US" dirty="0" smtClean="0"/>
              <a:t>Note that a step up transformer has…</a:t>
            </a:r>
          </a:p>
          <a:p>
            <a:pPr>
              <a:buNone/>
            </a:pPr>
            <a:endParaRPr lang="en-US" dirty="0" smtClean="0"/>
          </a:p>
          <a:p>
            <a:pPr>
              <a:buNone/>
            </a:pPr>
            <a:r>
              <a:rPr lang="en-US" dirty="0" smtClean="0"/>
              <a:t>…more </a:t>
            </a:r>
            <a:r>
              <a:rPr lang="en-US" b="1" dirty="0" smtClean="0"/>
              <a:t>secondary</a:t>
            </a:r>
            <a:r>
              <a:rPr lang="en-US" dirty="0" smtClean="0"/>
              <a:t> coils than </a:t>
            </a:r>
            <a:r>
              <a:rPr lang="en-US" b="1" dirty="0" smtClean="0"/>
              <a:t>primary</a:t>
            </a:r>
            <a:r>
              <a:rPr lang="en-US" dirty="0" smtClean="0"/>
              <a:t>.</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3786182" y="2214554"/>
            <a:ext cx="5643570" cy="331559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When a transformer </a:t>
            </a:r>
            <a:r>
              <a:rPr lang="en-US" sz="3600" i="1" dirty="0" smtClean="0"/>
              <a:t>decreases </a:t>
            </a:r>
            <a:r>
              <a:rPr lang="en-US" sz="3600" dirty="0" smtClean="0"/>
              <a:t>voltage it is called a step-</a:t>
            </a:r>
            <a:r>
              <a:rPr lang="en-US" sz="3600" i="1" dirty="0" smtClean="0"/>
              <a:t>down</a:t>
            </a:r>
            <a:r>
              <a:rPr lang="en-US" sz="3600" dirty="0" smtClean="0"/>
              <a:t> transformer</a:t>
            </a:r>
            <a:endParaRPr lang="en-US" sz="3600" dirty="0"/>
          </a:p>
        </p:txBody>
      </p:sp>
      <p:sp>
        <p:nvSpPr>
          <p:cNvPr id="3" name="Content Placeholder 2"/>
          <p:cNvSpPr>
            <a:spLocks noGrp="1"/>
          </p:cNvSpPr>
          <p:nvPr>
            <p:ph idx="1"/>
          </p:nvPr>
        </p:nvSpPr>
        <p:spPr>
          <a:xfrm>
            <a:off x="142844" y="1928802"/>
            <a:ext cx="3829048" cy="4500593"/>
          </a:xfrm>
        </p:spPr>
        <p:txBody>
          <a:bodyPr/>
          <a:lstStyle/>
          <a:p>
            <a:pPr>
              <a:buNone/>
            </a:pPr>
            <a:r>
              <a:rPr lang="en-US" dirty="0" smtClean="0"/>
              <a:t>Note that a step up transformer has…</a:t>
            </a:r>
          </a:p>
          <a:p>
            <a:pPr>
              <a:buNone/>
            </a:pPr>
            <a:endParaRPr lang="en-US" dirty="0" smtClean="0"/>
          </a:p>
          <a:p>
            <a:pPr>
              <a:buNone/>
            </a:pPr>
            <a:r>
              <a:rPr lang="en-US" dirty="0" smtClean="0"/>
              <a:t>…more </a:t>
            </a:r>
            <a:r>
              <a:rPr lang="en-US" b="1" dirty="0" smtClean="0"/>
              <a:t>primary</a:t>
            </a:r>
            <a:r>
              <a:rPr lang="en-US" dirty="0" smtClean="0"/>
              <a:t> coils than </a:t>
            </a:r>
            <a:r>
              <a:rPr lang="en-US" b="1" dirty="0" smtClean="0"/>
              <a:t>secondary</a:t>
            </a:r>
            <a:r>
              <a:rPr lang="en-US" dirty="0" smtClean="0"/>
              <a:t>.</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786182" y="2214554"/>
            <a:ext cx="5643570" cy="331559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To determine the voltage change we use the following:</a:t>
            </a:r>
            <a:br>
              <a:rPr lang="en-US" dirty="0" smtClean="0"/>
            </a:br>
            <a:endParaRPr lang="en-US" dirty="0"/>
          </a:p>
        </p:txBody>
      </p:sp>
      <p:sp>
        <p:nvSpPr>
          <p:cNvPr id="4" name="Cube 3"/>
          <p:cNvSpPr/>
          <p:nvPr/>
        </p:nvSpPr>
        <p:spPr>
          <a:xfrm>
            <a:off x="1214414" y="1556792"/>
            <a:ext cx="6786610" cy="2300836"/>
          </a:xfrm>
          <a:prstGeom prst="cube">
            <a:avLst>
              <a:gd name="adj" fmla="val 919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6600" b="1" u="sng" dirty="0" err="1">
                <a:effectLst>
                  <a:outerShdw blurRad="38100" dist="38100" dir="2700000" algn="tl">
                    <a:srgbClr val="000000">
                      <a:alpha val="43137"/>
                    </a:srgbClr>
                  </a:outerShdw>
                </a:effectLst>
                <a:latin typeface="Calibri" pitchFamily="34" charset="0"/>
              </a:rPr>
              <a:t>V</a:t>
            </a:r>
            <a:r>
              <a:rPr lang="en-US" sz="6600" b="1" u="sng" baseline="-25000" dirty="0" err="1">
                <a:effectLst>
                  <a:outerShdw blurRad="38100" dist="38100" dir="2700000" algn="tl">
                    <a:srgbClr val="000000">
                      <a:alpha val="43137"/>
                    </a:srgbClr>
                  </a:outerShdw>
                </a:effectLst>
                <a:latin typeface="Calibri" pitchFamily="34" charset="0"/>
              </a:rPr>
              <a:t>s</a:t>
            </a:r>
            <a:r>
              <a:rPr lang="en-US" sz="6600" b="1" dirty="0">
                <a:effectLst>
                  <a:outerShdw blurRad="38100" dist="38100" dir="2700000" algn="tl">
                    <a:srgbClr val="000000">
                      <a:alpha val="43137"/>
                    </a:srgbClr>
                  </a:outerShdw>
                </a:effectLst>
                <a:latin typeface="Calibri" pitchFamily="34" charset="0"/>
              </a:rPr>
              <a:t> = </a:t>
            </a:r>
            <a:r>
              <a:rPr lang="en-US" sz="6600" b="1" u="sng" dirty="0">
                <a:effectLst>
                  <a:outerShdw blurRad="38100" dist="38100" dir="2700000" algn="tl">
                    <a:srgbClr val="000000">
                      <a:alpha val="43137"/>
                    </a:srgbClr>
                  </a:outerShdw>
                </a:effectLst>
                <a:latin typeface="Calibri" pitchFamily="34" charset="0"/>
              </a:rPr>
              <a:t>N</a:t>
            </a:r>
            <a:r>
              <a:rPr lang="en-US" sz="6600" b="1" u="sng" baseline="-25000" dirty="0">
                <a:effectLst>
                  <a:outerShdw blurRad="38100" dist="38100" dir="2700000" algn="tl">
                    <a:srgbClr val="000000">
                      <a:alpha val="43137"/>
                    </a:srgbClr>
                  </a:outerShdw>
                </a:effectLst>
                <a:latin typeface="Calibri" pitchFamily="34" charset="0"/>
              </a:rPr>
              <a:t>s</a:t>
            </a:r>
            <a:r>
              <a:rPr lang="en-US" sz="6600" b="1" dirty="0">
                <a:effectLst>
                  <a:outerShdw blurRad="38100" dist="38100" dir="2700000" algn="tl">
                    <a:srgbClr val="000000">
                      <a:alpha val="43137"/>
                    </a:srgbClr>
                  </a:outerShdw>
                </a:effectLst>
                <a:latin typeface="Calibri" pitchFamily="34" charset="0"/>
              </a:rPr>
              <a:t> </a:t>
            </a:r>
            <a:r>
              <a:rPr lang="en-US" sz="6600" b="1" dirty="0" smtClean="0">
                <a:effectLst>
                  <a:outerShdw blurRad="38100" dist="38100" dir="2700000" algn="tl">
                    <a:srgbClr val="000000">
                      <a:alpha val="43137"/>
                    </a:srgbClr>
                  </a:outerShdw>
                </a:effectLst>
                <a:latin typeface="Calibri" pitchFamily="34" charset="0"/>
              </a:rPr>
              <a:t> </a:t>
            </a:r>
            <a:endParaRPr lang="en-US" sz="6600" b="1" u="sng" baseline="-25000" dirty="0">
              <a:effectLst>
                <a:outerShdw blurRad="38100" dist="38100" dir="2700000" algn="tl">
                  <a:srgbClr val="000000">
                    <a:alpha val="43137"/>
                  </a:srgbClr>
                </a:outerShdw>
              </a:effectLst>
              <a:latin typeface="Calibri" pitchFamily="34" charset="0"/>
            </a:endParaRPr>
          </a:p>
          <a:p>
            <a:pPr algn="ctr"/>
            <a:r>
              <a:rPr lang="en-US" sz="6600" b="1" dirty="0" smtClean="0">
                <a:effectLst>
                  <a:outerShdw blurRad="38100" dist="38100" dir="2700000" algn="tl">
                    <a:srgbClr val="000000">
                      <a:alpha val="43137"/>
                    </a:srgbClr>
                  </a:outerShdw>
                </a:effectLst>
                <a:latin typeface="Calibri" pitchFamily="34" charset="0"/>
              </a:rPr>
              <a:t> </a:t>
            </a:r>
            <a:r>
              <a:rPr lang="en-US" sz="6600" b="1" dirty="0" err="1" smtClean="0">
                <a:effectLst>
                  <a:outerShdw blurRad="38100" dist="38100" dir="2700000" algn="tl">
                    <a:srgbClr val="000000">
                      <a:alpha val="43137"/>
                    </a:srgbClr>
                  </a:outerShdw>
                </a:effectLst>
                <a:latin typeface="Calibri" pitchFamily="34" charset="0"/>
              </a:rPr>
              <a:t>V</a:t>
            </a:r>
            <a:r>
              <a:rPr lang="en-US" sz="6600" b="1" baseline="-25000" dirty="0" err="1" smtClean="0">
                <a:effectLst>
                  <a:outerShdw blurRad="38100" dist="38100" dir="2700000" algn="tl">
                    <a:srgbClr val="000000">
                      <a:alpha val="43137"/>
                    </a:srgbClr>
                  </a:outerShdw>
                </a:effectLst>
                <a:latin typeface="Calibri" pitchFamily="34" charset="0"/>
              </a:rPr>
              <a:t>p</a:t>
            </a:r>
            <a:r>
              <a:rPr lang="en-US" sz="6600" b="1" dirty="0" smtClean="0">
                <a:effectLst>
                  <a:outerShdw blurRad="38100" dist="38100" dir="2700000" algn="tl">
                    <a:srgbClr val="000000">
                      <a:alpha val="43137"/>
                    </a:srgbClr>
                  </a:outerShdw>
                </a:effectLst>
                <a:latin typeface="Calibri" pitchFamily="34" charset="0"/>
              </a:rPr>
              <a:t>    </a:t>
            </a:r>
            <a:r>
              <a:rPr lang="en-US" sz="6600" b="1" dirty="0" err="1">
                <a:effectLst>
                  <a:outerShdw blurRad="38100" dist="38100" dir="2700000" algn="tl">
                    <a:srgbClr val="000000">
                      <a:alpha val="43137"/>
                    </a:srgbClr>
                  </a:outerShdw>
                </a:effectLst>
                <a:latin typeface="Calibri" pitchFamily="34" charset="0"/>
              </a:rPr>
              <a:t>N</a:t>
            </a:r>
            <a:r>
              <a:rPr lang="en-US" sz="6600" b="1" baseline="-25000" dirty="0" err="1">
                <a:effectLst>
                  <a:outerShdw blurRad="38100" dist="38100" dir="2700000" algn="tl">
                    <a:srgbClr val="000000">
                      <a:alpha val="43137"/>
                    </a:srgbClr>
                  </a:outerShdw>
                </a:effectLst>
                <a:latin typeface="Calibri" pitchFamily="34" charset="0"/>
              </a:rPr>
              <a:t>p</a:t>
            </a:r>
            <a:r>
              <a:rPr lang="en-US" sz="6600" b="1" dirty="0">
                <a:effectLst>
                  <a:outerShdw blurRad="38100" dist="38100" dir="2700000" algn="tl">
                    <a:srgbClr val="000000">
                      <a:alpha val="43137"/>
                    </a:srgbClr>
                  </a:outerShdw>
                </a:effectLst>
                <a:latin typeface="Calibri" pitchFamily="34" charset="0"/>
              </a:rPr>
              <a:t>  </a:t>
            </a:r>
            <a:endParaRPr lang="en-US" sz="6600" b="1" baseline="-25000" dirty="0">
              <a:effectLst>
                <a:outerShdw blurRad="38100" dist="38100" dir="2700000" algn="tl">
                  <a:srgbClr val="000000">
                    <a:alpha val="43137"/>
                  </a:srgbClr>
                </a:outerShdw>
              </a:effectLst>
              <a:latin typeface="Calibri" pitchFamily="34" charset="0"/>
            </a:endParaRPr>
          </a:p>
        </p:txBody>
      </p:sp>
      <p:sp>
        <p:nvSpPr>
          <p:cNvPr id="5" name="Text Box 2"/>
          <p:cNvSpPr txBox="1">
            <a:spLocks noChangeArrowheads="1"/>
          </p:cNvSpPr>
          <p:nvPr/>
        </p:nvSpPr>
        <p:spPr bwMode="auto">
          <a:xfrm>
            <a:off x="357158" y="4005064"/>
            <a:ext cx="8215370" cy="2424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Where: 	</a:t>
            </a:r>
            <a:r>
              <a:rPr kumimoji="0" lang="en-US" sz="3200" b="0" i="0" u="none" strike="noStrike" cap="none" normalizeH="0" baseline="0" dirty="0" err="1" smtClean="0">
                <a:ln>
                  <a:noFill/>
                </a:ln>
                <a:solidFill>
                  <a:schemeClr val="tx1"/>
                </a:solidFill>
                <a:effectLst/>
                <a:latin typeface="Calibri" pitchFamily="34" charset="0"/>
              </a:rPr>
              <a:t>V</a:t>
            </a:r>
            <a:r>
              <a:rPr kumimoji="0" lang="en-US" sz="3200" b="0" i="0" u="none" strike="noStrike" cap="none" normalizeH="0" baseline="-25000" dirty="0" err="1" smtClean="0">
                <a:ln>
                  <a:noFill/>
                </a:ln>
                <a:solidFill>
                  <a:schemeClr val="tx1"/>
                </a:solidFill>
                <a:effectLst/>
                <a:latin typeface="Calibri" pitchFamily="34" charset="0"/>
              </a:rPr>
              <a:t>p</a:t>
            </a:r>
            <a:r>
              <a:rPr lang="en-US" sz="3200" dirty="0">
                <a:latin typeface="Times New Roman" pitchFamily="18" charset="0"/>
              </a:rPr>
              <a:t> </a:t>
            </a:r>
            <a:r>
              <a:rPr kumimoji="0" lang="en-US" sz="3200" b="0" i="0" u="none" strike="noStrike" cap="none" normalizeH="0" baseline="0" dirty="0" smtClean="0">
                <a:ln>
                  <a:noFill/>
                </a:ln>
                <a:solidFill>
                  <a:schemeClr val="tx1"/>
                </a:solidFill>
                <a:effectLst/>
                <a:latin typeface="Calibri" pitchFamily="34" charset="0"/>
              </a:rPr>
              <a:t>= </a:t>
            </a:r>
            <a:r>
              <a:rPr kumimoji="0" lang="en-US" sz="3200" b="0" i="0" u="none" strike="noStrike" cap="none" normalizeH="0" baseline="0" dirty="0" smtClean="0">
                <a:ln>
                  <a:noFill/>
                </a:ln>
                <a:solidFill>
                  <a:schemeClr val="tx1"/>
                </a:solidFill>
                <a:effectLst/>
                <a:latin typeface="Calibri" pitchFamily="34" charset="0"/>
              </a:rPr>
              <a:t>primary V</a:t>
            </a: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		V</a:t>
            </a:r>
            <a:r>
              <a:rPr kumimoji="0" lang="en-US" sz="3200" b="0" i="0" u="none" strike="noStrike" cap="none" normalizeH="0" baseline="-25000" dirty="0" smtClean="0">
                <a:ln>
                  <a:noFill/>
                </a:ln>
                <a:solidFill>
                  <a:schemeClr val="tx1"/>
                </a:solidFill>
                <a:effectLst/>
                <a:latin typeface="Calibri" pitchFamily="34" charset="0"/>
              </a:rPr>
              <a:t>s</a:t>
            </a:r>
            <a:r>
              <a:rPr lang="en-US" sz="3200" dirty="0">
                <a:latin typeface="Times New Roman" pitchFamily="18" charset="0"/>
              </a:rPr>
              <a:t> </a:t>
            </a:r>
            <a:r>
              <a:rPr kumimoji="0" lang="en-US" sz="3200" b="0" i="0" u="none" strike="noStrike" cap="none" normalizeH="0" baseline="0" dirty="0" smtClean="0">
                <a:ln>
                  <a:noFill/>
                </a:ln>
                <a:solidFill>
                  <a:schemeClr val="tx1"/>
                </a:solidFill>
                <a:effectLst/>
                <a:latin typeface="Calibri" pitchFamily="34" charset="0"/>
              </a:rPr>
              <a:t>= </a:t>
            </a:r>
            <a:r>
              <a:rPr kumimoji="0" lang="en-US" sz="3200" b="0" i="0" u="none" strike="noStrike" cap="none" normalizeH="0" baseline="0" dirty="0" smtClean="0">
                <a:ln>
                  <a:noFill/>
                </a:ln>
                <a:solidFill>
                  <a:schemeClr val="tx1"/>
                </a:solidFill>
                <a:effectLst/>
                <a:latin typeface="Calibri" pitchFamily="34" charset="0"/>
              </a:rPr>
              <a:t>secondary V</a:t>
            </a: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		</a:t>
            </a:r>
            <a:r>
              <a:rPr kumimoji="0" lang="en-US" sz="3200" b="0" i="0" u="none" strike="noStrike" cap="none" normalizeH="0" baseline="0" dirty="0" err="1" smtClean="0">
                <a:ln>
                  <a:noFill/>
                </a:ln>
                <a:solidFill>
                  <a:schemeClr val="tx1"/>
                </a:solidFill>
                <a:effectLst/>
                <a:latin typeface="Calibri" pitchFamily="34" charset="0"/>
              </a:rPr>
              <a:t>N</a:t>
            </a:r>
            <a:r>
              <a:rPr kumimoji="0" lang="en-US" sz="3200" b="0" i="0" u="none" strike="noStrike" cap="none" normalizeH="0" baseline="-25000" dirty="0" err="1" smtClean="0">
                <a:ln>
                  <a:noFill/>
                </a:ln>
                <a:solidFill>
                  <a:schemeClr val="tx1"/>
                </a:solidFill>
                <a:effectLst/>
                <a:latin typeface="Calibri" pitchFamily="34" charset="0"/>
              </a:rPr>
              <a:t>p</a:t>
            </a:r>
            <a:r>
              <a:rPr lang="en-US" sz="3200" dirty="0">
                <a:latin typeface="Times New Roman" pitchFamily="18" charset="0"/>
              </a:rPr>
              <a:t> </a:t>
            </a:r>
            <a:r>
              <a:rPr kumimoji="0" lang="en-US" sz="3200" b="0" i="0" u="none" strike="noStrike" cap="none" normalizeH="0" baseline="0" dirty="0" smtClean="0">
                <a:ln>
                  <a:noFill/>
                </a:ln>
                <a:solidFill>
                  <a:schemeClr val="tx1"/>
                </a:solidFill>
                <a:effectLst/>
                <a:latin typeface="Calibri" pitchFamily="34" charset="0"/>
              </a:rPr>
              <a:t>= #</a:t>
            </a:r>
            <a:r>
              <a:rPr kumimoji="0" lang="en-US" sz="3200" b="0" i="0" u="none" strike="noStrike" cap="none" normalizeH="0" dirty="0" smtClean="0">
                <a:ln>
                  <a:noFill/>
                </a:ln>
                <a:solidFill>
                  <a:schemeClr val="tx1"/>
                </a:solidFill>
                <a:effectLst/>
                <a:latin typeface="Calibri" pitchFamily="34" charset="0"/>
              </a:rPr>
              <a:t> of turns on primary coil</a:t>
            </a: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		N</a:t>
            </a:r>
            <a:r>
              <a:rPr kumimoji="0" lang="en-US" sz="3200" b="0" i="0" u="none" strike="noStrike" cap="none" normalizeH="0" baseline="-25000" dirty="0" smtClean="0">
                <a:ln>
                  <a:noFill/>
                </a:ln>
                <a:solidFill>
                  <a:schemeClr val="tx1"/>
                </a:solidFill>
                <a:effectLst/>
                <a:latin typeface="Calibri" pitchFamily="34" charset="0"/>
              </a:rPr>
              <a:t>s</a:t>
            </a:r>
            <a:r>
              <a:rPr lang="en-US" sz="3200" dirty="0">
                <a:latin typeface="Times New Roman" pitchFamily="18" charset="0"/>
              </a:rPr>
              <a:t> </a:t>
            </a:r>
            <a:r>
              <a:rPr kumimoji="0" lang="en-US" sz="3200" b="0" i="0" u="none" strike="noStrike" cap="none" normalizeH="0" baseline="0" dirty="0" smtClean="0">
                <a:ln>
                  <a:noFill/>
                </a:ln>
                <a:solidFill>
                  <a:schemeClr val="tx1"/>
                </a:solidFill>
                <a:effectLst/>
                <a:latin typeface="Calibri" pitchFamily="34" charset="0"/>
              </a:rPr>
              <a:t>= # of turns on secondary coil</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2000"/>
                                        <p:tgtEl>
                                          <p:spTgt spid="5">
                                            <p:txEl>
                                              <p:pRg st="0" end="0"/>
                                            </p:txEl>
                                          </p:spTgt>
                                        </p:tgtEl>
                                      </p:cBhvr>
                                    </p:animEffect>
                                  </p:childTnLst>
                                </p:cTn>
                              </p:par>
                            </p:childTnLst>
                          </p:cTn>
                        </p:par>
                        <p:par>
                          <p:cTn id="25" fill="hold">
                            <p:stCondLst>
                              <p:cond delay="5000"/>
                            </p:stCondLst>
                            <p:childTnLst>
                              <p:par>
                                <p:cTn id="26" presetID="10" presetClass="entr" presetSubtype="0" fill="hold" grpId="0" nodeType="after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fade">
                                      <p:cBhvr>
                                        <p:cTn id="28" dur="2000"/>
                                        <p:tgtEl>
                                          <p:spTgt spid="5">
                                            <p:txEl>
                                              <p:pRg st="1" end="1"/>
                                            </p:txEl>
                                          </p:spTgt>
                                        </p:tgtEl>
                                      </p:cBhvr>
                                    </p:animEffect>
                                  </p:childTnLst>
                                </p:cTn>
                              </p:par>
                            </p:childTnLst>
                          </p:cTn>
                        </p:par>
                        <p:par>
                          <p:cTn id="29" fill="hold">
                            <p:stCondLst>
                              <p:cond delay="7000"/>
                            </p:stCondLst>
                            <p:childTnLst>
                              <p:par>
                                <p:cTn id="30" presetID="10" presetClass="entr" presetSubtype="0" fill="hold" grpId="0" nodeType="after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2000"/>
                                        <p:tgtEl>
                                          <p:spTgt spid="5">
                                            <p:txEl>
                                              <p:pRg st="2" end="2"/>
                                            </p:txEl>
                                          </p:spTgt>
                                        </p:tgtEl>
                                      </p:cBhvr>
                                    </p:animEffect>
                                  </p:childTnLst>
                                </p:cTn>
                              </p:par>
                            </p:childTnLst>
                          </p:cTn>
                        </p:par>
                        <p:par>
                          <p:cTn id="33" fill="hold">
                            <p:stCondLst>
                              <p:cond delay="9000"/>
                            </p:stCondLst>
                            <p:childTnLst>
                              <p:par>
                                <p:cTn id="34" presetID="10" presetClass="entr" presetSubtype="0" fill="hold" grpId="0" nodeType="after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4282" y="285728"/>
            <a:ext cx="8715436" cy="285752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fontAlgn="base">
              <a:spcBef>
                <a:spcPct val="0"/>
              </a:spcBef>
              <a:spcAft>
                <a:spcPts val="1000"/>
              </a:spcAft>
            </a:pPr>
            <a:endParaRPr kumimoji="0" lang="en-US" sz="4000" i="0" u="none"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endParaRPr>
          </a:p>
          <a:p>
            <a:pPr lvl="0" fontAlgn="base">
              <a:spcBef>
                <a:spcPct val="0"/>
              </a:spcBef>
              <a:spcAft>
                <a:spcPts val="1000"/>
              </a:spcAft>
            </a:pPr>
            <a:r>
              <a:rPr kumimoji="0" lang="en-US" sz="4000" i="0" u="none"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rPr>
              <a:t>Although we may change the voltage, we must conserve </a:t>
            </a:r>
            <a:r>
              <a:rPr kumimoji="0" lang="en-US" sz="4000" b="1" i="0" u="sng"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rPr>
              <a:t>energy</a:t>
            </a:r>
            <a:r>
              <a:rPr kumimoji="0" lang="en-US" sz="4000" i="0" u="none"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rPr>
              <a:t>.</a:t>
            </a:r>
            <a:endParaRPr kumimoji="0" lang="en-US" sz="4000" i="0" u="none" strike="noStrike" cap="none" normalizeH="0" baseline="0" dirty="0" smtClean="0">
              <a:ln>
                <a:noFill/>
              </a:ln>
              <a:solidFill>
                <a:schemeClr val="bg1"/>
              </a:solidFill>
              <a:effectLst>
                <a:outerShdw blurRad="38100" dist="38100" dir="2700000" algn="tl">
                  <a:srgbClr val="000000">
                    <a:alpha val="43137"/>
                  </a:srgbClr>
                </a:outerShdw>
              </a:effectLst>
              <a:latin typeface="Times New Roman" pitchFamily="18" charset="0"/>
            </a:endParaRPr>
          </a:p>
          <a:p>
            <a:pPr lvl="0" fontAlgn="base">
              <a:spcBef>
                <a:spcPct val="0"/>
              </a:spcBef>
              <a:spcAft>
                <a:spcPts val="1000"/>
              </a:spcAft>
            </a:pPr>
            <a:r>
              <a:rPr kumimoji="0" lang="en-US" sz="4000" i="0" u="none"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rPr>
              <a:t>Therefore, </a:t>
            </a:r>
            <a:r>
              <a:rPr kumimoji="0" lang="en-US" sz="4000" b="1" i="0" u="sng"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rPr>
              <a:t>power</a:t>
            </a:r>
            <a:r>
              <a:rPr kumimoji="0" lang="en-US" sz="4000" i="0" u="none"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rPr>
              <a:t> must also be conserved. So,</a:t>
            </a:r>
          </a:p>
          <a:p>
            <a:pPr algn="ctr"/>
            <a:endParaRPr lang="en-US" sz="4000" dirty="0">
              <a:solidFill>
                <a:schemeClr val="bg1"/>
              </a:solidFill>
              <a:effectLst>
                <a:outerShdw blurRad="38100" dist="38100" dir="2700000" algn="tl">
                  <a:srgbClr val="000000">
                    <a:alpha val="43137"/>
                  </a:srgbClr>
                </a:outerShdw>
              </a:effectLst>
            </a:endParaRPr>
          </a:p>
        </p:txBody>
      </p:sp>
      <p:sp>
        <p:nvSpPr>
          <p:cNvPr id="6" name="Rectangle 5"/>
          <p:cNvSpPr/>
          <p:nvPr/>
        </p:nvSpPr>
        <p:spPr>
          <a:xfrm>
            <a:off x="357158" y="3571876"/>
            <a:ext cx="8429684" cy="27146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8000" b="1" u="sng" dirty="0" err="1" smtClean="0">
                <a:effectLst>
                  <a:outerShdw blurRad="38100" dist="38100" dir="2700000" algn="tl">
                    <a:srgbClr val="000000">
                      <a:alpha val="43137"/>
                    </a:srgbClr>
                  </a:outerShdw>
                </a:effectLst>
                <a:latin typeface="Calibri" pitchFamily="34" charset="0"/>
              </a:rPr>
              <a:t>V</a:t>
            </a:r>
            <a:r>
              <a:rPr lang="en-US" sz="8000" b="1" u="sng" baseline="-25000" dirty="0" err="1" smtClean="0">
                <a:effectLst>
                  <a:outerShdw blurRad="38100" dist="38100" dir="2700000" algn="tl">
                    <a:srgbClr val="000000">
                      <a:alpha val="43137"/>
                    </a:srgbClr>
                  </a:outerShdw>
                </a:effectLst>
                <a:latin typeface="Calibri" pitchFamily="34" charset="0"/>
              </a:rPr>
              <a:t>s</a:t>
            </a:r>
            <a:r>
              <a:rPr lang="en-US" sz="8000" b="1" dirty="0" smtClean="0">
                <a:effectLst>
                  <a:outerShdw blurRad="38100" dist="38100" dir="2700000" algn="tl">
                    <a:srgbClr val="000000">
                      <a:alpha val="43137"/>
                    </a:srgbClr>
                  </a:outerShdw>
                </a:effectLst>
                <a:latin typeface="Calibri" pitchFamily="34" charset="0"/>
              </a:rPr>
              <a:t> </a:t>
            </a:r>
            <a:r>
              <a:rPr lang="en-US" sz="8000" b="1" dirty="0" smtClean="0">
                <a:effectLst>
                  <a:outerShdw blurRad="38100" dist="38100" dir="2700000" algn="tl">
                    <a:srgbClr val="000000">
                      <a:alpha val="43137"/>
                    </a:srgbClr>
                  </a:outerShdw>
                </a:effectLst>
                <a:latin typeface="Calibri" pitchFamily="34" charset="0"/>
              </a:rPr>
              <a:t>	</a:t>
            </a:r>
            <a:r>
              <a:rPr lang="en-US" sz="8000" b="1" u="sng" dirty="0" err="1" smtClean="0">
                <a:effectLst>
                  <a:outerShdw blurRad="38100" dist="38100" dir="2700000" algn="tl">
                    <a:srgbClr val="000000">
                      <a:alpha val="43137"/>
                    </a:srgbClr>
                  </a:outerShdw>
                </a:effectLst>
                <a:latin typeface="Calibri" pitchFamily="34" charset="0"/>
              </a:rPr>
              <a:t>I</a:t>
            </a:r>
            <a:r>
              <a:rPr lang="en-US" sz="8000" b="1" u="sng" baseline="-25000" dirty="0" err="1" smtClean="0">
                <a:effectLst>
                  <a:outerShdw blurRad="38100" dist="38100" dir="2700000" algn="tl">
                    <a:srgbClr val="000000">
                      <a:alpha val="43137"/>
                    </a:srgbClr>
                  </a:outerShdw>
                </a:effectLst>
                <a:latin typeface="Calibri" pitchFamily="34" charset="0"/>
              </a:rPr>
              <a:t>p</a:t>
            </a:r>
            <a:endParaRPr lang="en-US" sz="8000" b="1" u="sng" baseline="-25000" dirty="0" smtClean="0">
              <a:effectLst>
                <a:outerShdw blurRad="38100" dist="38100" dir="2700000" algn="tl">
                  <a:srgbClr val="000000">
                    <a:alpha val="43137"/>
                  </a:srgbClr>
                </a:outerShdw>
              </a:effectLst>
              <a:latin typeface="Calibri" pitchFamily="34" charset="0"/>
            </a:endParaRPr>
          </a:p>
          <a:p>
            <a:pPr algn="ctr"/>
            <a:r>
              <a:rPr lang="en-US" sz="8000" b="1" dirty="0" err="1" smtClean="0">
                <a:effectLst>
                  <a:outerShdw blurRad="38100" dist="38100" dir="2700000" algn="tl">
                    <a:srgbClr val="000000">
                      <a:alpha val="43137"/>
                    </a:srgbClr>
                  </a:outerShdw>
                </a:effectLst>
                <a:latin typeface="Calibri" pitchFamily="34" charset="0"/>
              </a:rPr>
              <a:t>V</a:t>
            </a:r>
            <a:r>
              <a:rPr lang="en-US" sz="8000" b="1" baseline="-25000" dirty="0" err="1" smtClean="0">
                <a:effectLst>
                  <a:outerShdw blurRad="38100" dist="38100" dir="2700000" algn="tl">
                    <a:srgbClr val="000000">
                      <a:alpha val="43137"/>
                    </a:srgbClr>
                  </a:outerShdw>
                </a:effectLst>
                <a:latin typeface="Calibri" pitchFamily="34" charset="0"/>
              </a:rPr>
              <a:t>p</a:t>
            </a:r>
            <a:r>
              <a:rPr lang="en-US" sz="8000" b="1" dirty="0" smtClean="0">
                <a:effectLst>
                  <a:outerShdw blurRad="38100" dist="38100" dir="2700000" algn="tl">
                    <a:srgbClr val="000000">
                      <a:alpha val="43137"/>
                    </a:srgbClr>
                  </a:outerShdw>
                </a:effectLst>
                <a:latin typeface="Calibri" pitchFamily="34" charset="0"/>
              </a:rPr>
              <a:t>  </a:t>
            </a:r>
            <a:r>
              <a:rPr lang="en-US" sz="8000" b="1" dirty="0" smtClean="0">
                <a:effectLst>
                  <a:outerShdw blurRad="38100" dist="38100" dir="2700000" algn="tl">
                    <a:srgbClr val="000000">
                      <a:alpha val="43137"/>
                    </a:srgbClr>
                  </a:outerShdw>
                </a:effectLst>
                <a:latin typeface="Calibri" pitchFamily="34" charset="0"/>
              </a:rPr>
              <a:t>	I</a:t>
            </a:r>
            <a:r>
              <a:rPr lang="en-US" sz="8000" b="1" baseline="-25000" dirty="0" smtClean="0">
                <a:effectLst>
                  <a:outerShdw blurRad="38100" dist="38100" dir="2700000" algn="tl">
                    <a:srgbClr val="000000">
                      <a:alpha val="43137"/>
                    </a:srgbClr>
                  </a:outerShdw>
                </a:effectLst>
                <a:latin typeface="Calibri" pitchFamily="34" charset="0"/>
              </a:rPr>
              <a:t>s</a:t>
            </a:r>
            <a:endParaRPr lang="en-US" sz="8000" b="1" baseline="-25000" dirty="0">
              <a:effectLst>
                <a:outerShdw blurRad="38100" dist="38100" dir="2700000" algn="tl">
                  <a:srgbClr val="000000">
                    <a:alpha val="43137"/>
                  </a:srgbClr>
                </a:outerShdw>
              </a:effectLst>
              <a:latin typeface="Calibri" pitchFamily="34" charset="0"/>
            </a:endParaRPr>
          </a:p>
        </p:txBody>
      </p:sp>
      <p:sp>
        <p:nvSpPr>
          <p:cNvPr id="3" name="Equal 2"/>
          <p:cNvSpPr/>
          <p:nvPr/>
        </p:nvSpPr>
        <p:spPr>
          <a:xfrm>
            <a:off x="4283968" y="4449082"/>
            <a:ext cx="720080" cy="708110"/>
          </a:xfrm>
          <a:prstGeom prst="mathEqual">
            <a:avLst>
              <a:gd name="adj1" fmla="val 11103"/>
              <a:gd name="adj2" fmla="val 3162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lide(fromBottom)">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20482" name="Text Box 2"/>
          <p:cNvSpPr txBox="1">
            <a:spLocks noGrp="1" noChangeArrowheads="1"/>
          </p:cNvSpPr>
          <p:nvPr>
            <p:ph idx="1"/>
          </p:nvPr>
        </p:nvSpPr>
        <p:spPr bwMode="auto">
          <a:xfrm>
            <a:off x="457200" y="1643050"/>
            <a:ext cx="8258204" cy="48577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rPr>
              <a:t>A step transformer is used to convert 120 V to 1.50x10</a:t>
            </a:r>
            <a:r>
              <a:rPr kumimoji="0" lang="en-US" b="0" i="0" u="none" strike="noStrike" cap="none" normalizeH="0" baseline="30000" dirty="0" smtClean="0">
                <a:ln>
                  <a:noFill/>
                </a:ln>
                <a:solidFill>
                  <a:schemeClr val="tx1"/>
                </a:solidFill>
                <a:effectLst/>
                <a:latin typeface="Calibri" pitchFamily="34" charset="0"/>
              </a:rPr>
              <a:t>4</a:t>
            </a:r>
            <a:r>
              <a:rPr kumimoji="0" lang="en-US" b="0" i="0" u="none" strike="noStrike" cap="none" normalizeH="0" baseline="0" dirty="0" smtClean="0">
                <a:ln>
                  <a:noFill/>
                </a:ln>
                <a:solidFill>
                  <a:schemeClr val="tx1"/>
                </a:solidFill>
                <a:effectLst/>
                <a:latin typeface="Calibri" pitchFamily="34" charset="0"/>
              </a:rPr>
              <a:t> V.  If the primary coil has 24 turns, how many turns does the secondary coil have?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80</TotalTime>
  <Words>228</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PowerPoint Presentation</vt:lpstr>
      <vt:lpstr>PowerPoint Presentation</vt:lpstr>
      <vt:lpstr>PowerPoint Presentation</vt:lpstr>
      <vt:lpstr>PowerPoint Presentation</vt:lpstr>
      <vt:lpstr>When a transformer increases voltage it is called a step-up transformer</vt:lpstr>
      <vt:lpstr>When a transformer decreases voltage it is called a step-down transformer</vt:lpstr>
      <vt:lpstr>  To determine the voltage change we use the following: </vt:lpstr>
      <vt:lpstr>PowerPoint Presentation</vt:lpstr>
      <vt:lpstr>Example</vt:lpstr>
      <vt:lpstr>Example</vt:lpstr>
      <vt:lpstr>Example</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Hansen</dc:creator>
  <cp:lastModifiedBy>Matt Trask</cp:lastModifiedBy>
  <cp:revision>11</cp:revision>
  <dcterms:created xsi:type="dcterms:W3CDTF">2008-01-09T03:18:55Z</dcterms:created>
  <dcterms:modified xsi:type="dcterms:W3CDTF">2013-04-12T18:24:44Z</dcterms:modified>
</cp:coreProperties>
</file>