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BF65-F0AA-4527-8FED-72ADE40945E5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3406-4931-4C11-B900-6093D94F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Scalars vs. Vectors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2651">
            <a:off x="3348597" y="2177085"/>
            <a:ext cx="2542290" cy="4307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28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Scalar quantities </a:t>
            </a:r>
            <a:r>
              <a:rPr lang="en-US" sz="2800" dirty="0" smtClean="0"/>
              <a:t>have only a magnitude (amount).</a:t>
            </a:r>
          </a:p>
          <a:p>
            <a:pPr>
              <a:buNone/>
            </a:pPr>
            <a:r>
              <a:rPr lang="en-US" sz="2800" b="1" dirty="0" smtClean="0"/>
              <a:t>Vector quantities </a:t>
            </a:r>
            <a:r>
              <a:rPr lang="en-US" sz="2800" dirty="0" smtClean="0"/>
              <a:t>have a magnitude </a:t>
            </a:r>
            <a:r>
              <a:rPr lang="en-US" sz="2800" i="1" dirty="0" smtClean="0"/>
              <a:t>and</a:t>
            </a:r>
            <a:r>
              <a:rPr lang="en-US" sz="2800" dirty="0" smtClean="0"/>
              <a:t> a direction. </a:t>
            </a:r>
            <a:br>
              <a:rPr lang="en-US" sz="2800" dirty="0" smtClean="0"/>
            </a:br>
            <a:r>
              <a:rPr lang="en-US" sz="2800" dirty="0" smtClean="0"/>
              <a:t>We represent them as </a:t>
            </a:r>
            <a:r>
              <a:rPr lang="en-US" sz="2800" i="1" dirty="0" smtClean="0"/>
              <a:t>arrows</a:t>
            </a:r>
            <a:r>
              <a:rPr lang="en-US" sz="2800" dirty="0" smtClean="0"/>
              <a:t>.</a:t>
            </a:r>
            <a:endParaRPr lang="en-US" sz="2800" u="sng" dirty="0" smtClean="0"/>
          </a:p>
          <a:p>
            <a:pPr>
              <a:buNone/>
            </a:pPr>
            <a:r>
              <a:rPr lang="en-US" sz="2800" u="sng" dirty="0" smtClean="0"/>
              <a:t>Distance</a:t>
            </a:r>
            <a:r>
              <a:rPr lang="en-US" sz="2800" dirty="0" smtClean="0"/>
              <a:t> (d): </a:t>
            </a:r>
            <a:r>
              <a:rPr lang="en-US" sz="2800" dirty="0" smtClean="0"/>
              <a:t>the </a:t>
            </a:r>
            <a:r>
              <a:rPr lang="en-US" sz="2800" dirty="0" smtClean="0"/>
              <a:t>separation between </a:t>
            </a:r>
            <a:r>
              <a:rPr lang="en-US" sz="2800" smtClean="0"/>
              <a:t>two </a:t>
            </a:r>
            <a:r>
              <a:rPr lang="en-US" sz="2800" smtClean="0"/>
              <a:t>points. 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Is distance a scalar or a vector?  _____________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Displacement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l-GR" sz="2800" dirty="0" smtClean="0"/>
              <a:t>Δ</a:t>
            </a:r>
            <a:r>
              <a:rPr lang="en-US" sz="2800" b="1" dirty="0" smtClean="0"/>
              <a:t>d</a:t>
            </a:r>
            <a:r>
              <a:rPr lang="en-US" sz="2800" dirty="0" smtClean="0"/>
              <a:t>): A measure of the change in </a:t>
            </a:r>
            <a:r>
              <a:rPr lang="en-US" sz="2800" i="1" dirty="0" smtClean="0"/>
              <a:t>position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l-GR" sz="2800" dirty="0" smtClean="0"/>
              <a:t>Δ</a:t>
            </a:r>
            <a:r>
              <a:rPr lang="en-US" sz="2800" b="1" dirty="0" smtClean="0"/>
              <a:t>d = final position – initial position.</a:t>
            </a:r>
            <a:br>
              <a:rPr lang="en-US" sz="2800" b="1" dirty="0" smtClean="0"/>
            </a:br>
            <a:r>
              <a:rPr lang="en-US" sz="2800" dirty="0" smtClean="0"/>
              <a:t>The sign of the value for indicates the direction.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Is displacement a scalar or a vector?  ______________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429156"/>
          </a:xfrm>
          <a:prstGeom prst="roundRect">
            <a:avLst>
              <a:gd name="adj" fmla="val 47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a) </a:t>
            </a:r>
            <a:r>
              <a:rPr lang="en-US" sz="2800" dirty="0" smtClean="0"/>
              <a:t> what is the </a:t>
            </a:r>
            <a:r>
              <a:rPr lang="en-US" sz="2800" i="1" dirty="0" smtClean="0"/>
              <a:t>distance</a:t>
            </a:r>
            <a:r>
              <a:rPr lang="en-US" sz="2800" dirty="0" smtClean="0"/>
              <a:t> of Car </a:t>
            </a:r>
            <a:r>
              <a:rPr lang="en-US" sz="2800" b="1" dirty="0" smtClean="0"/>
              <a:t>A</a:t>
            </a:r>
            <a:r>
              <a:rPr lang="en-US" sz="2800" dirty="0" smtClean="0"/>
              <a:t> from Car </a:t>
            </a:r>
            <a:r>
              <a:rPr lang="en-US" sz="2800" b="1" dirty="0" smtClean="0"/>
              <a:t>B</a:t>
            </a:r>
            <a:r>
              <a:rPr lang="en-US" sz="2800" dirty="0" smtClean="0"/>
              <a:t>?</a:t>
            </a:r>
            <a:r>
              <a:rPr lang="en-US" sz="2800" u="sng" dirty="0" smtClean="0"/>
              <a:t> ___________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b) </a:t>
            </a:r>
            <a:r>
              <a:rPr lang="en-US" sz="2800" dirty="0" smtClean="0"/>
              <a:t>what is the </a:t>
            </a:r>
            <a:r>
              <a:rPr lang="en-US" sz="2800" i="1" dirty="0" smtClean="0"/>
              <a:t>distance</a:t>
            </a:r>
            <a:r>
              <a:rPr lang="en-US" sz="2800" dirty="0" smtClean="0"/>
              <a:t> of Car </a:t>
            </a:r>
            <a:r>
              <a:rPr lang="en-US" sz="2800" b="1" dirty="0" smtClean="0"/>
              <a:t>B</a:t>
            </a:r>
            <a:r>
              <a:rPr lang="en-US" sz="2800" dirty="0" smtClean="0"/>
              <a:t> from Car </a:t>
            </a:r>
            <a:r>
              <a:rPr lang="en-US" sz="2800" b="1" dirty="0" smtClean="0"/>
              <a:t>A</a:t>
            </a:r>
            <a:r>
              <a:rPr lang="en-US" sz="2800" dirty="0" smtClean="0"/>
              <a:t>? </a:t>
            </a:r>
            <a:r>
              <a:rPr lang="en-US" sz="2800" u="sng" dirty="0" smtClean="0"/>
              <a:t>___________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c) </a:t>
            </a:r>
            <a:r>
              <a:rPr lang="en-US" sz="2800" dirty="0" smtClean="0"/>
              <a:t>what is the </a:t>
            </a:r>
            <a:r>
              <a:rPr lang="en-US" sz="2800" i="1" dirty="0" smtClean="0"/>
              <a:t>position</a:t>
            </a:r>
            <a:r>
              <a:rPr lang="en-US" sz="2800" dirty="0" smtClean="0"/>
              <a:t> of Car </a:t>
            </a:r>
            <a:r>
              <a:rPr lang="en-US" sz="2800" b="1" dirty="0" smtClean="0"/>
              <a:t>A</a:t>
            </a:r>
            <a:r>
              <a:rPr lang="en-US" sz="2800" dirty="0" smtClean="0"/>
              <a:t>? </a:t>
            </a:r>
            <a:r>
              <a:rPr lang="en-US" sz="2800" u="sng" dirty="0" smtClean="0"/>
              <a:t>____________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en-US" sz="2800" dirty="0" smtClean="0"/>
              <a:t>			of Car </a:t>
            </a:r>
            <a:r>
              <a:rPr lang="en-US" sz="2800" b="1" dirty="0" smtClean="0"/>
              <a:t>B</a:t>
            </a:r>
            <a:r>
              <a:rPr lang="en-US" sz="2800" dirty="0" smtClean="0"/>
              <a:t>? </a:t>
            </a:r>
            <a:r>
              <a:rPr lang="en-US" sz="2800" u="sng" dirty="0" smtClean="0"/>
              <a:t>____________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d) </a:t>
            </a:r>
            <a:r>
              <a:rPr lang="en-US" sz="2800" dirty="0" smtClean="0"/>
              <a:t>what is the </a:t>
            </a:r>
            <a:r>
              <a:rPr lang="en-US" sz="2800" i="1" dirty="0" smtClean="0"/>
              <a:t>displacement</a:t>
            </a:r>
            <a:r>
              <a:rPr lang="en-US" sz="2800" dirty="0" smtClean="0"/>
              <a:t> of Car </a:t>
            </a:r>
            <a:r>
              <a:rPr lang="en-US" sz="2800" b="1" dirty="0" smtClean="0"/>
              <a:t>A</a:t>
            </a:r>
            <a:r>
              <a:rPr lang="en-US" sz="2800" dirty="0" smtClean="0"/>
              <a:t> measured from Car </a:t>
            </a:r>
            <a:r>
              <a:rPr lang="en-US" sz="2800" b="1" dirty="0" smtClean="0"/>
              <a:t>B</a:t>
            </a:r>
            <a:r>
              <a:rPr lang="en-US" sz="2800" dirty="0" smtClean="0"/>
              <a:t>? </a:t>
            </a:r>
            <a:r>
              <a:rPr lang="en-US" sz="2800" u="sng" dirty="0" smtClean="0"/>
              <a:t>____________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e) </a:t>
            </a:r>
            <a:r>
              <a:rPr lang="en-US" sz="2800" dirty="0" smtClean="0"/>
              <a:t>what is the </a:t>
            </a:r>
            <a:r>
              <a:rPr lang="en-US" sz="2800" i="1" dirty="0" smtClean="0"/>
              <a:t>displacement</a:t>
            </a:r>
            <a:r>
              <a:rPr lang="en-US" sz="2800" dirty="0" smtClean="0"/>
              <a:t> of Car </a:t>
            </a:r>
            <a:r>
              <a:rPr lang="en-US" sz="2800" b="1" dirty="0" smtClean="0"/>
              <a:t>B</a:t>
            </a:r>
            <a:r>
              <a:rPr lang="en-US" sz="2800" dirty="0" smtClean="0"/>
              <a:t> measured from Car </a:t>
            </a:r>
            <a:r>
              <a:rPr lang="en-US" sz="2800" b="1" dirty="0" smtClean="0"/>
              <a:t>A</a:t>
            </a:r>
            <a:r>
              <a:rPr lang="en-US" sz="2800" dirty="0" smtClean="0"/>
              <a:t>? </a:t>
            </a:r>
            <a:r>
              <a:rPr lang="en-US" sz="2800" u="sng" dirty="0" smtClean="0"/>
              <a:t>____________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2742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5143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</a:t>
            </a:r>
            <a:r>
              <a:rPr lang="en-US" dirty="0" smtClean="0"/>
              <a:t>: A student walks 5 m east and then 3 m west.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distance (scalar) travelled?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student’s displacement (vector)?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smtClean="0"/>
              <a:t>d = 5 m + 3 m = 8 m</a:t>
            </a:r>
          </a:p>
          <a:p>
            <a:pPr marL="514350" indent="-514350">
              <a:buAutoNum type="alphaLcParenR"/>
            </a:pPr>
            <a:r>
              <a:rPr lang="en-US" dirty="0" smtClean="0"/>
              <a:t>Draw the vector arrows:</a:t>
            </a:r>
          </a:p>
          <a:p>
            <a:pPr marL="514350" indent="-51435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14612" y="4000504"/>
            <a:ext cx="3857652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143372" y="4214818"/>
            <a:ext cx="2428892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7686" y="3571876"/>
            <a:ext cx="98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 east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4286256"/>
            <a:ext cx="103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m west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14612" y="4214818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52045" y="4643446"/>
            <a:ext cx="3877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Resultant</a:t>
            </a:r>
            <a:r>
              <a:rPr lang="en-US" sz="2800" dirty="0" smtClean="0"/>
              <a:t> or “net” vector</a:t>
            </a:r>
            <a:endParaRPr lang="en-US" sz="2800" dirty="0"/>
          </a:p>
        </p:txBody>
      </p:sp>
      <p:sp>
        <p:nvSpPr>
          <p:cNvPr id="21" name="Curved Left Arrow 20"/>
          <p:cNvSpPr/>
          <p:nvPr/>
        </p:nvSpPr>
        <p:spPr>
          <a:xfrm rot="10800000">
            <a:off x="1928794" y="4071942"/>
            <a:ext cx="642942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488" y="4286256"/>
            <a:ext cx="98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 east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14282" y="5429264"/>
            <a:ext cx="871543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adding vectors we use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addition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the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tip-to-tail method.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5" grpId="0"/>
      <p:bldP spid="18" grpId="0"/>
      <p:bldP spid="21" grpId="0" animBg="1"/>
      <p:bldP spid="22" grpId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r>
              <a:rPr lang="en-US" dirty="0" smtClean="0"/>
              <a:t> A polar bear meanders 275 m east and then turns around and ambles 425 m west.</a:t>
            </a:r>
          </a:p>
          <a:p>
            <a:pPr marL="514350" lvl="0" indent="-514350">
              <a:buAutoNum type="alphaLcParenR"/>
            </a:pPr>
            <a:r>
              <a:rPr lang="en-US" dirty="0" smtClean="0"/>
              <a:t>What was the distance travelled by the bear?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b) What was the bear’s displacement?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1027" name="Picture 3" descr="C:\Documents and Settings\Matt\Local Settings\Temporary Internet Files\Content.IE5\6Y6004KG\MPj040331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451120"/>
            <a:ext cx="2081784" cy="31211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Ex: A little girl takes her dog for a walk around a city block as shown.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What is the distance travelled?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her final displacement?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was her displacement at B?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was her displacement at C?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43306" y="1285860"/>
            <a:ext cx="4251477" cy="3033433"/>
            <a:chOff x="3643306" y="1285860"/>
            <a:chExt cx="4251477" cy="3033433"/>
          </a:xfrm>
        </p:grpSpPr>
        <p:sp>
          <p:nvSpPr>
            <p:cNvPr id="4" name="Rectangle 3"/>
            <p:cNvSpPr/>
            <p:nvPr/>
          </p:nvSpPr>
          <p:spPr>
            <a:xfrm>
              <a:off x="5000628" y="1714488"/>
              <a:ext cx="1857388" cy="2143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43570" y="1285860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115 m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00496" y="2500306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125 m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2500306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125 m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3570" y="3857628"/>
              <a:ext cx="965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115 m</a:t>
              </a:r>
              <a:endParaRPr lang="en-US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43306" y="1285860"/>
              <a:ext cx="1357322" cy="78581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Start/</a:t>
              </a:r>
            </a:p>
            <a:p>
              <a:pPr algn="ctr"/>
              <a:r>
                <a:rPr lang="en-US" sz="2800" dirty="0" smtClean="0"/>
                <a:t>Finish</a:t>
              </a:r>
              <a:endParaRPr lang="en-US" sz="28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858016" y="1285860"/>
              <a:ext cx="642942" cy="42862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58016" y="3857628"/>
              <a:ext cx="642942" cy="42862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357686" y="3857628"/>
              <a:ext cx="642942" cy="42862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sp>
        <p:nvSpPr>
          <p:cNvPr id="14" name="Down Arrow 13"/>
          <p:cNvSpPr/>
          <p:nvPr/>
        </p:nvSpPr>
        <p:spPr>
          <a:xfrm rot="10800000">
            <a:off x="2000232" y="1928802"/>
            <a:ext cx="714380" cy="15001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Ok this can get a little confusing…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4829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Describe the following angles…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286124"/>
            <a:ext cx="1209675" cy="1247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58" name="Group 57"/>
          <p:cNvGrpSpPr/>
          <p:nvPr/>
        </p:nvGrpSpPr>
        <p:grpSpPr>
          <a:xfrm>
            <a:off x="1000100" y="2428868"/>
            <a:ext cx="1500198" cy="1214446"/>
            <a:chOff x="1000100" y="2285992"/>
            <a:chExt cx="1500198" cy="121444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000100" y="2285992"/>
              <a:ext cx="1357322" cy="11430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00100" y="3429000"/>
              <a:ext cx="1500198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1428728" y="3000372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714744" y="2428868"/>
            <a:ext cx="858844" cy="1285884"/>
            <a:chOff x="3714744" y="2285992"/>
            <a:chExt cx="858844" cy="1285884"/>
          </a:xfrm>
        </p:grpSpPr>
        <p:cxnSp>
          <p:nvCxnSpPr>
            <p:cNvPr id="11" name="Straight Arrow Connector 10"/>
            <p:cNvCxnSpPr/>
            <p:nvPr/>
          </p:nvCxnSpPr>
          <p:spPr>
            <a:xfrm rot="16200000" flipV="1">
              <a:off x="3500430" y="2500306"/>
              <a:ext cx="1285884" cy="8572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965571" y="2963859"/>
              <a:ext cx="1214446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4071934" y="2714620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14414" y="4714884"/>
            <a:ext cx="1001720" cy="1001720"/>
            <a:chOff x="1214414" y="4572008"/>
            <a:chExt cx="1001720" cy="1001720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1214414" y="4572008"/>
              <a:ext cx="1000132" cy="10001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714480" y="5072074"/>
              <a:ext cx="1001720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714480" y="4857760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786182" y="4643446"/>
            <a:ext cx="1358116" cy="1143802"/>
            <a:chOff x="3356760" y="4429132"/>
            <a:chExt cx="1358116" cy="1143802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3357554" y="4429132"/>
              <a:ext cx="1357322" cy="11430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786050" y="5000636"/>
              <a:ext cx="1143008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3357554" y="4786322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43636" y="4643446"/>
            <a:ext cx="1143008" cy="1071570"/>
            <a:chOff x="5429256" y="4286256"/>
            <a:chExt cx="1143008" cy="1071570"/>
          </a:xfrm>
        </p:grpSpPr>
        <p:cxnSp>
          <p:nvCxnSpPr>
            <p:cNvPr id="20" name="Straight Arrow Connector 19"/>
            <p:cNvCxnSpPr/>
            <p:nvPr/>
          </p:nvCxnSpPr>
          <p:spPr>
            <a:xfrm rot="10800000">
              <a:off x="5429256" y="4286256"/>
              <a:ext cx="1143008" cy="10001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00694" y="5286388"/>
              <a:ext cx="1071570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5786446" y="4857760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72198" y="2500306"/>
            <a:ext cx="1000132" cy="857256"/>
            <a:chOff x="5286380" y="2285992"/>
            <a:chExt cx="1000132" cy="857256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287174" y="2285992"/>
              <a:ext cx="999338" cy="8572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858943" y="2714223"/>
              <a:ext cx="856462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287174" y="2500306"/>
              <a:ext cx="500066" cy="50006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 θ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785786" y="242886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214678" y="242886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500694" y="242886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57224" y="457200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214678" y="457200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572132" y="4572008"/>
            <a:ext cx="428628" cy="4286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Add the following vectors and find their </a:t>
            </a:r>
            <a:r>
              <a:rPr lang="en-US" sz="3600" b="1" dirty="0" smtClean="0"/>
              <a:t>resultant</a:t>
            </a:r>
            <a:r>
              <a:rPr lang="en-US" sz="3600" dirty="0" smtClean="0"/>
              <a:t> magnitudes and directions.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2147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m East and 25 m North</a:t>
            </a:r>
          </a:p>
          <a:p>
            <a:pPr marL="514350" indent="-514350">
              <a:buAutoNum type="arabicParenR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 m North and 80 m West</a:t>
            </a:r>
          </a:p>
          <a:p>
            <a:pPr marL="514350" indent="-514350">
              <a:buAutoNum type="arabicParenR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m South and 1.8 m North</a:t>
            </a:r>
          </a:p>
          <a:p>
            <a:pPr marL="514350" indent="-514350">
              <a:buAutoNum type="arabicParenR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m East and 180 m South</a:t>
            </a:r>
          </a:p>
          <a:p>
            <a:pPr marL="514350" indent="-514350">
              <a:buAutoNum type="arabicParenR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m South and 30 m East and 15 m North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500034" y="4786322"/>
            <a:ext cx="8215370" cy="128588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When adding vectors does it matter which one you add first?</a:t>
            </a:r>
            <a:endParaRPr lang="en-US" sz="3200" b="1" dirty="0"/>
          </a:p>
        </p:txBody>
      </p:sp>
      <p:sp>
        <p:nvSpPr>
          <p:cNvPr id="7" name="Explosion 1 6"/>
          <p:cNvSpPr/>
          <p:nvPr/>
        </p:nvSpPr>
        <p:spPr>
          <a:xfrm rot="1479352">
            <a:off x="5415672" y="1627457"/>
            <a:ext cx="3896261" cy="2498840"/>
          </a:xfrm>
          <a:prstGeom prst="irregularSeal1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to add tip-to-tail!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319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Scalars vs. Vectors</vt:lpstr>
      <vt:lpstr>Slide 2</vt:lpstr>
      <vt:lpstr>Slide 3</vt:lpstr>
      <vt:lpstr>Slide 4</vt:lpstr>
      <vt:lpstr>Slide 5</vt:lpstr>
      <vt:lpstr>Slide 6</vt:lpstr>
      <vt:lpstr>Ok this can get a little confusing…</vt:lpstr>
      <vt:lpstr> Add the following vectors and find their resultant magnitudes and directions.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 Hansen</dc:creator>
  <cp:lastModifiedBy>jrtowers508</cp:lastModifiedBy>
  <cp:revision>42</cp:revision>
  <dcterms:created xsi:type="dcterms:W3CDTF">2007-10-02T03:59:52Z</dcterms:created>
  <dcterms:modified xsi:type="dcterms:W3CDTF">2011-09-23T04:31:30Z</dcterms:modified>
</cp:coreProperties>
</file>